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7"/>
  </p:notesMasterIdLst>
  <p:handoutMasterIdLst>
    <p:handoutMasterId r:id="rId8"/>
  </p:handoutMasterIdLst>
  <p:sldIdLst>
    <p:sldId id="317" r:id="rId3"/>
    <p:sldId id="314" r:id="rId4"/>
    <p:sldId id="315" r:id="rId5"/>
    <p:sldId id="318"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1B61F99-6877-E9AD-61E6-2B89CDFD5A18}" name="Catherine Haslam" initials="CH" userId="S::Catherine.Haslam@bedford.gov.uk::a0799db0-6fc1-4062-9a57-b09c141dcb09"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2D2D8A"/>
    <a:srgbClr val="744283"/>
    <a:srgbClr val="542682"/>
    <a:srgbClr val="3D8378"/>
    <a:srgbClr val="662A6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67" d="100"/>
          <a:sy n="67" d="100"/>
        </p:scale>
        <p:origin x="474" y="66"/>
      </p:cViewPr>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8/10/relationships/authors" Target="authors.xml"/><Relationship Id="rId3" Type="http://schemas.openxmlformats.org/officeDocument/2006/relationships/slide" Target="slides/slide1.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F904C1F-98FB-957D-9DDE-EC3901C6B61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C15C8A05-AA02-5BC1-C37B-900E11455B4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E3DBFF0-DB77-44B2-B44D-A81623C65207}" type="datetimeFigureOut">
              <a:rPr lang="en-GB" smtClean="0"/>
              <a:t>21/06/2023</a:t>
            </a:fld>
            <a:endParaRPr lang="en-GB"/>
          </a:p>
        </p:txBody>
      </p:sp>
      <p:sp>
        <p:nvSpPr>
          <p:cNvPr id="4" name="Footer Placeholder 3">
            <a:extLst>
              <a:ext uri="{FF2B5EF4-FFF2-40B4-BE49-F238E27FC236}">
                <a16:creationId xmlns:a16="http://schemas.microsoft.com/office/drawing/2014/main" id="{39B734A0-0484-EFFC-F9E9-72DABFD3F7C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F6D68A4B-983B-AB3C-BDDF-E787D5F53F3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8461A9D-701A-4919-B33D-B8D9FE72825E}" type="slidenum">
              <a:rPr lang="en-GB" smtClean="0"/>
              <a:t>‹#›</a:t>
            </a:fld>
            <a:endParaRPr lang="en-GB"/>
          </a:p>
        </p:txBody>
      </p:sp>
    </p:spTree>
    <p:extLst>
      <p:ext uri="{BB962C8B-B14F-4D97-AF65-F5344CB8AC3E}">
        <p14:creationId xmlns:p14="http://schemas.microsoft.com/office/powerpoint/2010/main" val="40457730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97A0111-0052-4160-8004-17FD9220E743}" type="datetimeFigureOut">
              <a:rPr lang="en-GB" smtClean="0"/>
              <a:t>21/06/2023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86E863-218A-4C5D-921C-BB500F94CBCD}" type="slidenum">
              <a:rPr lang="en-GB" smtClean="0"/>
              <a:t>‹#›</a:t>
            </a:fld>
            <a:endParaRPr lang="en-GB"/>
          </a:p>
        </p:txBody>
      </p:sp>
    </p:spTree>
    <p:extLst>
      <p:ext uri="{BB962C8B-B14F-4D97-AF65-F5344CB8AC3E}">
        <p14:creationId xmlns:p14="http://schemas.microsoft.com/office/powerpoint/2010/main" val="4188486766"/>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5086E863-218A-4C5D-921C-BB500F94CBCD}" type="slidenum">
              <a:rPr lang="en-GB" smtClean="0"/>
              <a:t>1</a:t>
            </a:fld>
            <a:endParaRPr lang="en-GB"/>
          </a:p>
        </p:txBody>
      </p:sp>
    </p:spTree>
    <p:extLst>
      <p:ext uri="{BB962C8B-B14F-4D97-AF65-F5344CB8AC3E}">
        <p14:creationId xmlns:p14="http://schemas.microsoft.com/office/powerpoint/2010/main" val="14701092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5086E863-218A-4C5D-921C-BB500F94CBCD}" type="slidenum">
              <a:rPr lang="en-GB" smtClean="0"/>
              <a:t>2</a:t>
            </a:fld>
            <a:endParaRPr lang="en-GB"/>
          </a:p>
        </p:txBody>
      </p:sp>
    </p:spTree>
    <p:extLst>
      <p:ext uri="{BB962C8B-B14F-4D97-AF65-F5344CB8AC3E}">
        <p14:creationId xmlns:p14="http://schemas.microsoft.com/office/powerpoint/2010/main" val="6627387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5086E863-218A-4C5D-921C-BB500F94CBCD}" type="slidenum">
              <a:rPr lang="en-GB" smtClean="0"/>
              <a:t>3</a:t>
            </a:fld>
            <a:endParaRPr lang="en-GB"/>
          </a:p>
        </p:txBody>
      </p:sp>
    </p:spTree>
    <p:extLst>
      <p:ext uri="{BB962C8B-B14F-4D97-AF65-F5344CB8AC3E}">
        <p14:creationId xmlns:p14="http://schemas.microsoft.com/office/powerpoint/2010/main" val="26897466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5086E863-218A-4C5D-921C-BB500F94CBCD}" type="slidenum">
              <a:rPr lang="en-GB" smtClean="0"/>
              <a:t>4</a:t>
            </a:fld>
            <a:endParaRPr lang="en-GB"/>
          </a:p>
        </p:txBody>
      </p:sp>
    </p:spTree>
    <p:extLst>
      <p:ext uri="{BB962C8B-B14F-4D97-AF65-F5344CB8AC3E}">
        <p14:creationId xmlns:p14="http://schemas.microsoft.com/office/powerpoint/2010/main" val="26078458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233A8D-7373-9E27-DB56-5D3B0E19E55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2958523-75C2-9213-BA8C-7017B7685A8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269CBDF-F68F-B3A5-541A-17F80BDC6537}"/>
              </a:ext>
            </a:extLst>
          </p:cNvPr>
          <p:cNvSpPr>
            <a:spLocks noGrp="1"/>
          </p:cNvSpPr>
          <p:nvPr>
            <p:ph type="dt" sz="half" idx="10"/>
          </p:nvPr>
        </p:nvSpPr>
        <p:spPr/>
        <p:txBody>
          <a:bodyPr/>
          <a:lstStyle/>
          <a:p>
            <a:fld id="{17A84EB1-46BA-49E5-96AA-D8389B4FB6D0}" type="datetimeFigureOut">
              <a:rPr lang="en-GB" smtClean="0"/>
              <a:t>21/06/2023</a:t>
            </a:fld>
            <a:endParaRPr lang="en-GB"/>
          </a:p>
        </p:txBody>
      </p:sp>
      <p:sp>
        <p:nvSpPr>
          <p:cNvPr id="5" name="Footer Placeholder 4">
            <a:extLst>
              <a:ext uri="{FF2B5EF4-FFF2-40B4-BE49-F238E27FC236}">
                <a16:creationId xmlns:a16="http://schemas.microsoft.com/office/drawing/2014/main" id="{268C259C-A2C0-BF92-E3F2-59C91D62F51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2EF1300-7462-2D0F-B08E-6BBAFC6521EE}"/>
              </a:ext>
            </a:extLst>
          </p:cNvPr>
          <p:cNvSpPr>
            <a:spLocks noGrp="1"/>
          </p:cNvSpPr>
          <p:nvPr>
            <p:ph type="sldNum" sz="quarter" idx="12"/>
          </p:nvPr>
        </p:nvSpPr>
        <p:spPr/>
        <p:txBody>
          <a:bodyPr/>
          <a:lstStyle/>
          <a:p>
            <a:fld id="{5D1F7428-D672-4E51-A837-D6D5B6D1C2F7}" type="slidenum">
              <a:rPr lang="en-GB" smtClean="0"/>
              <a:t>‹#›</a:t>
            </a:fld>
            <a:endParaRPr lang="en-GB"/>
          </a:p>
        </p:txBody>
      </p:sp>
    </p:spTree>
    <p:extLst>
      <p:ext uri="{BB962C8B-B14F-4D97-AF65-F5344CB8AC3E}">
        <p14:creationId xmlns:p14="http://schemas.microsoft.com/office/powerpoint/2010/main" val="32075284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C245B7-038F-A186-47C9-8DF27A438C9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FCEB8C4-FC08-E858-05DB-883A19980C1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09FD161-8E31-FC2F-0882-AD9F5D206F6C}"/>
              </a:ext>
            </a:extLst>
          </p:cNvPr>
          <p:cNvSpPr>
            <a:spLocks noGrp="1"/>
          </p:cNvSpPr>
          <p:nvPr>
            <p:ph type="dt" sz="half" idx="10"/>
          </p:nvPr>
        </p:nvSpPr>
        <p:spPr/>
        <p:txBody>
          <a:bodyPr/>
          <a:lstStyle/>
          <a:p>
            <a:fld id="{17A84EB1-46BA-49E5-96AA-D8389B4FB6D0}" type="datetimeFigureOut">
              <a:rPr lang="en-GB" smtClean="0"/>
              <a:t>21/06/2023</a:t>
            </a:fld>
            <a:endParaRPr lang="en-GB"/>
          </a:p>
        </p:txBody>
      </p:sp>
      <p:sp>
        <p:nvSpPr>
          <p:cNvPr id="5" name="Footer Placeholder 4">
            <a:extLst>
              <a:ext uri="{FF2B5EF4-FFF2-40B4-BE49-F238E27FC236}">
                <a16:creationId xmlns:a16="http://schemas.microsoft.com/office/drawing/2014/main" id="{9BE6F4EA-C45F-A270-867B-14EB586B491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E387693-49AB-31E6-8C6D-97A62AC0B47E}"/>
              </a:ext>
            </a:extLst>
          </p:cNvPr>
          <p:cNvSpPr>
            <a:spLocks noGrp="1"/>
          </p:cNvSpPr>
          <p:nvPr>
            <p:ph type="sldNum" sz="quarter" idx="12"/>
          </p:nvPr>
        </p:nvSpPr>
        <p:spPr/>
        <p:txBody>
          <a:bodyPr/>
          <a:lstStyle/>
          <a:p>
            <a:fld id="{5D1F7428-D672-4E51-A837-D6D5B6D1C2F7}" type="slidenum">
              <a:rPr lang="en-GB" smtClean="0"/>
              <a:t>‹#›</a:t>
            </a:fld>
            <a:endParaRPr lang="en-GB"/>
          </a:p>
        </p:txBody>
      </p:sp>
    </p:spTree>
    <p:extLst>
      <p:ext uri="{BB962C8B-B14F-4D97-AF65-F5344CB8AC3E}">
        <p14:creationId xmlns:p14="http://schemas.microsoft.com/office/powerpoint/2010/main" val="632110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FCF117B-8B99-4F80-C19F-B2528EC8D39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54FAFA4-A9CD-CA3E-0F4E-C524C1151BD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190A2DB-8F38-3B12-3B75-66EC245E8255}"/>
              </a:ext>
            </a:extLst>
          </p:cNvPr>
          <p:cNvSpPr>
            <a:spLocks noGrp="1"/>
          </p:cNvSpPr>
          <p:nvPr>
            <p:ph type="dt" sz="half" idx="10"/>
          </p:nvPr>
        </p:nvSpPr>
        <p:spPr/>
        <p:txBody>
          <a:bodyPr/>
          <a:lstStyle/>
          <a:p>
            <a:fld id="{17A84EB1-46BA-49E5-96AA-D8389B4FB6D0}" type="datetimeFigureOut">
              <a:rPr lang="en-GB" smtClean="0"/>
              <a:t>21/06/2023</a:t>
            </a:fld>
            <a:endParaRPr lang="en-GB"/>
          </a:p>
        </p:txBody>
      </p:sp>
      <p:sp>
        <p:nvSpPr>
          <p:cNvPr id="5" name="Footer Placeholder 4">
            <a:extLst>
              <a:ext uri="{FF2B5EF4-FFF2-40B4-BE49-F238E27FC236}">
                <a16:creationId xmlns:a16="http://schemas.microsoft.com/office/drawing/2014/main" id="{5B258E8A-686F-53F8-1CC2-5785A409235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56C31C5-D0E8-5F81-98ED-8C0D33749EDD}"/>
              </a:ext>
            </a:extLst>
          </p:cNvPr>
          <p:cNvSpPr>
            <a:spLocks noGrp="1"/>
          </p:cNvSpPr>
          <p:nvPr>
            <p:ph type="sldNum" sz="quarter" idx="12"/>
          </p:nvPr>
        </p:nvSpPr>
        <p:spPr/>
        <p:txBody>
          <a:bodyPr/>
          <a:lstStyle/>
          <a:p>
            <a:fld id="{5D1F7428-D672-4E51-A837-D6D5B6D1C2F7}" type="slidenum">
              <a:rPr lang="en-GB" smtClean="0"/>
              <a:t>‹#›</a:t>
            </a:fld>
            <a:endParaRPr lang="en-GB"/>
          </a:p>
        </p:txBody>
      </p:sp>
    </p:spTree>
    <p:extLst>
      <p:ext uri="{BB962C8B-B14F-4D97-AF65-F5344CB8AC3E}">
        <p14:creationId xmlns:p14="http://schemas.microsoft.com/office/powerpoint/2010/main" val="3958137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5598D3-E61A-BB18-6C47-A5A90ACA2DB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DC7780B-4095-5E45-E3BE-2496772164A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E6204D7-2E10-0876-DE29-DBE93CD13960}"/>
              </a:ext>
            </a:extLst>
          </p:cNvPr>
          <p:cNvSpPr>
            <a:spLocks noGrp="1"/>
          </p:cNvSpPr>
          <p:nvPr>
            <p:ph type="dt" sz="half" idx="10"/>
          </p:nvPr>
        </p:nvSpPr>
        <p:spPr/>
        <p:txBody>
          <a:bodyPr/>
          <a:lstStyle/>
          <a:p>
            <a:fld id="{17A84EB1-46BA-49E5-96AA-D8389B4FB6D0}" type="datetimeFigureOut">
              <a:rPr lang="en-GB" smtClean="0"/>
              <a:t>21/06/2023</a:t>
            </a:fld>
            <a:endParaRPr lang="en-GB"/>
          </a:p>
        </p:txBody>
      </p:sp>
      <p:sp>
        <p:nvSpPr>
          <p:cNvPr id="5" name="Footer Placeholder 4">
            <a:extLst>
              <a:ext uri="{FF2B5EF4-FFF2-40B4-BE49-F238E27FC236}">
                <a16:creationId xmlns:a16="http://schemas.microsoft.com/office/drawing/2014/main" id="{F8C82F94-9ED7-8CFF-F9F5-79A810ED005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D21EF81-6E83-A524-1FE7-5938B5BD7138}"/>
              </a:ext>
            </a:extLst>
          </p:cNvPr>
          <p:cNvSpPr>
            <a:spLocks noGrp="1"/>
          </p:cNvSpPr>
          <p:nvPr>
            <p:ph type="sldNum" sz="quarter" idx="12"/>
          </p:nvPr>
        </p:nvSpPr>
        <p:spPr/>
        <p:txBody>
          <a:bodyPr/>
          <a:lstStyle/>
          <a:p>
            <a:fld id="{5D1F7428-D672-4E51-A837-D6D5B6D1C2F7}" type="slidenum">
              <a:rPr lang="en-GB" smtClean="0"/>
              <a:t>‹#›</a:t>
            </a:fld>
            <a:endParaRPr lang="en-GB"/>
          </a:p>
        </p:txBody>
      </p:sp>
    </p:spTree>
    <p:extLst>
      <p:ext uri="{BB962C8B-B14F-4D97-AF65-F5344CB8AC3E}">
        <p14:creationId xmlns:p14="http://schemas.microsoft.com/office/powerpoint/2010/main" val="8005876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AA85A4-72C4-ADA0-A7E0-868EB3D0972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F161432-E9A0-F0F4-A43A-3F3069E9122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3DB7E61-01FC-25BA-CA62-57FAB26BAE21}"/>
              </a:ext>
            </a:extLst>
          </p:cNvPr>
          <p:cNvSpPr>
            <a:spLocks noGrp="1"/>
          </p:cNvSpPr>
          <p:nvPr>
            <p:ph type="dt" sz="half" idx="10"/>
          </p:nvPr>
        </p:nvSpPr>
        <p:spPr/>
        <p:txBody>
          <a:bodyPr/>
          <a:lstStyle/>
          <a:p>
            <a:fld id="{17A84EB1-46BA-49E5-96AA-D8389B4FB6D0}" type="datetimeFigureOut">
              <a:rPr lang="en-GB" smtClean="0"/>
              <a:t>21/06/2023</a:t>
            </a:fld>
            <a:endParaRPr lang="en-GB"/>
          </a:p>
        </p:txBody>
      </p:sp>
      <p:sp>
        <p:nvSpPr>
          <p:cNvPr id="5" name="Footer Placeholder 4">
            <a:extLst>
              <a:ext uri="{FF2B5EF4-FFF2-40B4-BE49-F238E27FC236}">
                <a16:creationId xmlns:a16="http://schemas.microsoft.com/office/drawing/2014/main" id="{66FAB34C-8ACD-CEB9-CA0A-A27EC77FA5A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89CF67B-F206-F7F5-95C0-8F8A3DED7F22}"/>
              </a:ext>
            </a:extLst>
          </p:cNvPr>
          <p:cNvSpPr>
            <a:spLocks noGrp="1"/>
          </p:cNvSpPr>
          <p:nvPr>
            <p:ph type="sldNum" sz="quarter" idx="12"/>
          </p:nvPr>
        </p:nvSpPr>
        <p:spPr/>
        <p:txBody>
          <a:bodyPr/>
          <a:lstStyle/>
          <a:p>
            <a:fld id="{5D1F7428-D672-4E51-A837-D6D5B6D1C2F7}" type="slidenum">
              <a:rPr lang="en-GB" smtClean="0"/>
              <a:t>‹#›</a:t>
            </a:fld>
            <a:endParaRPr lang="en-GB"/>
          </a:p>
        </p:txBody>
      </p:sp>
    </p:spTree>
    <p:extLst>
      <p:ext uri="{BB962C8B-B14F-4D97-AF65-F5344CB8AC3E}">
        <p14:creationId xmlns:p14="http://schemas.microsoft.com/office/powerpoint/2010/main" val="740285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B75AA3-B179-EFCE-1C3F-21A4A8D160DB}"/>
              </a:ext>
            </a:extLst>
          </p:cNvPr>
          <p:cNvSpPr>
            <a:spLocks noGrp="1"/>
          </p:cNvSpPr>
          <p:nvPr>
            <p:ph sz="half" idx="1"/>
          </p:nvPr>
        </p:nvSpPr>
        <p:spPr>
          <a:xfrm>
            <a:off x="838200" y="1343378"/>
            <a:ext cx="5181600" cy="4833585"/>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a:extLst>
              <a:ext uri="{FF2B5EF4-FFF2-40B4-BE49-F238E27FC236}">
                <a16:creationId xmlns:a16="http://schemas.microsoft.com/office/drawing/2014/main" id="{EB5B0D07-B23B-6BD9-105E-B1AE80FC0231}"/>
              </a:ext>
            </a:extLst>
          </p:cNvPr>
          <p:cNvSpPr>
            <a:spLocks noGrp="1"/>
          </p:cNvSpPr>
          <p:nvPr>
            <p:ph sz="half" idx="2"/>
          </p:nvPr>
        </p:nvSpPr>
        <p:spPr>
          <a:xfrm>
            <a:off x="6172200" y="1343378"/>
            <a:ext cx="5181600" cy="4833585"/>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a:extLst>
              <a:ext uri="{FF2B5EF4-FFF2-40B4-BE49-F238E27FC236}">
                <a16:creationId xmlns:a16="http://schemas.microsoft.com/office/drawing/2014/main" id="{B14CC83B-EB94-37CC-3B54-5A710546955B}"/>
              </a:ext>
            </a:extLst>
          </p:cNvPr>
          <p:cNvSpPr>
            <a:spLocks noGrp="1"/>
          </p:cNvSpPr>
          <p:nvPr>
            <p:ph type="dt" sz="half" idx="10"/>
          </p:nvPr>
        </p:nvSpPr>
        <p:spPr/>
        <p:txBody>
          <a:bodyPr/>
          <a:lstStyle/>
          <a:p>
            <a:fld id="{17A84EB1-46BA-49E5-96AA-D8389B4FB6D0}" type="datetimeFigureOut">
              <a:rPr lang="en-GB" smtClean="0"/>
              <a:t>21/06/2023</a:t>
            </a:fld>
            <a:endParaRPr lang="en-GB"/>
          </a:p>
        </p:txBody>
      </p:sp>
      <p:sp>
        <p:nvSpPr>
          <p:cNvPr id="6" name="Footer Placeholder 5">
            <a:extLst>
              <a:ext uri="{FF2B5EF4-FFF2-40B4-BE49-F238E27FC236}">
                <a16:creationId xmlns:a16="http://schemas.microsoft.com/office/drawing/2014/main" id="{33BF627B-3622-843E-DABE-F6C8E2230ADE}"/>
              </a:ext>
            </a:extLst>
          </p:cNvPr>
          <p:cNvSpPr>
            <a:spLocks noGrp="1"/>
          </p:cNvSpPr>
          <p:nvPr>
            <p:ph type="ftr" sz="quarter" idx="11"/>
          </p:nvPr>
        </p:nvSpPr>
        <p:spPr/>
        <p:txBody>
          <a:bodyPr/>
          <a:lstStyle/>
          <a:p>
            <a:r>
              <a:rPr lang="en-GB" dirty="0"/>
              <a:t>Central Bedfordshire Council JSNA</a:t>
            </a:r>
          </a:p>
        </p:txBody>
      </p:sp>
      <p:sp>
        <p:nvSpPr>
          <p:cNvPr id="7" name="Slide Number Placeholder 6">
            <a:extLst>
              <a:ext uri="{FF2B5EF4-FFF2-40B4-BE49-F238E27FC236}">
                <a16:creationId xmlns:a16="http://schemas.microsoft.com/office/drawing/2014/main" id="{B9A1228D-2832-DDD6-E616-2B8147F1179A}"/>
              </a:ext>
            </a:extLst>
          </p:cNvPr>
          <p:cNvSpPr>
            <a:spLocks noGrp="1"/>
          </p:cNvSpPr>
          <p:nvPr>
            <p:ph type="sldNum" sz="quarter" idx="12"/>
          </p:nvPr>
        </p:nvSpPr>
        <p:spPr/>
        <p:txBody>
          <a:bodyPr/>
          <a:lstStyle/>
          <a:p>
            <a:fld id="{5D1F7428-D672-4E51-A837-D6D5B6D1C2F7}" type="slidenum">
              <a:rPr lang="en-GB" smtClean="0"/>
              <a:t>‹#›</a:t>
            </a:fld>
            <a:endParaRPr lang="en-GB"/>
          </a:p>
        </p:txBody>
      </p:sp>
      <p:sp>
        <p:nvSpPr>
          <p:cNvPr id="8" name="Rectangle 7">
            <a:extLst>
              <a:ext uri="{FF2B5EF4-FFF2-40B4-BE49-F238E27FC236}">
                <a16:creationId xmlns:a16="http://schemas.microsoft.com/office/drawing/2014/main" id="{7AF6E3E2-2F4A-1D10-66FE-A55D34352CAF}"/>
              </a:ext>
            </a:extLst>
          </p:cNvPr>
          <p:cNvSpPr/>
          <p:nvPr userDrawn="1"/>
        </p:nvSpPr>
        <p:spPr>
          <a:xfrm>
            <a:off x="226239" y="165148"/>
            <a:ext cx="11773850" cy="836341"/>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dirty="0"/>
          </a:p>
        </p:txBody>
      </p:sp>
      <p:sp>
        <p:nvSpPr>
          <p:cNvPr id="9" name="Title 1">
            <a:extLst>
              <a:ext uri="{FF2B5EF4-FFF2-40B4-BE49-F238E27FC236}">
                <a16:creationId xmlns:a16="http://schemas.microsoft.com/office/drawing/2014/main" id="{37F632B7-2337-D4FB-FA9B-6031F906C069}"/>
              </a:ext>
            </a:extLst>
          </p:cNvPr>
          <p:cNvSpPr>
            <a:spLocks noGrp="1"/>
          </p:cNvSpPr>
          <p:nvPr>
            <p:ph type="title"/>
          </p:nvPr>
        </p:nvSpPr>
        <p:spPr>
          <a:xfrm>
            <a:off x="838200" y="365126"/>
            <a:ext cx="10515600" cy="436386"/>
          </a:xfrm>
        </p:spPr>
        <p:txBody>
          <a:bodyPr>
            <a:noAutofit/>
          </a:bodyPr>
          <a:lstStyle>
            <a:lvl1pPr algn="ctr">
              <a:defRPr sz="2800">
                <a:solidFill>
                  <a:schemeClr val="bg1"/>
                </a:solidFill>
                <a:latin typeface="Arial" panose="020B0604020202020204" pitchFamily="34" charset="0"/>
                <a:cs typeface="Arial" panose="020B0604020202020204" pitchFamily="34" charset="0"/>
              </a:defRPr>
            </a:lvl1pPr>
          </a:lstStyle>
          <a:p>
            <a:r>
              <a:rPr lang="en-US" dirty="0"/>
              <a:t>Click to edit Master title style</a:t>
            </a:r>
            <a:endParaRPr lang="en-GB" dirty="0"/>
          </a:p>
        </p:txBody>
      </p:sp>
      <p:sp>
        <p:nvSpPr>
          <p:cNvPr id="10" name="Rounded Rectangle 5">
            <a:extLst>
              <a:ext uri="{FF2B5EF4-FFF2-40B4-BE49-F238E27FC236}">
                <a16:creationId xmlns:a16="http://schemas.microsoft.com/office/drawing/2014/main" id="{0A44E2ED-4773-71DE-0E42-9BE36133F72B}"/>
              </a:ext>
            </a:extLst>
          </p:cNvPr>
          <p:cNvSpPr/>
          <p:nvPr userDrawn="1"/>
        </p:nvSpPr>
        <p:spPr>
          <a:xfrm>
            <a:off x="203661" y="166254"/>
            <a:ext cx="11773850" cy="6525491"/>
          </a:xfrm>
          <a:prstGeom prst="rect">
            <a:avLst/>
          </a:prstGeom>
          <a:noFill/>
          <a:ln w="508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n>
                <a:solidFill>
                  <a:srgbClr val="7030A0"/>
                </a:solidFill>
              </a:ln>
            </a:endParaRPr>
          </a:p>
        </p:txBody>
      </p:sp>
    </p:spTree>
    <p:extLst>
      <p:ext uri="{BB962C8B-B14F-4D97-AF65-F5344CB8AC3E}">
        <p14:creationId xmlns:p14="http://schemas.microsoft.com/office/powerpoint/2010/main" val="21681056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93F733-D5DF-9DDE-BC86-CE8647BBB00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6371CC4-8FF5-236F-31B0-DE92A0E2D60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D26B492-85AF-B298-FB57-7C2A49B6A44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F6A398B-7387-B2F6-383D-BA5EFED8890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DD85674-8EE3-91C7-77C9-0F03E5BFBFF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41445BA-67F5-FA99-069A-9EF0D9725940}"/>
              </a:ext>
            </a:extLst>
          </p:cNvPr>
          <p:cNvSpPr>
            <a:spLocks noGrp="1"/>
          </p:cNvSpPr>
          <p:nvPr>
            <p:ph type="dt" sz="half" idx="10"/>
          </p:nvPr>
        </p:nvSpPr>
        <p:spPr/>
        <p:txBody>
          <a:bodyPr/>
          <a:lstStyle/>
          <a:p>
            <a:fld id="{17A84EB1-46BA-49E5-96AA-D8389B4FB6D0}" type="datetimeFigureOut">
              <a:rPr lang="en-GB" smtClean="0"/>
              <a:t>21/06/2023</a:t>
            </a:fld>
            <a:endParaRPr lang="en-GB"/>
          </a:p>
        </p:txBody>
      </p:sp>
      <p:sp>
        <p:nvSpPr>
          <p:cNvPr id="8" name="Footer Placeholder 7">
            <a:extLst>
              <a:ext uri="{FF2B5EF4-FFF2-40B4-BE49-F238E27FC236}">
                <a16:creationId xmlns:a16="http://schemas.microsoft.com/office/drawing/2014/main" id="{1C8CB90F-8B8C-B4BE-239E-C22B00DD4EE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353C32C-6B28-52C3-B91F-E4479EF664FF}"/>
              </a:ext>
            </a:extLst>
          </p:cNvPr>
          <p:cNvSpPr>
            <a:spLocks noGrp="1"/>
          </p:cNvSpPr>
          <p:nvPr>
            <p:ph type="sldNum" sz="quarter" idx="12"/>
          </p:nvPr>
        </p:nvSpPr>
        <p:spPr/>
        <p:txBody>
          <a:bodyPr/>
          <a:lstStyle/>
          <a:p>
            <a:fld id="{5D1F7428-D672-4E51-A837-D6D5B6D1C2F7}" type="slidenum">
              <a:rPr lang="en-GB" smtClean="0"/>
              <a:t>‹#›</a:t>
            </a:fld>
            <a:endParaRPr lang="en-GB"/>
          </a:p>
        </p:txBody>
      </p:sp>
    </p:spTree>
    <p:extLst>
      <p:ext uri="{BB962C8B-B14F-4D97-AF65-F5344CB8AC3E}">
        <p14:creationId xmlns:p14="http://schemas.microsoft.com/office/powerpoint/2010/main" val="14734785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8A689D0-97E3-2DE1-1F7B-3C8779A5EBDF}"/>
              </a:ext>
            </a:extLst>
          </p:cNvPr>
          <p:cNvSpPr/>
          <p:nvPr userDrawn="1"/>
        </p:nvSpPr>
        <p:spPr>
          <a:xfrm>
            <a:off x="226239" y="165148"/>
            <a:ext cx="11773850" cy="836341"/>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dirty="0"/>
          </a:p>
        </p:txBody>
      </p:sp>
      <p:sp>
        <p:nvSpPr>
          <p:cNvPr id="2" name="Title 1">
            <a:extLst>
              <a:ext uri="{FF2B5EF4-FFF2-40B4-BE49-F238E27FC236}">
                <a16:creationId xmlns:a16="http://schemas.microsoft.com/office/drawing/2014/main" id="{6A8DA53D-E057-69DA-3929-7F14F26FBC29}"/>
              </a:ext>
            </a:extLst>
          </p:cNvPr>
          <p:cNvSpPr>
            <a:spLocks noGrp="1"/>
          </p:cNvSpPr>
          <p:nvPr>
            <p:ph type="title"/>
          </p:nvPr>
        </p:nvSpPr>
        <p:spPr>
          <a:xfrm>
            <a:off x="838200" y="365126"/>
            <a:ext cx="10515600" cy="436386"/>
          </a:xfrm>
        </p:spPr>
        <p:txBody>
          <a:bodyPr>
            <a:noAutofit/>
          </a:bodyPr>
          <a:lstStyle>
            <a:lvl1pPr algn="ctr">
              <a:defRPr sz="2800">
                <a:solidFill>
                  <a:schemeClr val="bg1"/>
                </a:solidFill>
                <a:latin typeface="Arial" panose="020B0604020202020204" pitchFamily="34" charset="0"/>
                <a:cs typeface="Arial" panose="020B0604020202020204" pitchFamily="34" charset="0"/>
              </a:defRPr>
            </a:lvl1pPr>
          </a:lstStyle>
          <a:p>
            <a:r>
              <a:rPr lang="en-US" dirty="0"/>
              <a:t>Click to edit Master title style</a:t>
            </a:r>
            <a:endParaRPr lang="en-GB" dirty="0"/>
          </a:p>
        </p:txBody>
      </p:sp>
      <p:sp>
        <p:nvSpPr>
          <p:cNvPr id="3" name="Date Placeholder 2">
            <a:extLst>
              <a:ext uri="{FF2B5EF4-FFF2-40B4-BE49-F238E27FC236}">
                <a16:creationId xmlns:a16="http://schemas.microsoft.com/office/drawing/2014/main" id="{8DA095DF-B756-81B5-03A1-032EC6DDA6FE}"/>
              </a:ext>
            </a:extLst>
          </p:cNvPr>
          <p:cNvSpPr>
            <a:spLocks noGrp="1"/>
          </p:cNvSpPr>
          <p:nvPr>
            <p:ph type="dt" sz="half" idx="10"/>
          </p:nvPr>
        </p:nvSpPr>
        <p:spPr/>
        <p:txBody>
          <a:bodyPr/>
          <a:lstStyle/>
          <a:p>
            <a:fld id="{17A84EB1-46BA-49E5-96AA-D8389B4FB6D0}" type="datetimeFigureOut">
              <a:rPr lang="en-GB" smtClean="0"/>
              <a:t>21/06/2023</a:t>
            </a:fld>
            <a:endParaRPr lang="en-GB"/>
          </a:p>
        </p:txBody>
      </p:sp>
      <p:sp>
        <p:nvSpPr>
          <p:cNvPr id="4" name="Footer Placeholder 3">
            <a:extLst>
              <a:ext uri="{FF2B5EF4-FFF2-40B4-BE49-F238E27FC236}">
                <a16:creationId xmlns:a16="http://schemas.microsoft.com/office/drawing/2014/main" id="{E7E303A3-8DE7-2702-1586-CE0C9DB03AE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72594D7-501A-E876-3C13-03BD10807D32}"/>
              </a:ext>
            </a:extLst>
          </p:cNvPr>
          <p:cNvSpPr>
            <a:spLocks noGrp="1"/>
          </p:cNvSpPr>
          <p:nvPr>
            <p:ph type="sldNum" sz="quarter" idx="12"/>
          </p:nvPr>
        </p:nvSpPr>
        <p:spPr/>
        <p:txBody>
          <a:bodyPr/>
          <a:lstStyle/>
          <a:p>
            <a:fld id="{5D1F7428-D672-4E51-A837-D6D5B6D1C2F7}" type="slidenum">
              <a:rPr lang="en-GB" smtClean="0"/>
              <a:t>‹#›</a:t>
            </a:fld>
            <a:endParaRPr lang="en-GB"/>
          </a:p>
        </p:txBody>
      </p:sp>
      <p:sp>
        <p:nvSpPr>
          <p:cNvPr id="7" name="Rounded Rectangle 5">
            <a:extLst>
              <a:ext uri="{FF2B5EF4-FFF2-40B4-BE49-F238E27FC236}">
                <a16:creationId xmlns:a16="http://schemas.microsoft.com/office/drawing/2014/main" id="{DAA784EF-EAAC-CAEE-F83C-AEEC7C4B45D4}"/>
              </a:ext>
            </a:extLst>
          </p:cNvPr>
          <p:cNvSpPr/>
          <p:nvPr userDrawn="1"/>
        </p:nvSpPr>
        <p:spPr>
          <a:xfrm>
            <a:off x="203661" y="166254"/>
            <a:ext cx="11773850" cy="6525491"/>
          </a:xfrm>
          <a:prstGeom prst="rect">
            <a:avLst/>
          </a:prstGeom>
          <a:noFill/>
          <a:ln w="508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n>
                <a:solidFill>
                  <a:srgbClr val="7030A0"/>
                </a:solidFill>
              </a:ln>
            </a:endParaRPr>
          </a:p>
        </p:txBody>
      </p:sp>
    </p:spTree>
    <p:extLst>
      <p:ext uri="{BB962C8B-B14F-4D97-AF65-F5344CB8AC3E}">
        <p14:creationId xmlns:p14="http://schemas.microsoft.com/office/powerpoint/2010/main" val="274604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3020621-C980-CD96-5D9E-BD3ABA7592B8}"/>
              </a:ext>
            </a:extLst>
          </p:cNvPr>
          <p:cNvSpPr>
            <a:spLocks noGrp="1"/>
          </p:cNvSpPr>
          <p:nvPr>
            <p:ph type="dt" sz="half" idx="10"/>
          </p:nvPr>
        </p:nvSpPr>
        <p:spPr/>
        <p:txBody>
          <a:bodyPr/>
          <a:lstStyle/>
          <a:p>
            <a:fld id="{17A84EB1-46BA-49E5-96AA-D8389B4FB6D0}" type="datetimeFigureOut">
              <a:rPr lang="en-GB" smtClean="0"/>
              <a:t>21/06/2023</a:t>
            </a:fld>
            <a:endParaRPr lang="en-GB"/>
          </a:p>
        </p:txBody>
      </p:sp>
      <p:sp>
        <p:nvSpPr>
          <p:cNvPr id="3" name="Footer Placeholder 2">
            <a:extLst>
              <a:ext uri="{FF2B5EF4-FFF2-40B4-BE49-F238E27FC236}">
                <a16:creationId xmlns:a16="http://schemas.microsoft.com/office/drawing/2014/main" id="{C6B296AA-9892-7B9D-6019-6AD7CC9F01F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6B02E94-2529-FEE6-EF1B-F6D64BEA3567}"/>
              </a:ext>
            </a:extLst>
          </p:cNvPr>
          <p:cNvSpPr>
            <a:spLocks noGrp="1"/>
          </p:cNvSpPr>
          <p:nvPr>
            <p:ph type="sldNum" sz="quarter" idx="12"/>
          </p:nvPr>
        </p:nvSpPr>
        <p:spPr/>
        <p:txBody>
          <a:bodyPr/>
          <a:lstStyle/>
          <a:p>
            <a:fld id="{5D1F7428-D672-4E51-A837-D6D5B6D1C2F7}" type="slidenum">
              <a:rPr lang="en-GB" smtClean="0"/>
              <a:t>‹#›</a:t>
            </a:fld>
            <a:endParaRPr lang="en-GB"/>
          </a:p>
        </p:txBody>
      </p:sp>
    </p:spTree>
    <p:extLst>
      <p:ext uri="{BB962C8B-B14F-4D97-AF65-F5344CB8AC3E}">
        <p14:creationId xmlns:p14="http://schemas.microsoft.com/office/powerpoint/2010/main" val="2693404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5F5D42-F79C-CDC5-07D1-DC1A9037C79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C7092C8-8273-772C-70B4-29E73DDD003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726939E-1B1C-129A-77E3-A90446D923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F1E0441-9FB0-2780-C64A-2C23437DC2A7}"/>
              </a:ext>
            </a:extLst>
          </p:cNvPr>
          <p:cNvSpPr>
            <a:spLocks noGrp="1"/>
          </p:cNvSpPr>
          <p:nvPr>
            <p:ph type="dt" sz="half" idx="10"/>
          </p:nvPr>
        </p:nvSpPr>
        <p:spPr/>
        <p:txBody>
          <a:bodyPr/>
          <a:lstStyle/>
          <a:p>
            <a:fld id="{17A84EB1-46BA-49E5-96AA-D8389B4FB6D0}" type="datetimeFigureOut">
              <a:rPr lang="en-GB" smtClean="0"/>
              <a:t>21/06/2023</a:t>
            </a:fld>
            <a:endParaRPr lang="en-GB"/>
          </a:p>
        </p:txBody>
      </p:sp>
      <p:sp>
        <p:nvSpPr>
          <p:cNvPr id="6" name="Footer Placeholder 5">
            <a:extLst>
              <a:ext uri="{FF2B5EF4-FFF2-40B4-BE49-F238E27FC236}">
                <a16:creationId xmlns:a16="http://schemas.microsoft.com/office/drawing/2014/main" id="{AE02B724-8C13-F04B-0DAE-B8AADE50228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4FD0FA7-752B-1C66-E201-59C059B33CD2}"/>
              </a:ext>
            </a:extLst>
          </p:cNvPr>
          <p:cNvSpPr>
            <a:spLocks noGrp="1"/>
          </p:cNvSpPr>
          <p:nvPr>
            <p:ph type="sldNum" sz="quarter" idx="12"/>
          </p:nvPr>
        </p:nvSpPr>
        <p:spPr/>
        <p:txBody>
          <a:bodyPr/>
          <a:lstStyle/>
          <a:p>
            <a:fld id="{5D1F7428-D672-4E51-A837-D6D5B6D1C2F7}" type="slidenum">
              <a:rPr lang="en-GB" smtClean="0"/>
              <a:t>‹#›</a:t>
            </a:fld>
            <a:endParaRPr lang="en-GB"/>
          </a:p>
        </p:txBody>
      </p:sp>
    </p:spTree>
    <p:extLst>
      <p:ext uri="{BB962C8B-B14F-4D97-AF65-F5344CB8AC3E}">
        <p14:creationId xmlns:p14="http://schemas.microsoft.com/office/powerpoint/2010/main" val="386212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0DD45-3A26-3AC2-CDB4-8837E4AE1E5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54780E7-424D-F275-E471-4EB2C93F71D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7EA773D-0343-E13C-C75D-72B925D67D5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6C615F7-EFB8-0A48-1B0A-2E43AC34C31F}"/>
              </a:ext>
            </a:extLst>
          </p:cNvPr>
          <p:cNvSpPr>
            <a:spLocks noGrp="1"/>
          </p:cNvSpPr>
          <p:nvPr>
            <p:ph type="dt" sz="half" idx="10"/>
          </p:nvPr>
        </p:nvSpPr>
        <p:spPr/>
        <p:txBody>
          <a:bodyPr/>
          <a:lstStyle/>
          <a:p>
            <a:fld id="{17A84EB1-46BA-49E5-96AA-D8389B4FB6D0}" type="datetimeFigureOut">
              <a:rPr lang="en-GB" smtClean="0"/>
              <a:t>21/06/2023</a:t>
            </a:fld>
            <a:endParaRPr lang="en-GB"/>
          </a:p>
        </p:txBody>
      </p:sp>
      <p:sp>
        <p:nvSpPr>
          <p:cNvPr id="6" name="Footer Placeholder 5">
            <a:extLst>
              <a:ext uri="{FF2B5EF4-FFF2-40B4-BE49-F238E27FC236}">
                <a16:creationId xmlns:a16="http://schemas.microsoft.com/office/drawing/2014/main" id="{DFDF9B3F-1009-F89D-E35B-A40A41F203C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8B9996C-975C-DFD5-E274-BCFFA418D6B5}"/>
              </a:ext>
            </a:extLst>
          </p:cNvPr>
          <p:cNvSpPr>
            <a:spLocks noGrp="1"/>
          </p:cNvSpPr>
          <p:nvPr>
            <p:ph type="sldNum" sz="quarter" idx="12"/>
          </p:nvPr>
        </p:nvSpPr>
        <p:spPr/>
        <p:txBody>
          <a:bodyPr/>
          <a:lstStyle/>
          <a:p>
            <a:fld id="{5D1F7428-D672-4E51-A837-D6D5B6D1C2F7}" type="slidenum">
              <a:rPr lang="en-GB" smtClean="0"/>
              <a:t>‹#›</a:t>
            </a:fld>
            <a:endParaRPr lang="en-GB"/>
          </a:p>
        </p:txBody>
      </p:sp>
    </p:spTree>
    <p:extLst>
      <p:ext uri="{BB962C8B-B14F-4D97-AF65-F5344CB8AC3E}">
        <p14:creationId xmlns:p14="http://schemas.microsoft.com/office/powerpoint/2010/main" val="38804784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153A6D5-4E6D-B239-5682-136DEAD1525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9A7C82A-E07D-18D8-761E-E4D7F80B5A3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7336DBB-F294-C040-6C14-67C771638D8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A84EB1-46BA-49E5-96AA-D8389B4FB6D0}" type="datetimeFigureOut">
              <a:rPr lang="en-GB" smtClean="0"/>
              <a:t>21/06/2023</a:t>
            </a:fld>
            <a:endParaRPr lang="en-GB"/>
          </a:p>
        </p:txBody>
      </p:sp>
      <p:sp>
        <p:nvSpPr>
          <p:cNvPr id="5" name="Footer Placeholder 4">
            <a:extLst>
              <a:ext uri="{FF2B5EF4-FFF2-40B4-BE49-F238E27FC236}">
                <a16:creationId xmlns:a16="http://schemas.microsoft.com/office/drawing/2014/main" id="{18276D2A-A7A3-2E9F-7C20-0692C823960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8D1B693C-07CE-B20D-B771-05B3BAD551F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1F7428-D672-4E51-A837-D6D5B6D1C2F7}" type="slidenum">
              <a:rPr lang="en-GB" smtClean="0"/>
              <a:t>‹#›</a:t>
            </a:fld>
            <a:endParaRPr lang="en-GB"/>
          </a:p>
        </p:txBody>
      </p:sp>
    </p:spTree>
    <p:extLst>
      <p:ext uri="{BB962C8B-B14F-4D97-AF65-F5344CB8AC3E}">
        <p14:creationId xmlns:p14="http://schemas.microsoft.com/office/powerpoint/2010/main" val="3566103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svg"/><Relationship Id="rId18" Type="http://schemas.openxmlformats.org/officeDocument/2006/relationships/image" Target="../media/image16.png"/><Relationship Id="rId3" Type="http://schemas.openxmlformats.org/officeDocument/2006/relationships/image" Target="../media/image1.png"/><Relationship Id="rId21" Type="http://schemas.openxmlformats.org/officeDocument/2006/relationships/image" Target="../media/image19.sv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svg"/><Relationship Id="rId2" Type="http://schemas.openxmlformats.org/officeDocument/2006/relationships/notesSlide" Target="../notesSlides/notesSlide2.xml"/><Relationship Id="rId16" Type="http://schemas.openxmlformats.org/officeDocument/2006/relationships/image" Target="../media/image14.png"/><Relationship Id="rId20" Type="http://schemas.openxmlformats.org/officeDocument/2006/relationships/image" Target="../media/image18.png"/><Relationship Id="rId1" Type="http://schemas.openxmlformats.org/officeDocument/2006/relationships/slideLayout" Target="../slideLayouts/slideLayout4.xml"/><Relationship Id="rId6" Type="http://schemas.openxmlformats.org/officeDocument/2006/relationships/image" Target="../media/image4.sv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svg"/><Relationship Id="rId10" Type="http://schemas.openxmlformats.org/officeDocument/2006/relationships/image" Target="../media/image8.png"/><Relationship Id="rId19" Type="http://schemas.openxmlformats.org/officeDocument/2006/relationships/image" Target="../media/image17.svg"/><Relationship Id="rId4" Type="http://schemas.openxmlformats.org/officeDocument/2006/relationships/image" Target="../media/image2.svg"/><Relationship Id="rId9" Type="http://schemas.openxmlformats.org/officeDocument/2006/relationships/image" Target="../media/image7.svg"/><Relationship Id="rId14" Type="http://schemas.openxmlformats.org/officeDocument/2006/relationships/image" Target="../media/image12.png"/></Relationships>
</file>

<file path=ppt/slides/_rels/slide3.xml.rels><?xml version="1.0" encoding="UTF-8" standalone="yes"?>
<Relationships xmlns="http://schemas.openxmlformats.org/package/2006/relationships"><Relationship Id="rId8" Type="http://schemas.openxmlformats.org/officeDocument/2006/relationships/image" Target="../media/image24.svg"/><Relationship Id="rId13" Type="http://schemas.openxmlformats.org/officeDocument/2006/relationships/image" Target="../media/image29.png"/><Relationship Id="rId18" Type="http://schemas.openxmlformats.org/officeDocument/2006/relationships/image" Target="../media/image34.png"/><Relationship Id="rId26" Type="http://schemas.openxmlformats.org/officeDocument/2006/relationships/image" Target="../media/image18.png"/><Relationship Id="rId3" Type="http://schemas.openxmlformats.org/officeDocument/2006/relationships/image" Target="../media/image20.png"/><Relationship Id="rId21" Type="http://schemas.openxmlformats.org/officeDocument/2006/relationships/image" Target="../media/image37.svg"/><Relationship Id="rId7" Type="http://schemas.openxmlformats.org/officeDocument/2006/relationships/image" Target="../media/image23.png"/><Relationship Id="rId12" Type="http://schemas.openxmlformats.org/officeDocument/2006/relationships/image" Target="../media/image28.svg"/><Relationship Id="rId17" Type="http://schemas.openxmlformats.org/officeDocument/2006/relationships/image" Target="../media/image33.svg"/><Relationship Id="rId25" Type="http://schemas.openxmlformats.org/officeDocument/2006/relationships/image" Target="../media/image17.svg"/><Relationship Id="rId2" Type="http://schemas.openxmlformats.org/officeDocument/2006/relationships/notesSlide" Target="../notesSlides/notesSlide3.xml"/><Relationship Id="rId16" Type="http://schemas.openxmlformats.org/officeDocument/2006/relationships/image" Target="../media/image32.png"/><Relationship Id="rId20" Type="http://schemas.openxmlformats.org/officeDocument/2006/relationships/image" Target="../media/image36.png"/><Relationship Id="rId1" Type="http://schemas.openxmlformats.org/officeDocument/2006/relationships/slideLayout" Target="../slideLayouts/slideLayout4.xml"/><Relationship Id="rId6" Type="http://schemas.openxmlformats.org/officeDocument/2006/relationships/image" Target="../media/image22.svg"/><Relationship Id="rId11" Type="http://schemas.openxmlformats.org/officeDocument/2006/relationships/image" Target="../media/image27.png"/><Relationship Id="rId24" Type="http://schemas.openxmlformats.org/officeDocument/2006/relationships/image" Target="../media/image16.png"/><Relationship Id="rId5" Type="http://schemas.openxmlformats.org/officeDocument/2006/relationships/image" Target="../media/image21.png"/><Relationship Id="rId15" Type="http://schemas.openxmlformats.org/officeDocument/2006/relationships/image" Target="../media/image31.svg"/><Relationship Id="rId23" Type="http://schemas.openxmlformats.org/officeDocument/2006/relationships/image" Target="../media/image15.svg"/><Relationship Id="rId10" Type="http://schemas.openxmlformats.org/officeDocument/2006/relationships/image" Target="../media/image26.svg"/><Relationship Id="rId19" Type="http://schemas.openxmlformats.org/officeDocument/2006/relationships/image" Target="../media/image35.svg"/><Relationship Id="rId4" Type="http://schemas.microsoft.com/office/2007/relationships/hdphoto" Target="../media/hdphoto1.wdp"/><Relationship Id="rId9" Type="http://schemas.openxmlformats.org/officeDocument/2006/relationships/image" Target="../media/image25.png"/><Relationship Id="rId14" Type="http://schemas.openxmlformats.org/officeDocument/2006/relationships/image" Target="../media/image30.png"/><Relationship Id="rId22" Type="http://schemas.openxmlformats.org/officeDocument/2006/relationships/image" Target="../media/image14.png"/><Relationship Id="rId27" Type="http://schemas.openxmlformats.org/officeDocument/2006/relationships/image" Target="../media/image38.svg"/></Relationships>
</file>

<file path=ppt/slides/_rels/slide4.xml.rels><?xml version="1.0" encoding="UTF-8" standalone="yes"?>
<Relationships xmlns="http://schemas.openxmlformats.org/package/2006/relationships"><Relationship Id="rId8" Type="http://schemas.openxmlformats.org/officeDocument/2006/relationships/image" Target="../media/image38.svg"/><Relationship Id="rId13" Type="http://schemas.openxmlformats.org/officeDocument/2006/relationships/image" Target="../media/image23.png"/><Relationship Id="rId18" Type="http://schemas.openxmlformats.org/officeDocument/2006/relationships/image" Target="../media/image2.svg"/><Relationship Id="rId3" Type="http://schemas.openxmlformats.org/officeDocument/2006/relationships/image" Target="../media/image14.png"/><Relationship Id="rId7" Type="http://schemas.openxmlformats.org/officeDocument/2006/relationships/image" Target="../media/image18.png"/><Relationship Id="rId12" Type="http://schemas.openxmlformats.org/officeDocument/2006/relationships/image" Target="../media/image40.svg"/><Relationship Id="rId17" Type="http://schemas.openxmlformats.org/officeDocument/2006/relationships/image" Target="../media/image1.png"/><Relationship Id="rId2" Type="http://schemas.openxmlformats.org/officeDocument/2006/relationships/notesSlide" Target="../notesSlides/notesSlide4.xml"/><Relationship Id="rId16" Type="http://schemas.openxmlformats.org/officeDocument/2006/relationships/image" Target="../media/image28.svg"/><Relationship Id="rId20" Type="http://schemas.openxmlformats.org/officeDocument/2006/relationships/image" Target="../media/image13.svg"/><Relationship Id="rId1" Type="http://schemas.openxmlformats.org/officeDocument/2006/relationships/slideLayout" Target="../slideLayouts/slideLayout4.xml"/><Relationship Id="rId6" Type="http://schemas.openxmlformats.org/officeDocument/2006/relationships/image" Target="../media/image17.svg"/><Relationship Id="rId11" Type="http://schemas.openxmlformats.org/officeDocument/2006/relationships/image" Target="../media/image39.png"/><Relationship Id="rId5" Type="http://schemas.openxmlformats.org/officeDocument/2006/relationships/image" Target="../media/image16.png"/><Relationship Id="rId15" Type="http://schemas.openxmlformats.org/officeDocument/2006/relationships/image" Target="../media/image27.png"/><Relationship Id="rId10" Type="http://schemas.openxmlformats.org/officeDocument/2006/relationships/image" Target="../media/image7.svg"/><Relationship Id="rId19" Type="http://schemas.openxmlformats.org/officeDocument/2006/relationships/image" Target="../media/image12.png"/><Relationship Id="rId4" Type="http://schemas.openxmlformats.org/officeDocument/2006/relationships/image" Target="../media/image15.svg"/><Relationship Id="rId9" Type="http://schemas.openxmlformats.org/officeDocument/2006/relationships/image" Target="../media/image6.png"/><Relationship Id="rId14" Type="http://schemas.openxmlformats.org/officeDocument/2006/relationships/image" Target="../media/image24.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1046309-7C1D-B00C-9D8D-99700F99B680}"/>
              </a:ext>
            </a:extLst>
          </p:cNvPr>
          <p:cNvSpPr>
            <a:spLocks noGrp="1"/>
          </p:cNvSpPr>
          <p:nvPr>
            <p:ph type="ctrTitle"/>
          </p:nvPr>
        </p:nvSpPr>
        <p:spPr>
          <a:solidFill>
            <a:schemeClr val="accent2"/>
          </a:solidFill>
        </p:spPr>
        <p:txBody>
          <a:bodyPr/>
          <a:lstStyle/>
          <a:p>
            <a:r>
              <a:rPr lang="en-GB" dirty="0">
                <a:solidFill>
                  <a:schemeClr val="bg1"/>
                </a:solidFill>
              </a:rPr>
              <a:t>Central Bedfordshire JSNA</a:t>
            </a:r>
          </a:p>
        </p:txBody>
      </p:sp>
      <p:sp>
        <p:nvSpPr>
          <p:cNvPr id="6" name="Subtitle 5">
            <a:extLst>
              <a:ext uri="{FF2B5EF4-FFF2-40B4-BE49-F238E27FC236}">
                <a16:creationId xmlns:a16="http://schemas.microsoft.com/office/drawing/2014/main" id="{2BD66682-2E8B-2224-7C7A-EFCEC116614E}"/>
              </a:ext>
            </a:extLst>
          </p:cNvPr>
          <p:cNvSpPr>
            <a:spLocks noGrp="1"/>
          </p:cNvSpPr>
          <p:nvPr>
            <p:ph type="subTitle" idx="1"/>
          </p:nvPr>
        </p:nvSpPr>
        <p:spPr/>
        <p:txBody>
          <a:bodyPr/>
          <a:lstStyle/>
          <a:p>
            <a:r>
              <a:rPr lang="en-GB" dirty="0"/>
              <a:t>Children and Young People Executive Summary</a:t>
            </a:r>
          </a:p>
        </p:txBody>
      </p:sp>
    </p:spTree>
    <p:extLst>
      <p:ext uri="{BB962C8B-B14F-4D97-AF65-F5344CB8AC3E}">
        <p14:creationId xmlns:p14="http://schemas.microsoft.com/office/powerpoint/2010/main" val="34752169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EF10503-8D12-C7E6-412F-A473C1E61081}"/>
              </a:ext>
            </a:extLst>
          </p:cNvPr>
          <p:cNvSpPr>
            <a:spLocks noGrp="1"/>
          </p:cNvSpPr>
          <p:nvPr>
            <p:ph type="title"/>
          </p:nvPr>
        </p:nvSpPr>
        <p:spPr/>
        <p:txBody>
          <a:bodyPr/>
          <a:lstStyle/>
          <a:p>
            <a:r>
              <a:rPr lang="en-GB" dirty="0"/>
              <a:t>Central Bedfordshire healthy pregnancy snapshot 2019/20</a:t>
            </a:r>
          </a:p>
        </p:txBody>
      </p:sp>
      <p:sp>
        <p:nvSpPr>
          <p:cNvPr id="5" name="Content Placeholder 4">
            <a:extLst>
              <a:ext uri="{FF2B5EF4-FFF2-40B4-BE49-F238E27FC236}">
                <a16:creationId xmlns:a16="http://schemas.microsoft.com/office/drawing/2014/main" id="{8B2030C7-1002-738A-CD9C-E1897F9264B2}"/>
              </a:ext>
            </a:extLst>
          </p:cNvPr>
          <p:cNvSpPr>
            <a:spLocks noGrp="1"/>
          </p:cNvSpPr>
          <p:nvPr>
            <p:ph sz="half" idx="1"/>
          </p:nvPr>
        </p:nvSpPr>
        <p:spPr>
          <a:xfrm>
            <a:off x="838200" y="1137187"/>
            <a:ext cx="5181600" cy="436387"/>
          </a:xfrm>
        </p:spPr>
        <p:txBody>
          <a:bodyPr>
            <a:normAutofit/>
          </a:bodyPr>
          <a:lstStyle/>
          <a:p>
            <a:pPr marL="0" indent="0" algn="ctr">
              <a:buNone/>
            </a:pPr>
            <a:r>
              <a:rPr lang="en-GB" sz="2000" b="1" dirty="0"/>
              <a:t>Outcome influencing factors</a:t>
            </a:r>
          </a:p>
        </p:txBody>
      </p:sp>
      <p:grpSp>
        <p:nvGrpSpPr>
          <p:cNvPr id="2" name="Group 1" descr="Smoking cigarette icon&#10;Text: Smoking is the biggest single factor that negatively  impacts health in pregnancy. More women in Central Bedfordshire are smoking at the time of birth than the average nationally">
            <a:extLst>
              <a:ext uri="{FF2B5EF4-FFF2-40B4-BE49-F238E27FC236}">
                <a16:creationId xmlns:a16="http://schemas.microsoft.com/office/drawing/2014/main" id="{8C98BA8E-5906-884E-C259-74052016E9BD}"/>
              </a:ext>
            </a:extLst>
          </p:cNvPr>
          <p:cNvGrpSpPr/>
          <p:nvPr/>
        </p:nvGrpSpPr>
        <p:grpSpPr>
          <a:xfrm>
            <a:off x="482934" y="1507851"/>
            <a:ext cx="5480089" cy="863166"/>
            <a:chOff x="482934" y="1507851"/>
            <a:chExt cx="5480089" cy="863166"/>
          </a:xfrm>
        </p:grpSpPr>
        <p:pic>
          <p:nvPicPr>
            <p:cNvPr id="7" name="Graphic 6" descr="Smoking with solid fill">
              <a:extLst>
                <a:ext uri="{FF2B5EF4-FFF2-40B4-BE49-F238E27FC236}">
                  <a16:creationId xmlns:a16="http://schemas.microsoft.com/office/drawing/2014/main" id="{7EE51D79-903B-0EF0-E8EC-736893C00D4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9704333">
              <a:off x="482934" y="1540551"/>
              <a:ext cx="644157" cy="512223"/>
            </a:xfrm>
            <a:prstGeom prst="rect">
              <a:avLst/>
            </a:prstGeom>
          </p:spPr>
        </p:pic>
        <p:sp>
          <p:nvSpPr>
            <p:cNvPr id="8" name="Content Placeholder 2">
              <a:extLst>
                <a:ext uri="{FF2B5EF4-FFF2-40B4-BE49-F238E27FC236}">
                  <a16:creationId xmlns:a16="http://schemas.microsoft.com/office/drawing/2014/main" id="{2F0F53E0-66A1-8242-B1D5-BCFF806698F3}"/>
                </a:ext>
              </a:extLst>
            </p:cNvPr>
            <p:cNvSpPr txBox="1">
              <a:spLocks/>
            </p:cNvSpPr>
            <p:nvPr/>
          </p:nvSpPr>
          <p:spPr>
            <a:xfrm>
              <a:off x="1312285" y="1507851"/>
              <a:ext cx="4650738" cy="86316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GB" sz="1400" b="1" dirty="0">
                  <a:solidFill>
                    <a:schemeClr val="accent2"/>
                  </a:solidFill>
                  <a:latin typeface="Arial" panose="020B0604020202020204" pitchFamily="34" charset="0"/>
                  <a:cs typeface="Arial" panose="020B0604020202020204" pitchFamily="34" charset="0"/>
                </a:rPr>
                <a:t>Smoking </a:t>
              </a:r>
              <a:r>
                <a:rPr lang="en-GB" sz="1400" dirty="0">
                  <a:latin typeface="Arial" panose="020B0604020202020204" pitchFamily="34" charset="0"/>
                  <a:cs typeface="Arial" panose="020B0604020202020204" pitchFamily="34" charset="0"/>
                </a:rPr>
                <a:t>is the biggest single factor that </a:t>
              </a:r>
              <a:r>
                <a:rPr lang="en-GB" sz="1400" b="1" dirty="0">
                  <a:solidFill>
                    <a:schemeClr val="accent2"/>
                  </a:solidFill>
                  <a:latin typeface="Arial" panose="020B0604020202020204" pitchFamily="34" charset="0"/>
                  <a:cs typeface="Arial" panose="020B0604020202020204" pitchFamily="34" charset="0"/>
                </a:rPr>
                <a:t>negatively </a:t>
              </a:r>
              <a:r>
                <a:rPr lang="en-GB" sz="1400" dirty="0">
                  <a:latin typeface="Arial" panose="020B0604020202020204" pitchFamily="34" charset="0"/>
                  <a:cs typeface="Arial" panose="020B0604020202020204" pitchFamily="34" charset="0"/>
                </a:rPr>
                <a:t> impacts health in pregnancy.</a:t>
              </a:r>
              <a:r>
                <a:rPr lang="en-US" altLang="en-US" sz="1400" dirty="0">
                  <a:solidFill>
                    <a:schemeClr val="accent2"/>
                  </a:solidFill>
                  <a:latin typeface="Arial" panose="020B0604020202020204" pitchFamily="34" charset="0"/>
                  <a:cs typeface="Arial" panose="020B0604020202020204" pitchFamily="34" charset="0"/>
                </a:rPr>
                <a:t> </a:t>
              </a:r>
              <a:r>
                <a:rPr lang="en-US" altLang="en-US" sz="1400" b="1" dirty="0">
                  <a:solidFill>
                    <a:schemeClr val="accent2"/>
                  </a:solidFill>
                  <a:latin typeface="Arial" panose="020B0604020202020204" pitchFamily="34" charset="0"/>
                  <a:cs typeface="Arial" panose="020B0604020202020204" pitchFamily="34" charset="0"/>
                </a:rPr>
                <a:t>M</a:t>
              </a:r>
              <a:r>
                <a:rPr lang="en-US" altLang="en-US" sz="1400" b="1" dirty="0">
                  <a:solidFill>
                    <a:schemeClr val="accent2"/>
                  </a:solidFill>
                  <a:latin typeface="Arial" panose="020B0604020202020204" pitchFamily="34" charset="0"/>
                </a:rPr>
                <a:t>ore </a:t>
              </a:r>
              <a:r>
                <a:rPr lang="en-US" altLang="en-US" sz="1400" dirty="0">
                  <a:latin typeface="Arial" panose="020B0604020202020204" pitchFamily="34" charset="0"/>
                </a:rPr>
                <a:t>women in Central Bedfordshire, Bedford Borough and Milton Keynes are smoking at the time of birth than the average nationally</a:t>
              </a:r>
            </a:p>
          </p:txBody>
        </p:sp>
      </p:grpSp>
      <p:grpSp>
        <p:nvGrpSpPr>
          <p:cNvPr id="9" name="Group 8" descr="School girl icon&#10;Text: Teenage parenting increases the risk of poorer health outcomes without additional support. Historically, the rate of  conceptions in under 18s is worse in Central Bedfordshire than in similar local authorities">
            <a:extLst>
              <a:ext uri="{FF2B5EF4-FFF2-40B4-BE49-F238E27FC236}">
                <a16:creationId xmlns:a16="http://schemas.microsoft.com/office/drawing/2014/main" id="{4E6F6105-45C2-C4EA-F2FE-F2ADFA464EB7}"/>
              </a:ext>
            </a:extLst>
          </p:cNvPr>
          <p:cNvGrpSpPr/>
          <p:nvPr/>
        </p:nvGrpSpPr>
        <p:grpSpPr>
          <a:xfrm>
            <a:off x="1089373" y="2486755"/>
            <a:ext cx="5312097" cy="942245"/>
            <a:chOff x="1089373" y="2486755"/>
            <a:chExt cx="5312097" cy="942245"/>
          </a:xfrm>
        </p:grpSpPr>
        <p:sp>
          <p:nvSpPr>
            <p:cNvPr id="10" name="Content Placeholder 2">
              <a:extLst>
                <a:ext uri="{FF2B5EF4-FFF2-40B4-BE49-F238E27FC236}">
                  <a16:creationId xmlns:a16="http://schemas.microsoft.com/office/drawing/2014/main" id="{F6518F0C-A28D-69D8-1193-C8A75B5EE1B0}"/>
                </a:ext>
              </a:extLst>
            </p:cNvPr>
            <p:cNvSpPr txBox="1">
              <a:spLocks/>
            </p:cNvSpPr>
            <p:nvPr/>
          </p:nvSpPr>
          <p:spPr>
            <a:xfrm>
              <a:off x="1089373" y="2486755"/>
              <a:ext cx="4557286" cy="67065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r" defTabSz="914400" rtl="0" eaLnBrk="0" fontAlgn="base" latinLnBrk="0" hangingPunct="0">
                <a:lnSpc>
                  <a:spcPct val="100000"/>
                </a:lnSpc>
                <a:spcBef>
                  <a:spcPct val="0"/>
                </a:spcBef>
                <a:spcAft>
                  <a:spcPct val="0"/>
                </a:spcAft>
                <a:buClrTx/>
                <a:buSzTx/>
                <a:buNone/>
                <a:tabLst/>
              </a:pPr>
              <a:r>
                <a:rPr lang="en-US" altLang="en-US" sz="1400" b="1" dirty="0">
                  <a:solidFill>
                    <a:schemeClr val="accent2"/>
                  </a:solidFill>
                  <a:latin typeface="Arial" panose="020B0604020202020204" pitchFamily="34" charset="0"/>
                </a:rPr>
                <a:t>Teenage parenting </a:t>
              </a:r>
              <a:r>
                <a:rPr lang="en-US" altLang="en-US" sz="1400" dirty="0">
                  <a:latin typeface="Arial" panose="020B0604020202020204" pitchFamily="34" charset="0"/>
                </a:rPr>
                <a:t>increases the risk of poorer health outcomes without additional support. Historically, the rate of </a:t>
              </a:r>
              <a:r>
                <a:rPr lang="en-GB" altLang="en-US" sz="1400" dirty="0">
                  <a:latin typeface="Arial" panose="020B0604020202020204" pitchFamily="34" charset="0"/>
                </a:rPr>
                <a:t> conceptions in under 18s is </a:t>
              </a:r>
              <a:r>
                <a:rPr lang="en-GB" altLang="en-US" sz="1400" b="1" dirty="0">
                  <a:solidFill>
                    <a:schemeClr val="accent2"/>
                  </a:solidFill>
                  <a:latin typeface="Arial" panose="020B0604020202020204" pitchFamily="34" charset="0"/>
                </a:rPr>
                <a:t>worse</a:t>
              </a:r>
              <a:r>
                <a:rPr lang="en-GB" altLang="en-US" sz="1400" dirty="0">
                  <a:latin typeface="Arial" panose="020B0604020202020204" pitchFamily="34" charset="0"/>
                </a:rPr>
                <a:t> in Central Bedfordshire than in similar local authorities</a:t>
              </a:r>
              <a:endParaRPr lang="en-US" altLang="en-US" sz="1400" dirty="0">
                <a:latin typeface="Arial" panose="020B0604020202020204" pitchFamily="34" charset="0"/>
              </a:endParaRPr>
            </a:p>
          </p:txBody>
        </p:sp>
        <p:pic>
          <p:nvPicPr>
            <p:cNvPr id="24" name="Graphic 23" descr="School girl with solid fill">
              <a:extLst>
                <a:ext uri="{FF2B5EF4-FFF2-40B4-BE49-F238E27FC236}">
                  <a16:creationId xmlns:a16="http://schemas.microsoft.com/office/drawing/2014/main" id="{69BE4BBA-7B38-B428-D617-0030F1502D7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487070" y="2514600"/>
              <a:ext cx="914400" cy="914400"/>
            </a:xfrm>
            <a:prstGeom prst="rect">
              <a:avLst/>
            </a:prstGeom>
          </p:spPr>
        </p:pic>
      </p:grpSp>
      <p:grpSp>
        <p:nvGrpSpPr>
          <p:cNvPr id="19" name="Group 18" descr="Pregnant woman icon&#10;Text: Early access to maternity services improves birth outcomes. Approaching 7 in 10 pregnant women accessed maternity care early - Better than local authorities of similar deprivation">
            <a:extLst>
              <a:ext uri="{FF2B5EF4-FFF2-40B4-BE49-F238E27FC236}">
                <a16:creationId xmlns:a16="http://schemas.microsoft.com/office/drawing/2014/main" id="{FB87A71E-D38C-225A-D8EC-CAE868E0D76C}"/>
              </a:ext>
            </a:extLst>
          </p:cNvPr>
          <p:cNvGrpSpPr/>
          <p:nvPr/>
        </p:nvGrpSpPr>
        <p:grpSpPr>
          <a:xfrm>
            <a:off x="647157" y="3480988"/>
            <a:ext cx="5136497" cy="821611"/>
            <a:chOff x="647157" y="3480988"/>
            <a:chExt cx="5136497" cy="821611"/>
          </a:xfrm>
        </p:grpSpPr>
        <p:sp>
          <p:nvSpPr>
            <p:cNvPr id="11" name="Content Placeholder 2">
              <a:extLst>
                <a:ext uri="{FF2B5EF4-FFF2-40B4-BE49-F238E27FC236}">
                  <a16:creationId xmlns:a16="http://schemas.microsoft.com/office/drawing/2014/main" id="{C14DFF8A-DC4A-0E6F-3BD4-75798CECA946}"/>
                </a:ext>
              </a:extLst>
            </p:cNvPr>
            <p:cNvSpPr txBox="1">
              <a:spLocks/>
            </p:cNvSpPr>
            <p:nvPr/>
          </p:nvSpPr>
          <p:spPr>
            <a:xfrm>
              <a:off x="1491654" y="3480988"/>
              <a:ext cx="4292000" cy="82161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0" fontAlgn="base" latinLnBrk="0" hangingPunct="0">
                <a:lnSpc>
                  <a:spcPct val="100000"/>
                </a:lnSpc>
                <a:spcBef>
                  <a:spcPct val="0"/>
                </a:spcBef>
                <a:spcAft>
                  <a:spcPct val="0"/>
                </a:spcAft>
                <a:buClrTx/>
                <a:buSzTx/>
                <a:buNone/>
                <a:tabLst/>
              </a:pPr>
              <a:r>
                <a:rPr lang="en-US" altLang="en-US" sz="1400" b="1" dirty="0">
                  <a:solidFill>
                    <a:schemeClr val="accent2"/>
                  </a:solidFill>
                  <a:latin typeface="Arial" panose="020B0604020202020204" pitchFamily="34" charset="0"/>
                </a:rPr>
                <a:t>Early access </a:t>
              </a:r>
              <a:r>
                <a:rPr lang="en-US" altLang="en-US" sz="1400" dirty="0">
                  <a:latin typeface="Arial" panose="020B0604020202020204" pitchFamily="34" charset="0"/>
                </a:rPr>
                <a:t>to maternity services improves birth outcomes. Approaching</a:t>
              </a:r>
              <a:r>
                <a:rPr lang="en-US" altLang="en-US" sz="1400" b="1" dirty="0">
                  <a:solidFill>
                    <a:schemeClr val="accent2"/>
                  </a:solidFill>
                  <a:latin typeface="Arial" panose="020B0604020202020204" pitchFamily="34" charset="0"/>
                </a:rPr>
                <a:t> 7 in 10</a:t>
              </a:r>
              <a:r>
                <a:rPr kumimoji="0" lang="en-US" altLang="en-US" sz="1400" b="0" i="0" strike="noStrike" cap="none" normalizeH="0" baseline="0" dirty="0">
                  <a:ln>
                    <a:noFill/>
                  </a:ln>
                  <a:solidFill>
                    <a:schemeClr val="tx1"/>
                  </a:solidFill>
                  <a:effectLst/>
                  <a:latin typeface="Arial" panose="020B0604020202020204" pitchFamily="34" charset="0"/>
                </a:rPr>
                <a:t> pregnant women accessed </a:t>
              </a:r>
              <a:r>
                <a:rPr lang="en-US" altLang="en-US" sz="1400" b="1" dirty="0">
                  <a:solidFill>
                    <a:schemeClr val="accent2"/>
                  </a:solidFill>
                  <a:latin typeface="Arial" panose="020B0604020202020204" pitchFamily="34" charset="0"/>
                </a:rPr>
                <a:t>maternity care early </a:t>
              </a:r>
              <a:r>
                <a:rPr kumimoji="0" lang="en-US" altLang="en-US" sz="1400" b="0" i="0" strike="noStrike" cap="none" normalizeH="0" baseline="0" dirty="0">
                  <a:ln>
                    <a:noFill/>
                  </a:ln>
                  <a:solidFill>
                    <a:schemeClr val="accent2"/>
                  </a:solidFill>
                  <a:effectLst/>
                  <a:latin typeface="Arial" panose="020B0604020202020204" pitchFamily="34" charset="0"/>
                </a:rPr>
                <a:t>- </a:t>
              </a:r>
              <a:r>
                <a:rPr lang="en-US" altLang="en-US" sz="1400" b="1" dirty="0">
                  <a:solidFill>
                    <a:schemeClr val="accent2"/>
                  </a:solidFill>
                  <a:latin typeface="Arial" panose="020B0604020202020204" pitchFamily="34" charset="0"/>
                </a:rPr>
                <a:t>B</a:t>
              </a:r>
              <a:r>
                <a:rPr kumimoji="0" lang="en-US" altLang="en-US" sz="1400" b="1" i="0" strike="noStrike" cap="none" normalizeH="0" baseline="0" dirty="0">
                  <a:ln>
                    <a:noFill/>
                  </a:ln>
                  <a:solidFill>
                    <a:schemeClr val="accent2"/>
                  </a:solidFill>
                  <a:effectLst/>
                  <a:latin typeface="Arial" panose="020B0604020202020204" pitchFamily="34" charset="0"/>
                </a:rPr>
                <a:t>etter </a:t>
              </a:r>
              <a:r>
                <a:rPr kumimoji="0" lang="en-US" altLang="en-US" sz="1400" b="0" i="0" strike="noStrike" cap="none" normalizeH="0" baseline="0" dirty="0">
                  <a:ln>
                    <a:noFill/>
                  </a:ln>
                  <a:solidFill>
                    <a:schemeClr val="tx1"/>
                  </a:solidFill>
                  <a:effectLst/>
                  <a:latin typeface="Arial" panose="020B0604020202020204" pitchFamily="34" charset="0"/>
                </a:rPr>
                <a:t>than local authorities of similar deprivation</a:t>
              </a:r>
            </a:p>
          </p:txBody>
        </p:sp>
        <p:pic>
          <p:nvPicPr>
            <p:cNvPr id="12" name="Picture 11">
              <a:extLst>
                <a:ext uri="{FF2B5EF4-FFF2-40B4-BE49-F238E27FC236}">
                  <a16:creationId xmlns:a16="http://schemas.microsoft.com/office/drawing/2014/main" id="{84525193-0CB1-A2E5-BC84-2DC96C9C592B}"/>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47157" y="3567919"/>
              <a:ext cx="723316" cy="723316"/>
            </a:xfrm>
            <a:prstGeom prst="rect">
              <a:avLst/>
            </a:prstGeom>
          </p:spPr>
        </p:pic>
      </p:grpSp>
      <p:grpSp>
        <p:nvGrpSpPr>
          <p:cNvPr id="20" name="Group 19" descr="Feet on weighing scales icon&#10;Obesity during pregnancy increases the health risks for both the mother and child. Over 1/2 of female adults in Central Bedfordshire are classified as overweight or obese">
            <a:extLst>
              <a:ext uri="{FF2B5EF4-FFF2-40B4-BE49-F238E27FC236}">
                <a16:creationId xmlns:a16="http://schemas.microsoft.com/office/drawing/2014/main" id="{858D5008-9B64-C3C5-BD21-A704D7C32DF3}"/>
              </a:ext>
            </a:extLst>
          </p:cNvPr>
          <p:cNvGrpSpPr/>
          <p:nvPr/>
        </p:nvGrpSpPr>
        <p:grpSpPr>
          <a:xfrm>
            <a:off x="1099025" y="4423955"/>
            <a:ext cx="5274098" cy="967032"/>
            <a:chOff x="1099025" y="4423955"/>
            <a:chExt cx="5274098" cy="967032"/>
          </a:xfrm>
        </p:grpSpPr>
        <p:sp>
          <p:nvSpPr>
            <p:cNvPr id="16" name="TextBox 15">
              <a:extLst>
                <a:ext uri="{FF2B5EF4-FFF2-40B4-BE49-F238E27FC236}">
                  <a16:creationId xmlns:a16="http://schemas.microsoft.com/office/drawing/2014/main" id="{608F4185-1FD2-CB03-D349-1B4229DCA0C7}"/>
                </a:ext>
              </a:extLst>
            </p:cNvPr>
            <p:cNvSpPr txBox="1"/>
            <p:nvPr/>
          </p:nvSpPr>
          <p:spPr>
            <a:xfrm>
              <a:off x="1099025" y="4436880"/>
              <a:ext cx="4292000" cy="954107"/>
            </a:xfrm>
            <a:prstGeom prst="rect">
              <a:avLst/>
            </a:prstGeom>
            <a:noFill/>
          </p:spPr>
          <p:txBody>
            <a:bodyPr wrap="square">
              <a:spAutoFit/>
            </a:bodyPr>
            <a:lstStyle/>
            <a:p>
              <a:pPr algn="r"/>
              <a:r>
                <a:rPr lang="en-GB" sz="1400" b="1" dirty="0">
                  <a:solidFill>
                    <a:schemeClr val="accent2"/>
                  </a:solidFill>
                  <a:latin typeface="Arial" panose="020B0604020202020204" pitchFamily="34" charset="0"/>
                  <a:cs typeface="Arial" panose="020B0604020202020204" pitchFamily="34" charset="0"/>
                </a:rPr>
                <a:t>Obesity</a:t>
              </a:r>
              <a:r>
                <a:rPr lang="en-GB" sz="1400" dirty="0">
                  <a:latin typeface="Arial" panose="020B0604020202020204" pitchFamily="34" charset="0"/>
                  <a:cs typeface="Arial" panose="020B0604020202020204" pitchFamily="34" charset="0"/>
                </a:rPr>
                <a:t> during pregnancy increases the health risks for both the mother and child</a:t>
              </a:r>
              <a:r>
                <a:rPr lang="en-GB" sz="1400" b="1" dirty="0">
                  <a:solidFill>
                    <a:schemeClr val="accent1"/>
                  </a:solidFill>
                  <a:latin typeface="Arial" panose="020B0604020202020204" pitchFamily="34" charset="0"/>
                  <a:cs typeface="Arial" panose="020B0604020202020204" pitchFamily="34" charset="0"/>
                </a:rPr>
                <a:t>. </a:t>
              </a:r>
              <a:r>
                <a:rPr lang="en-GB" sz="1400" b="1" dirty="0">
                  <a:solidFill>
                    <a:schemeClr val="accent2"/>
                  </a:solidFill>
                  <a:latin typeface="Arial" panose="020B0604020202020204" pitchFamily="34" charset="0"/>
                  <a:cs typeface="Arial" panose="020B0604020202020204" pitchFamily="34" charset="0"/>
                </a:rPr>
                <a:t>Over</a:t>
              </a:r>
              <a:r>
                <a:rPr lang="en-GB" sz="1400" b="1" dirty="0">
                  <a:solidFill>
                    <a:schemeClr val="accent1"/>
                  </a:solidFill>
                  <a:latin typeface="Arial" panose="020B0604020202020204" pitchFamily="34" charset="0"/>
                  <a:cs typeface="Arial" panose="020B0604020202020204" pitchFamily="34" charset="0"/>
                </a:rPr>
                <a:t> </a:t>
              </a:r>
              <a:r>
                <a:rPr lang="en-US" sz="1400" b="1" dirty="0">
                  <a:solidFill>
                    <a:schemeClr val="accent2"/>
                  </a:solidFill>
                  <a:latin typeface="Arial" panose="020B0604020202020204" pitchFamily="34" charset="0"/>
                  <a:cs typeface="Arial" panose="020B0604020202020204" pitchFamily="34" charset="0"/>
                </a:rPr>
                <a:t>1</a:t>
              </a:r>
              <a:r>
                <a:rPr lang="en-US" altLang="en-US" sz="1400" b="1" dirty="0">
                  <a:solidFill>
                    <a:schemeClr val="accent2"/>
                  </a:solidFill>
                  <a:latin typeface="Arial" panose="020B0604020202020204" pitchFamily="34" charset="0"/>
                </a:rPr>
                <a:t>/2</a:t>
              </a:r>
              <a:r>
                <a:rPr lang="en-GB" sz="1400" b="1" dirty="0">
                  <a:solidFill>
                    <a:schemeClr val="accent1"/>
                  </a:solidFill>
                  <a:latin typeface="Arial" panose="020B0604020202020204" pitchFamily="34" charset="0"/>
                  <a:cs typeface="Arial" panose="020B0604020202020204" pitchFamily="34" charset="0"/>
                </a:rPr>
                <a:t> </a:t>
              </a:r>
              <a:r>
                <a:rPr lang="en-GB" sz="1400" dirty="0">
                  <a:latin typeface="Arial" panose="020B0604020202020204" pitchFamily="34" charset="0"/>
                  <a:cs typeface="Arial" panose="020B0604020202020204" pitchFamily="34" charset="0"/>
                </a:rPr>
                <a:t>of female adults in Central Bedfordshire are classified as overweight or obese</a:t>
              </a:r>
            </a:p>
          </p:txBody>
        </p:sp>
        <p:pic>
          <p:nvPicPr>
            <p:cNvPr id="18" name="Graphic 17" descr="Weight Loss with solid fill">
              <a:extLst>
                <a:ext uri="{FF2B5EF4-FFF2-40B4-BE49-F238E27FC236}">
                  <a16:creationId xmlns:a16="http://schemas.microsoft.com/office/drawing/2014/main" id="{C8981D15-7C0F-3359-6E65-E9F7BE3F7E70}"/>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5458723" y="4423955"/>
              <a:ext cx="914400" cy="914400"/>
            </a:xfrm>
            <a:prstGeom prst="rect">
              <a:avLst/>
            </a:prstGeom>
          </p:spPr>
        </p:pic>
      </p:grpSp>
      <p:sp>
        <p:nvSpPr>
          <p:cNvPr id="6" name="Content Placeholder 5">
            <a:extLst>
              <a:ext uri="{FF2B5EF4-FFF2-40B4-BE49-F238E27FC236}">
                <a16:creationId xmlns:a16="http://schemas.microsoft.com/office/drawing/2014/main" id="{8E5F6BA6-5849-5851-6A50-B49495CDAA2C}"/>
              </a:ext>
            </a:extLst>
          </p:cNvPr>
          <p:cNvSpPr>
            <a:spLocks noGrp="1"/>
          </p:cNvSpPr>
          <p:nvPr>
            <p:ph sz="half" idx="2"/>
          </p:nvPr>
        </p:nvSpPr>
        <p:spPr>
          <a:xfrm>
            <a:off x="7106356" y="1137188"/>
            <a:ext cx="4247444" cy="436386"/>
          </a:xfrm>
        </p:spPr>
        <p:txBody>
          <a:bodyPr>
            <a:normAutofit/>
          </a:bodyPr>
          <a:lstStyle/>
          <a:p>
            <a:pPr marL="0" indent="0" algn="ctr">
              <a:buNone/>
            </a:pPr>
            <a:r>
              <a:rPr lang="en-GB" sz="2000" b="1" dirty="0"/>
              <a:t>Health outcome indicators</a:t>
            </a:r>
          </a:p>
        </p:txBody>
      </p:sp>
      <p:grpSp>
        <p:nvGrpSpPr>
          <p:cNvPr id="23" name="Group 22" descr="Crawling baby icon&#10;Text: Infant mortality rate is similar in Central Bedfordshire compared to its deprivation decile">
            <a:extLst>
              <a:ext uri="{FF2B5EF4-FFF2-40B4-BE49-F238E27FC236}">
                <a16:creationId xmlns:a16="http://schemas.microsoft.com/office/drawing/2014/main" id="{3CEE717B-0B59-11E6-FC69-278EC507C3FB}"/>
              </a:ext>
            </a:extLst>
          </p:cNvPr>
          <p:cNvGrpSpPr/>
          <p:nvPr/>
        </p:nvGrpSpPr>
        <p:grpSpPr>
          <a:xfrm>
            <a:off x="6709014" y="1527992"/>
            <a:ext cx="5051817" cy="784867"/>
            <a:chOff x="6709014" y="1527992"/>
            <a:chExt cx="5051817" cy="784867"/>
          </a:xfrm>
        </p:grpSpPr>
        <p:sp>
          <p:nvSpPr>
            <p:cNvPr id="13" name="Content Placeholder 2">
              <a:extLst>
                <a:ext uri="{FF2B5EF4-FFF2-40B4-BE49-F238E27FC236}">
                  <a16:creationId xmlns:a16="http://schemas.microsoft.com/office/drawing/2014/main" id="{F2E548F5-C02E-730E-6492-637B6EC1CEF7}"/>
                </a:ext>
              </a:extLst>
            </p:cNvPr>
            <p:cNvSpPr txBox="1">
              <a:spLocks/>
            </p:cNvSpPr>
            <p:nvPr/>
          </p:nvSpPr>
          <p:spPr>
            <a:xfrm>
              <a:off x="7648492" y="1577812"/>
              <a:ext cx="4112339" cy="73504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US" altLang="en-US" sz="1400" b="1" dirty="0">
                  <a:solidFill>
                    <a:schemeClr val="accent2"/>
                  </a:solidFill>
                  <a:latin typeface="Arial" panose="020B0604020202020204" pitchFamily="34" charset="0"/>
                </a:rPr>
                <a:t>I</a:t>
              </a:r>
              <a:r>
                <a:rPr kumimoji="0" lang="en-US" altLang="en-US" sz="1400" b="1" i="0" strike="noStrike" cap="none" normalizeH="0" baseline="0" dirty="0">
                  <a:ln>
                    <a:noFill/>
                  </a:ln>
                  <a:solidFill>
                    <a:schemeClr val="accent2"/>
                  </a:solidFill>
                  <a:effectLst/>
                  <a:latin typeface="Arial" panose="020B0604020202020204" pitchFamily="34" charset="0"/>
                </a:rPr>
                <a:t>nfant mortality </a:t>
              </a:r>
              <a:r>
                <a:rPr kumimoji="0" lang="en-US" altLang="en-US" sz="1400" b="0" i="0" strike="noStrike" cap="none" normalizeH="0" baseline="0" dirty="0">
                  <a:ln>
                    <a:noFill/>
                  </a:ln>
                  <a:effectLst/>
                  <a:latin typeface="Arial" panose="020B0604020202020204" pitchFamily="34" charset="0"/>
                </a:rPr>
                <a:t>rate is </a:t>
              </a:r>
              <a:r>
                <a:rPr kumimoji="0" lang="en-US" altLang="en-US" sz="1400" b="1" i="0" strike="noStrike" cap="none" normalizeH="0" baseline="0" dirty="0">
                  <a:ln>
                    <a:noFill/>
                  </a:ln>
                  <a:solidFill>
                    <a:schemeClr val="accent2"/>
                  </a:solidFill>
                  <a:effectLst/>
                  <a:latin typeface="Arial" panose="020B0604020202020204" pitchFamily="34" charset="0"/>
                </a:rPr>
                <a:t>similar</a:t>
              </a:r>
              <a:r>
                <a:rPr kumimoji="0" lang="en-US" altLang="en-US" sz="1400" b="1" i="0" strike="noStrike" cap="none" normalizeH="0" baseline="0" dirty="0">
                  <a:ln>
                    <a:noFill/>
                  </a:ln>
                  <a:solidFill>
                    <a:schemeClr val="accent1"/>
                  </a:solidFill>
                  <a:effectLst/>
                  <a:latin typeface="Arial" panose="020B0604020202020204" pitchFamily="34" charset="0"/>
                </a:rPr>
                <a:t> </a:t>
              </a:r>
              <a:r>
                <a:rPr kumimoji="0" lang="en-US" altLang="en-US" sz="1400" i="0" strike="noStrike" cap="none" normalizeH="0" baseline="0" dirty="0">
                  <a:ln>
                    <a:noFill/>
                  </a:ln>
                  <a:effectLst/>
                  <a:latin typeface="Arial" panose="020B0604020202020204" pitchFamily="34" charset="0"/>
                </a:rPr>
                <a:t>in Central Bedfordshire </a:t>
              </a:r>
              <a:r>
                <a:rPr kumimoji="0" lang="en-US" altLang="en-US" sz="1400" b="0" i="0" strike="noStrike" cap="none" normalizeH="0" baseline="0" dirty="0">
                  <a:ln>
                    <a:noFill/>
                  </a:ln>
                  <a:effectLst/>
                  <a:latin typeface="Arial" panose="020B0604020202020204" pitchFamily="34" charset="0"/>
                </a:rPr>
                <a:t>compared to its deprivation decile</a:t>
              </a:r>
              <a:endParaRPr lang="en-GB" sz="1400" b="1" dirty="0">
                <a:solidFill>
                  <a:schemeClr val="accent1"/>
                </a:solidFill>
              </a:endParaRPr>
            </a:p>
          </p:txBody>
        </p:sp>
        <p:pic>
          <p:nvPicPr>
            <p:cNvPr id="14" name="Picture 13">
              <a:extLst>
                <a:ext uri="{FF2B5EF4-FFF2-40B4-BE49-F238E27FC236}">
                  <a16:creationId xmlns:a16="http://schemas.microsoft.com/office/drawing/2014/main" id="{2190FD66-40EB-8F3B-4AFA-E537AB22EFE5}"/>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709014" y="1527992"/>
              <a:ext cx="654942" cy="654942"/>
            </a:xfrm>
            <a:prstGeom prst="rect">
              <a:avLst/>
            </a:prstGeom>
          </p:spPr>
        </p:pic>
      </p:grpSp>
      <p:grpSp>
        <p:nvGrpSpPr>
          <p:cNvPr id="29" name="Group 28" descr="Mother and baby icon&#10;Text: There are more premature births in Central Bedfordshire per 1,000 births, than the average of similar local authorities based on deprivation.">
            <a:extLst>
              <a:ext uri="{FF2B5EF4-FFF2-40B4-BE49-F238E27FC236}">
                <a16:creationId xmlns:a16="http://schemas.microsoft.com/office/drawing/2014/main" id="{1C9A7F34-FFE2-73D9-6913-4960204A651B}"/>
              </a:ext>
            </a:extLst>
          </p:cNvPr>
          <p:cNvGrpSpPr/>
          <p:nvPr/>
        </p:nvGrpSpPr>
        <p:grpSpPr>
          <a:xfrm>
            <a:off x="7106356" y="2343163"/>
            <a:ext cx="4607875" cy="814701"/>
            <a:chOff x="7106356" y="2343163"/>
            <a:chExt cx="4607875" cy="814701"/>
          </a:xfrm>
        </p:grpSpPr>
        <p:pic>
          <p:nvPicPr>
            <p:cNvPr id="21" name="Picture 20">
              <a:extLst>
                <a:ext uri="{FF2B5EF4-FFF2-40B4-BE49-F238E27FC236}">
                  <a16:creationId xmlns:a16="http://schemas.microsoft.com/office/drawing/2014/main" id="{3286FA07-A441-78C1-09BC-B0B233333302}"/>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0993369" y="2353320"/>
              <a:ext cx="720862" cy="720862"/>
            </a:xfrm>
            <a:prstGeom prst="rect">
              <a:avLst/>
            </a:prstGeom>
          </p:spPr>
        </p:pic>
        <p:sp>
          <p:nvSpPr>
            <p:cNvPr id="22" name="Content Placeholder 2">
              <a:extLst>
                <a:ext uri="{FF2B5EF4-FFF2-40B4-BE49-F238E27FC236}">
                  <a16:creationId xmlns:a16="http://schemas.microsoft.com/office/drawing/2014/main" id="{87BADDA8-8B86-9AC0-A6A9-2C1EAF36E947}"/>
                </a:ext>
              </a:extLst>
            </p:cNvPr>
            <p:cNvSpPr txBox="1">
              <a:spLocks/>
            </p:cNvSpPr>
            <p:nvPr/>
          </p:nvSpPr>
          <p:spPr>
            <a:xfrm>
              <a:off x="7106356" y="2343163"/>
              <a:ext cx="3986619" cy="81470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r" defTabSz="914400" rtl="0" eaLnBrk="0" fontAlgn="base" latinLnBrk="0" hangingPunct="0">
                <a:lnSpc>
                  <a:spcPct val="100000"/>
                </a:lnSpc>
                <a:spcBef>
                  <a:spcPct val="0"/>
                </a:spcBef>
                <a:spcAft>
                  <a:spcPct val="0"/>
                </a:spcAft>
                <a:buClrTx/>
                <a:buSzTx/>
                <a:buNone/>
                <a:tabLst/>
              </a:pPr>
              <a:r>
                <a:rPr lang="en-GB" altLang="en-US" sz="1400" dirty="0">
                  <a:latin typeface="Arial" panose="020B0604020202020204" pitchFamily="34" charset="0"/>
                </a:rPr>
                <a:t>There are </a:t>
              </a:r>
              <a:r>
                <a:rPr lang="en-GB" altLang="en-US" sz="1400" b="1" dirty="0">
                  <a:solidFill>
                    <a:schemeClr val="accent2"/>
                  </a:solidFill>
                  <a:latin typeface="Arial" panose="020B0604020202020204" pitchFamily="34" charset="0"/>
                </a:rPr>
                <a:t>more</a:t>
              </a:r>
              <a:r>
                <a:rPr lang="en-GB" altLang="en-US" sz="1400" b="1" dirty="0">
                  <a:solidFill>
                    <a:schemeClr val="accent1"/>
                  </a:solidFill>
                  <a:latin typeface="Arial" panose="020B0604020202020204" pitchFamily="34" charset="0"/>
                </a:rPr>
                <a:t> </a:t>
              </a:r>
              <a:r>
                <a:rPr lang="en-GB" altLang="en-US" sz="1400" b="1" dirty="0">
                  <a:solidFill>
                    <a:schemeClr val="accent2"/>
                  </a:solidFill>
                  <a:latin typeface="Arial" panose="020B0604020202020204" pitchFamily="34" charset="0"/>
                </a:rPr>
                <a:t>premature births </a:t>
              </a:r>
              <a:r>
                <a:rPr lang="en-GB" altLang="en-US" sz="1400" dirty="0">
                  <a:latin typeface="Arial" panose="020B0604020202020204" pitchFamily="34" charset="0"/>
                </a:rPr>
                <a:t>in Central Bedfordshire per 1,000 births, than the average of similar local authorities based on deprivation.</a:t>
              </a:r>
              <a:endParaRPr kumimoji="0" lang="en-US" altLang="en-US" sz="1400" b="1" i="0" strike="noStrike" cap="none" normalizeH="0" baseline="0" dirty="0">
                <a:ln>
                  <a:noFill/>
                </a:ln>
                <a:solidFill>
                  <a:schemeClr val="accent1"/>
                </a:solidFill>
                <a:effectLst/>
                <a:latin typeface="Arial" panose="020B0604020202020204" pitchFamily="34" charset="0"/>
              </a:endParaRPr>
            </a:p>
          </p:txBody>
        </p:sp>
      </p:grpSp>
      <p:grpSp>
        <p:nvGrpSpPr>
          <p:cNvPr id="31" name="Group 30" descr="Scales icon&#10;Text: The percentage of babies with a low birth weight in Central Bedfordshire is better than the national average but there are significant variations across wards">
            <a:extLst>
              <a:ext uri="{FF2B5EF4-FFF2-40B4-BE49-F238E27FC236}">
                <a16:creationId xmlns:a16="http://schemas.microsoft.com/office/drawing/2014/main" id="{483E4CA9-5494-CAC0-42B0-A1670286436A}"/>
              </a:ext>
            </a:extLst>
          </p:cNvPr>
          <p:cNvGrpSpPr/>
          <p:nvPr/>
        </p:nvGrpSpPr>
        <p:grpSpPr>
          <a:xfrm>
            <a:off x="6753848" y="3316431"/>
            <a:ext cx="4790995" cy="954107"/>
            <a:chOff x="6753848" y="3316431"/>
            <a:chExt cx="4790995" cy="954107"/>
          </a:xfrm>
        </p:grpSpPr>
        <p:sp>
          <p:nvSpPr>
            <p:cNvPr id="25" name="TextBox 24">
              <a:extLst>
                <a:ext uri="{FF2B5EF4-FFF2-40B4-BE49-F238E27FC236}">
                  <a16:creationId xmlns:a16="http://schemas.microsoft.com/office/drawing/2014/main" id="{72CE41B3-6D8E-2134-21CA-2B15B6406DDE}"/>
                </a:ext>
              </a:extLst>
            </p:cNvPr>
            <p:cNvSpPr txBox="1"/>
            <p:nvPr/>
          </p:nvSpPr>
          <p:spPr>
            <a:xfrm>
              <a:off x="7839127" y="3316431"/>
              <a:ext cx="3705716" cy="954107"/>
            </a:xfrm>
            <a:prstGeom prst="rect">
              <a:avLst/>
            </a:prstGeom>
            <a:noFill/>
          </p:spPr>
          <p:txBody>
            <a:bodyPr wrap="square">
              <a:spAutoFit/>
            </a:bodyPr>
            <a:lstStyle/>
            <a:p>
              <a:r>
                <a:rPr lang="en-GB" sz="1400" dirty="0">
                  <a:latin typeface="Arial" panose="020B0604020202020204" pitchFamily="34" charset="0"/>
                  <a:cs typeface="Arial" panose="020B0604020202020204" pitchFamily="34" charset="0"/>
                </a:rPr>
                <a:t>The percentage of babies with a </a:t>
              </a:r>
              <a:r>
                <a:rPr lang="en-GB" sz="1400" b="1" dirty="0">
                  <a:solidFill>
                    <a:schemeClr val="accent2"/>
                  </a:solidFill>
                  <a:latin typeface="Arial" panose="020B0604020202020204" pitchFamily="34" charset="0"/>
                  <a:cs typeface="Arial" panose="020B0604020202020204" pitchFamily="34" charset="0"/>
                </a:rPr>
                <a:t>low birth weight</a:t>
              </a:r>
              <a:r>
                <a:rPr lang="en-GB" sz="1400" b="1" dirty="0">
                  <a:solidFill>
                    <a:schemeClr val="accent1"/>
                  </a:solidFill>
                  <a:latin typeface="Arial" panose="020B0604020202020204" pitchFamily="34" charset="0"/>
                  <a:cs typeface="Arial" panose="020B0604020202020204" pitchFamily="34" charset="0"/>
                </a:rPr>
                <a:t> </a:t>
              </a:r>
              <a:r>
                <a:rPr lang="en-GB" sz="1400" dirty="0">
                  <a:latin typeface="Arial" panose="020B0604020202020204" pitchFamily="34" charset="0"/>
                  <a:cs typeface="Arial" panose="020B0604020202020204" pitchFamily="34" charset="0"/>
                </a:rPr>
                <a:t>in Central Bedfordshire is </a:t>
              </a:r>
              <a:r>
                <a:rPr lang="en-GB" sz="1400" b="1" dirty="0">
                  <a:solidFill>
                    <a:schemeClr val="accent2"/>
                  </a:solidFill>
                  <a:latin typeface="Arial" panose="020B0604020202020204" pitchFamily="34" charset="0"/>
                  <a:cs typeface="Arial" panose="020B0604020202020204" pitchFamily="34" charset="0"/>
                </a:rPr>
                <a:t>better</a:t>
              </a:r>
              <a:r>
                <a:rPr lang="en-GB" sz="1400" b="1" dirty="0">
                  <a:solidFill>
                    <a:schemeClr val="accent1"/>
                  </a:solidFill>
                  <a:latin typeface="Arial" panose="020B0604020202020204" pitchFamily="34" charset="0"/>
                  <a:cs typeface="Arial" panose="020B0604020202020204" pitchFamily="34" charset="0"/>
                </a:rPr>
                <a:t> </a:t>
              </a:r>
              <a:r>
                <a:rPr lang="en-GB" sz="1400" dirty="0">
                  <a:latin typeface="Arial" panose="020B0604020202020204" pitchFamily="34" charset="0"/>
                  <a:cs typeface="Arial" panose="020B0604020202020204" pitchFamily="34" charset="0"/>
                </a:rPr>
                <a:t>than the national average but there are </a:t>
              </a:r>
              <a:r>
                <a:rPr lang="en-GB" sz="1400" b="1" dirty="0">
                  <a:solidFill>
                    <a:schemeClr val="accent2"/>
                  </a:solidFill>
                  <a:latin typeface="Arial" panose="020B0604020202020204" pitchFamily="34" charset="0"/>
                  <a:cs typeface="Arial" panose="020B0604020202020204" pitchFamily="34" charset="0"/>
                </a:rPr>
                <a:t>significant variations </a:t>
              </a:r>
              <a:r>
                <a:rPr lang="en-GB" sz="1400" dirty="0">
                  <a:latin typeface="Arial" panose="020B0604020202020204" pitchFamily="34" charset="0"/>
                  <a:cs typeface="Arial" panose="020B0604020202020204" pitchFamily="34" charset="0"/>
                </a:rPr>
                <a:t>across wards</a:t>
              </a:r>
              <a:endParaRPr lang="en-GB" sz="1400" b="1" dirty="0">
                <a:solidFill>
                  <a:schemeClr val="accent1"/>
                </a:solidFill>
                <a:latin typeface="Arial" panose="020B0604020202020204" pitchFamily="34" charset="0"/>
                <a:cs typeface="Arial" panose="020B0604020202020204" pitchFamily="34" charset="0"/>
              </a:endParaRPr>
            </a:p>
          </p:txBody>
        </p:sp>
        <p:pic>
          <p:nvPicPr>
            <p:cNvPr id="27" name="Graphic 26" descr="Scales of justice with solid fill">
              <a:extLst>
                <a:ext uri="{FF2B5EF4-FFF2-40B4-BE49-F238E27FC236}">
                  <a16:creationId xmlns:a16="http://schemas.microsoft.com/office/drawing/2014/main" id="{91967CC8-E32D-60D8-6ADD-0F7E65582F4E}"/>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6753848" y="3350337"/>
              <a:ext cx="914400" cy="914400"/>
            </a:xfrm>
            <a:prstGeom prst="rect">
              <a:avLst/>
            </a:prstGeom>
          </p:spPr>
        </p:pic>
      </p:grpSp>
      <p:grpSp>
        <p:nvGrpSpPr>
          <p:cNvPr id="35" name="Group 34" descr="Mental health head icon&#10;Text: More than 1 in 10 women nationally are affected by perinatal mental health issues">
            <a:extLst>
              <a:ext uri="{FF2B5EF4-FFF2-40B4-BE49-F238E27FC236}">
                <a16:creationId xmlns:a16="http://schemas.microsoft.com/office/drawing/2014/main" id="{A119700C-2C69-FB81-FA67-5BC0B3752F94}"/>
              </a:ext>
            </a:extLst>
          </p:cNvPr>
          <p:cNvGrpSpPr/>
          <p:nvPr/>
        </p:nvGrpSpPr>
        <p:grpSpPr>
          <a:xfrm>
            <a:off x="7427648" y="4494511"/>
            <a:ext cx="4311348" cy="770393"/>
            <a:chOff x="7427648" y="4494511"/>
            <a:chExt cx="4311348" cy="770393"/>
          </a:xfrm>
        </p:grpSpPr>
        <p:sp>
          <p:nvSpPr>
            <p:cNvPr id="37" name="Content Placeholder 2">
              <a:extLst>
                <a:ext uri="{FF2B5EF4-FFF2-40B4-BE49-F238E27FC236}">
                  <a16:creationId xmlns:a16="http://schemas.microsoft.com/office/drawing/2014/main" id="{42962300-A7EF-0049-00F3-958BAC66374C}"/>
                </a:ext>
              </a:extLst>
            </p:cNvPr>
            <p:cNvSpPr txBox="1">
              <a:spLocks/>
            </p:cNvSpPr>
            <p:nvPr/>
          </p:nvSpPr>
          <p:spPr>
            <a:xfrm>
              <a:off x="7427648" y="4564774"/>
              <a:ext cx="3665327" cy="62986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pPr>
              <a:r>
                <a:rPr lang="en-GB" altLang="en-US" sz="1400" dirty="0">
                  <a:latin typeface="Arial" panose="020B0604020202020204" pitchFamily="34" charset="0"/>
                </a:rPr>
                <a:t>More than </a:t>
              </a:r>
              <a:r>
                <a:rPr lang="en-GB" altLang="en-US" sz="1400" b="1" dirty="0">
                  <a:solidFill>
                    <a:schemeClr val="accent2"/>
                  </a:solidFill>
                  <a:latin typeface="Arial" panose="020B0604020202020204" pitchFamily="34" charset="0"/>
                </a:rPr>
                <a:t>1 in 10 </a:t>
              </a:r>
              <a:r>
                <a:rPr lang="en-GB" altLang="en-US" sz="1400" dirty="0">
                  <a:latin typeface="Arial" panose="020B0604020202020204" pitchFamily="34" charset="0"/>
                </a:rPr>
                <a:t>women nationally are affected by perinatal mental health issues</a:t>
              </a:r>
              <a:endParaRPr lang="en-US" altLang="en-US" sz="1400" dirty="0">
                <a:latin typeface="Arial" panose="020B0604020202020204" pitchFamily="34" charset="0"/>
              </a:endParaRPr>
            </a:p>
          </p:txBody>
        </p:sp>
        <p:pic>
          <p:nvPicPr>
            <p:cNvPr id="38" name="Graphic 37" descr="Mental Health with solid fill">
              <a:extLst>
                <a:ext uri="{FF2B5EF4-FFF2-40B4-BE49-F238E27FC236}">
                  <a16:creationId xmlns:a16="http://schemas.microsoft.com/office/drawing/2014/main" id="{9083638D-FACA-F726-6AC4-95976E0AA2F1}"/>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10968603" y="4494511"/>
              <a:ext cx="770393" cy="770393"/>
            </a:xfrm>
            <a:prstGeom prst="rect">
              <a:avLst/>
            </a:prstGeom>
          </p:spPr>
        </p:pic>
      </p:grpSp>
      <p:pic>
        <p:nvPicPr>
          <p:cNvPr id="26" name="Graphic 25" descr="Priorities with solid fill">
            <a:extLst>
              <a:ext uri="{FF2B5EF4-FFF2-40B4-BE49-F238E27FC236}">
                <a16:creationId xmlns:a16="http://schemas.microsoft.com/office/drawing/2014/main" id="{691B8DA7-84CB-827F-32C1-856BC262D8FB}"/>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383647" y="5581097"/>
            <a:ext cx="842730" cy="842730"/>
          </a:xfrm>
          <a:prstGeom prst="rect">
            <a:avLst/>
          </a:prstGeom>
        </p:spPr>
      </p:pic>
      <p:sp>
        <p:nvSpPr>
          <p:cNvPr id="3" name="TextBox 2">
            <a:extLst>
              <a:ext uri="{FF2B5EF4-FFF2-40B4-BE49-F238E27FC236}">
                <a16:creationId xmlns:a16="http://schemas.microsoft.com/office/drawing/2014/main" id="{8207FF1A-4784-0784-E690-CB6FD4B025DC}"/>
              </a:ext>
            </a:extLst>
          </p:cNvPr>
          <p:cNvSpPr txBox="1"/>
          <p:nvPr/>
        </p:nvSpPr>
        <p:spPr>
          <a:xfrm>
            <a:off x="1089373" y="5436946"/>
            <a:ext cx="5448629" cy="1446550"/>
          </a:xfrm>
          <a:prstGeom prst="rect">
            <a:avLst/>
          </a:prstGeom>
          <a:noFill/>
        </p:spPr>
        <p:txBody>
          <a:bodyPr wrap="square" rtlCol="0">
            <a:spAutoFit/>
          </a:bodyPr>
          <a:lstStyle/>
          <a:p>
            <a:r>
              <a:rPr lang="en-GB" sz="1400" b="1" dirty="0">
                <a:solidFill>
                  <a:schemeClr val="accent2"/>
                </a:solidFill>
                <a:latin typeface="Arial" panose="020B0604020202020204" pitchFamily="34" charset="0"/>
                <a:cs typeface="Arial" panose="020B0604020202020204" pitchFamily="34" charset="0"/>
              </a:rPr>
              <a:t>    Priority areas for action</a:t>
            </a:r>
          </a:p>
          <a:p>
            <a:pPr algn="ctr"/>
            <a:endParaRPr lang="en-GB" sz="300" b="1" dirty="0">
              <a:solidFill>
                <a:schemeClr val="accent2"/>
              </a:solidFill>
              <a:latin typeface="Arial" panose="020B0604020202020204" pitchFamily="34" charset="0"/>
              <a:cs typeface="Arial" panose="020B0604020202020204" pitchFamily="34" charset="0"/>
            </a:endParaRPr>
          </a:p>
          <a:p>
            <a:pPr marL="540000" indent="-342900">
              <a:buClr>
                <a:srgbClr val="2D2D8A"/>
              </a:buClr>
              <a:buFont typeface="Arial" panose="020B0604020202020204" pitchFamily="34" charset="0"/>
              <a:buChar char="•"/>
            </a:pPr>
            <a:r>
              <a:rPr lang="en-GB" sz="1350" dirty="0">
                <a:latin typeface="Arial" panose="020B0604020202020204" pitchFamily="34" charset="0"/>
                <a:cs typeface="Arial" panose="020B0604020202020204" pitchFamily="34" charset="0"/>
              </a:rPr>
              <a:t>Perinatal mental health services</a:t>
            </a:r>
            <a:endParaRPr lang="en-GB" sz="1350" b="1" dirty="0">
              <a:latin typeface="Arial" panose="020B0604020202020204" pitchFamily="34" charset="0"/>
              <a:cs typeface="Arial" panose="020B0604020202020204" pitchFamily="34" charset="0"/>
            </a:endParaRPr>
          </a:p>
          <a:p>
            <a:pPr marL="540000" indent="-342900">
              <a:buClr>
                <a:srgbClr val="2D2D8A"/>
              </a:buClr>
              <a:buFont typeface="Arial" panose="020B0604020202020204" pitchFamily="34" charset="0"/>
              <a:buChar char="•"/>
            </a:pPr>
            <a:r>
              <a:rPr lang="en-GB" sz="1350" dirty="0">
                <a:latin typeface="Arial" panose="020B0604020202020204" pitchFamily="34" charset="0"/>
                <a:cs typeface="Arial" panose="020B0604020202020204" pitchFamily="34" charset="0"/>
              </a:rPr>
              <a:t>Communication &amp; co-ordination among service providers</a:t>
            </a:r>
          </a:p>
          <a:p>
            <a:pPr marL="540000" indent="-342900">
              <a:buClr>
                <a:srgbClr val="2D2D8A"/>
              </a:buClr>
              <a:buFont typeface="Arial" panose="020B0604020202020204" pitchFamily="34" charset="0"/>
              <a:buChar char="•"/>
            </a:pPr>
            <a:r>
              <a:rPr lang="en-GB" sz="1350" dirty="0">
                <a:latin typeface="Arial" panose="020B0604020202020204" pitchFamily="34" charset="0"/>
                <a:cs typeface="Arial" panose="020B0604020202020204" pitchFamily="34" charset="0"/>
              </a:rPr>
              <a:t>Maternal obesity</a:t>
            </a:r>
          </a:p>
          <a:p>
            <a:pPr marL="540000" indent="-342900">
              <a:buClr>
                <a:srgbClr val="2D2D8A"/>
              </a:buClr>
              <a:buFont typeface="Arial" panose="020B0604020202020204" pitchFamily="34" charset="0"/>
              <a:buChar char="•"/>
            </a:pPr>
            <a:r>
              <a:rPr lang="en-GB" sz="1350" dirty="0">
                <a:latin typeface="Arial" panose="020B0604020202020204" pitchFamily="34" charset="0"/>
                <a:cs typeface="Arial" panose="020B0604020202020204" pitchFamily="34" charset="0"/>
              </a:rPr>
              <a:t>Target wards with higher levels of deprivation and inequalities</a:t>
            </a:r>
          </a:p>
          <a:p>
            <a:pPr algn="ctr"/>
            <a:endParaRPr lang="en-GB" sz="1400" dirty="0"/>
          </a:p>
        </p:txBody>
      </p:sp>
      <p:grpSp>
        <p:nvGrpSpPr>
          <p:cNvPr id="36" name="Group 35" descr="Covid-19 icon and head wearing mask icon&#10;Heading Effects of COvid-19&#10;Bullet points:&#10;1) Improved attendance for virtual consultations&#10;2) Increased isolation and loneliness&#10;3) Increased levels of masking of mental illness">
            <a:extLst>
              <a:ext uri="{FF2B5EF4-FFF2-40B4-BE49-F238E27FC236}">
                <a16:creationId xmlns:a16="http://schemas.microsoft.com/office/drawing/2014/main" id="{99D90B61-9A46-0FC7-FEF2-1FE0E57B8149}"/>
              </a:ext>
            </a:extLst>
          </p:cNvPr>
          <p:cNvGrpSpPr/>
          <p:nvPr/>
        </p:nvGrpSpPr>
        <p:grpSpPr>
          <a:xfrm>
            <a:off x="6538002" y="5512366"/>
            <a:ext cx="5305840" cy="1050618"/>
            <a:chOff x="6538002" y="5512366"/>
            <a:chExt cx="5305840" cy="1050618"/>
          </a:xfrm>
        </p:grpSpPr>
        <p:grpSp>
          <p:nvGrpSpPr>
            <p:cNvPr id="39" name="Group 38">
              <a:extLst>
                <a:ext uri="{FF2B5EF4-FFF2-40B4-BE49-F238E27FC236}">
                  <a16:creationId xmlns:a16="http://schemas.microsoft.com/office/drawing/2014/main" id="{26374895-CE64-D1A7-1DBA-42CFC571B8B0}"/>
                </a:ext>
              </a:extLst>
            </p:cNvPr>
            <p:cNvGrpSpPr/>
            <p:nvPr/>
          </p:nvGrpSpPr>
          <p:grpSpPr>
            <a:xfrm>
              <a:off x="6538002" y="5512366"/>
              <a:ext cx="5305840" cy="1050618"/>
              <a:chOff x="8322429" y="5577893"/>
              <a:chExt cx="3760400" cy="863530"/>
            </a:xfrm>
          </p:grpSpPr>
          <p:sp>
            <p:nvSpPr>
              <p:cNvPr id="30" name="TextBox 29">
                <a:extLst>
                  <a:ext uri="{FF2B5EF4-FFF2-40B4-BE49-F238E27FC236}">
                    <a16:creationId xmlns:a16="http://schemas.microsoft.com/office/drawing/2014/main" id="{4C6EB2C9-BFC3-FDC4-CF71-D77B5227B328}"/>
                  </a:ext>
                </a:extLst>
              </p:cNvPr>
              <p:cNvSpPr txBox="1"/>
              <p:nvPr/>
            </p:nvSpPr>
            <p:spPr>
              <a:xfrm>
                <a:off x="9088312" y="5580623"/>
                <a:ext cx="2994517" cy="803178"/>
              </a:xfrm>
              <a:prstGeom prst="rect">
                <a:avLst/>
              </a:prstGeom>
              <a:noFill/>
            </p:spPr>
            <p:txBody>
              <a:bodyPr wrap="square" rtlCol="0">
                <a:spAutoFit/>
              </a:bodyPr>
              <a:lstStyle/>
              <a:p>
                <a:r>
                  <a:rPr lang="en-GB" sz="1400" b="1" dirty="0">
                    <a:solidFill>
                      <a:schemeClr val="accent2"/>
                    </a:solidFill>
                    <a:latin typeface="Arial" panose="020B0604020202020204" pitchFamily="34" charset="0"/>
                    <a:cs typeface="Arial" panose="020B0604020202020204" pitchFamily="34" charset="0"/>
                  </a:rPr>
                  <a:t>Effects of COVID-19:</a:t>
                </a:r>
              </a:p>
              <a:p>
                <a:endParaRPr lang="en-GB" sz="300" b="1" dirty="0">
                  <a:solidFill>
                    <a:schemeClr val="accent2"/>
                  </a:solidFill>
                  <a:latin typeface="Arial" panose="020B0604020202020204" pitchFamily="34" charset="0"/>
                  <a:cs typeface="Arial" panose="020B0604020202020204" pitchFamily="34" charset="0"/>
                </a:endParaRPr>
              </a:p>
              <a:p>
                <a:pPr marL="285750" indent="-285750">
                  <a:buClr>
                    <a:srgbClr val="2D2D8A"/>
                  </a:buClr>
                  <a:buFont typeface="Arial" panose="020B0604020202020204" pitchFamily="34" charset="0"/>
                  <a:buChar char="•"/>
                </a:pPr>
                <a:r>
                  <a:rPr lang="en-GB" sz="1350" dirty="0">
                    <a:latin typeface="Arial" panose="020B0604020202020204" pitchFamily="34" charset="0"/>
                    <a:cs typeface="Arial" panose="020B0604020202020204" pitchFamily="34" charset="0"/>
                  </a:rPr>
                  <a:t>Improved attendance for virtual consultations</a:t>
                </a:r>
              </a:p>
              <a:p>
                <a:pPr marL="285750" indent="-285750">
                  <a:buClr>
                    <a:srgbClr val="2D2D8A"/>
                  </a:buClr>
                  <a:buFont typeface="Arial" panose="020B0604020202020204" pitchFamily="34" charset="0"/>
                  <a:buChar char="•"/>
                </a:pPr>
                <a:r>
                  <a:rPr lang="en-GB" sz="1350" dirty="0">
                    <a:latin typeface="Arial" panose="020B0604020202020204" pitchFamily="34" charset="0"/>
                    <a:cs typeface="Arial" panose="020B0604020202020204" pitchFamily="34" charset="0"/>
                  </a:rPr>
                  <a:t>Increased isolation and loneliness</a:t>
                </a:r>
              </a:p>
              <a:p>
                <a:pPr marL="285750" indent="-285750">
                  <a:buClr>
                    <a:srgbClr val="2D2D8A"/>
                  </a:buClr>
                  <a:buFont typeface="Arial" panose="020B0604020202020204" pitchFamily="34" charset="0"/>
                  <a:buChar char="•"/>
                </a:pPr>
                <a:r>
                  <a:rPr lang="en-GB" sz="1350" dirty="0">
                    <a:latin typeface="Arial" panose="020B0604020202020204" pitchFamily="34" charset="0"/>
                    <a:cs typeface="Arial" panose="020B0604020202020204" pitchFamily="34" charset="0"/>
                  </a:rPr>
                  <a:t>Increased levels of masking of mental illness</a:t>
                </a:r>
              </a:p>
            </p:txBody>
          </p:sp>
          <p:sp>
            <p:nvSpPr>
              <p:cNvPr id="34" name="Rectangle 33">
                <a:extLst>
                  <a:ext uri="{FF2B5EF4-FFF2-40B4-BE49-F238E27FC236}">
                    <a16:creationId xmlns:a16="http://schemas.microsoft.com/office/drawing/2014/main" id="{47964073-38B0-0F45-A42D-B402D8CC17C9}"/>
                  </a:ext>
                </a:extLst>
              </p:cNvPr>
              <p:cNvSpPr/>
              <p:nvPr/>
            </p:nvSpPr>
            <p:spPr>
              <a:xfrm>
                <a:off x="8322429" y="5577893"/>
                <a:ext cx="3738973" cy="863530"/>
              </a:xfrm>
              <a:prstGeom prst="rect">
                <a:avLst/>
              </a:prstGeom>
              <a:noFill/>
              <a:ln>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GB" dirty="0"/>
              </a:p>
            </p:txBody>
          </p:sp>
        </p:grpSp>
        <p:grpSp>
          <p:nvGrpSpPr>
            <p:cNvPr id="32" name="Group 31">
              <a:extLst>
                <a:ext uri="{FF2B5EF4-FFF2-40B4-BE49-F238E27FC236}">
                  <a16:creationId xmlns:a16="http://schemas.microsoft.com/office/drawing/2014/main" id="{92A6FDD7-35CB-8D29-2121-25AC4E74BE78}"/>
                </a:ext>
              </a:extLst>
            </p:cNvPr>
            <p:cNvGrpSpPr/>
            <p:nvPr/>
          </p:nvGrpSpPr>
          <p:grpSpPr>
            <a:xfrm>
              <a:off x="6538804" y="5617265"/>
              <a:ext cx="1099908" cy="736954"/>
              <a:chOff x="6464133" y="5599561"/>
              <a:chExt cx="1350289" cy="904714"/>
            </a:xfrm>
          </p:grpSpPr>
          <p:pic>
            <p:nvPicPr>
              <p:cNvPr id="15" name="Graphic 14" descr="Covid-19 with solid fill">
                <a:extLst>
                  <a:ext uri="{FF2B5EF4-FFF2-40B4-BE49-F238E27FC236}">
                    <a16:creationId xmlns:a16="http://schemas.microsoft.com/office/drawing/2014/main" id="{4CA996AB-4E24-C886-6A54-23C9A8DDF1F2}"/>
                  </a:ext>
                </a:extLst>
              </p:cNvPr>
              <p:cNvPicPr>
                <a:picLocks noChangeAspect="1"/>
              </p:cNvPicPr>
              <p:nvPr/>
            </p:nvPicPr>
            <p:blipFill>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a:off x="6464133" y="5599561"/>
                <a:ext cx="823389" cy="904714"/>
              </a:xfrm>
              <a:prstGeom prst="rect">
                <a:avLst/>
              </a:prstGeom>
            </p:spPr>
          </p:pic>
          <p:pic>
            <p:nvPicPr>
              <p:cNvPr id="17" name="Graphic 16" descr="Face with mask with solid fill">
                <a:extLst>
                  <a:ext uri="{FF2B5EF4-FFF2-40B4-BE49-F238E27FC236}">
                    <a16:creationId xmlns:a16="http://schemas.microsoft.com/office/drawing/2014/main" id="{BC6E0911-A72E-ADF7-C2FB-946052763D85}"/>
                  </a:ext>
                </a:extLst>
              </p:cNvPr>
              <p:cNvPicPr>
                <a:picLocks noChangeAspect="1"/>
              </p:cNvPicPr>
              <p:nvPr/>
            </p:nvPicPr>
            <p:blipFill>
              <a:blip r:embed="rId20">
                <a:extLst>
                  <a:ext uri="{28A0092B-C50C-407E-A947-70E740481C1C}">
                    <a14:useLocalDpi xmlns:a14="http://schemas.microsoft.com/office/drawing/2010/main" val="0"/>
                  </a:ext>
                  <a:ext uri="{96DAC541-7B7A-43D3-8B79-37D633B846F1}">
                    <asvg:svgBlip xmlns:asvg="http://schemas.microsoft.com/office/drawing/2016/SVG/main" r:embed="rId21"/>
                  </a:ext>
                </a:extLst>
              </a:blip>
              <a:stretch>
                <a:fillRect/>
              </a:stretch>
            </p:blipFill>
            <p:spPr>
              <a:xfrm>
                <a:off x="7075105" y="5643070"/>
                <a:ext cx="739317" cy="812330"/>
              </a:xfrm>
              <a:prstGeom prst="rect">
                <a:avLst/>
              </a:prstGeom>
            </p:spPr>
          </p:pic>
        </p:grpSp>
      </p:grpSp>
      <p:sp>
        <p:nvSpPr>
          <p:cNvPr id="28" name="TextBox 27">
            <a:extLst>
              <a:ext uri="{FF2B5EF4-FFF2-40B4-BE49-F238E27FC236}">
                <a16:creationId xmlns:a16="http://schemas.microsoft.com/office/drawing/2014/main" id="{AF7BC837-831F-DE8E-83FD-BD9325B6BC23}"/>
              </a:ext>
              <a:ext uri="{C183D7F6-B498-43B3-948B-1728B52AA6E4}">
                <adec:decorative xmlns:adec="http://schemas.microsoft.com/office/drawing/2017/decorative" val="1"/>
              </a:ext>
            </a:extLst>
          </p:cNvPr>
          <p:cNvSpPr txBox="1"/>
          <p:nvPr/>
        </p:nvSpPr>
        <p:spPr>
          <a:xfrm>
            <a:off x="190377" y="5402351"/>
            <a:ext cx="11819325" cy="1274618"/>
          </a:xfrm>
          <a:prstGeom prst="rect">
            <a:avLst/>
          </a:prstGeom>
          <a:solidFill>
            <a:schemeClr val="accent2">
              <a:alpha val="25000"/>
            </a:schemeClr>
          </a:solidFill>
        </p:spPr>
        <p:txBody>
          <a:bodyPr wrap="square" rtlCol="0">
            <a:noAutofit/>
          </a:bodyPr>
          <a:lstStyle/>
          <a:p>
            <a:endParaRPr lang="en-GB"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450537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a:extLst>
              <a:ext uri="{FF2B5EF4-FFF2-40B4-BE49-F238E27FC236}">
                <a16:creationId xmlns:a16="http://schemas.microsoft.com/office/drawing/2014/main" id="{525DD867-1B4C-1184-E963-179FFBCFAE2D}"/>
              </a:ext>
              <a:ext uri="{C183D7F6-B498-43B3-948B-1728B52AA6E4}">
                <adec:decorative xmlns:adec="http://schemas.microsoft.com/office/drawing/2017/decorative" val="1"/>
              </a:ext>
            </a:extLst>
          </p:cNvPr>
          <p:cNvSpPr txBox="1"/>
          <p:nvPr/>
        </p:nvSpPr>
        <p:spPr>
          <a:xfrm>
            <a:off x="193957" y="5463534"/>
            <a:ext cx="11819325" cy="1225342"/>
          </a:xfrm>
          <a:prstGeom prst="rect">
            <a:avLst/>
          </a:prstGeom>
          <a:solidFill>
            <a:schemeClr val="accent2">
              <a:alpha val="25000"/>
            </a:schemeClr>
          </a:solidFill>
        </p:spPr>
        <p:txBody>
          <a:bodyPr wrap="square" rtlCol="0">
            <a:noAutofit/>
          </a:bodyPr>
          <a:lstStyle/>
          <a:p>
            <a:endParaRPr lang="en-GB" sz="1600" dirty="0">
              <a:latin typeface="Arial" panose="020B0604020202020204" pitchFamily="34" charset="0"/>
              <a:cs typeface="Arial" panose="020B0604020202020204" pitchFamily="34" charset="0"/>
            </a:endParaRPr>
          </a:p>
        </p:txBody>
      </p:sp>
      <p:sp>
        <p:nvSpPr>
          <p:cNvPr id="4" name="Title 3">
            <a:extLst>
              <a:ext uri="{FF2B5EF4-FFF2-40B4-BE49-F238E27FC236}">
                <a16:creationId xmlns:a16="http://schemas.microsoft.com/office/drawing/2014/main" id="{DEF10503-8D12-C7E6-412F-A473C1E61081}"/>
              </a:ext>
            </a:extLst>
          </p:cNvPr>
          <p:cNvSpPr>
            <a:spLocks noGrp="1"/>
          </p:cNvSpPr>
          <p:nvPr>
            <p:ph type="title"/>
          </p:nvPr>
        </p:nvSpPr>
        <p:spPr>
          <a:xfrm>
            <a:off x="731883" y="365126"/>
            <a:ext cx="10709547" cy="436386"/>
          </a:xfrm>
        </p:spPr>
        <p:txBody>
          <a:bodyPr/>
          <a:lstStyle/>
          <a:p>
            <a:r>
              <a:rPr lang="en-GB" dirty="0"/>
              <a:t>Central Bedfordshire h</a:t>
            </a:r>
            <a:r>
              <a:rPr lang="en-GB" dirty="0">
                <a:solidFill>
                  <a:schemeClr val="bg1"/>
                </a:solidFill>
              </a:rPr>
              <a:t>ealthy birth &amp; early years </a:t>
            </a:r>
            <a:r>
              <a:rPr lang="en-GB" dirty="0"/>
              <a:t>snapshot 2019/20</a:t>
            </a:r>
          </a:p>
        </p:txBody>
      </p:sp>
      <p:sp>
        <p:nvSpPr>
          <p:cNvPr id="5" name="Content Placeholder 4">
            <a:extLst>
              <a:ext uri="{FF2B5EF4-FFF2-40B4-BE49-F238E27FC236}">
                <a16:creationId xmlns:a16="http://schemas.microsoft.com/office/drawing/2014/main" id="{8B2030C7-1002-738A-CD9C-E1897F9264B2}"/>
              </a:ext>
            </a:extLst>
          </p:cNvPr>
          <p:cNvSpPr>
            <a:spLocks noGrp="1"/>
          </p:cNvSpPr>
          <p:nvPr>
            <p:ph sz="half" idx="1"/>
          </p:nvPr>
        </p:nvSpPr>
        <p:spPr>
          <a:xfrm>
            <a:off x="838200" y="1068607"/>
            <a:ext cx="5181600" cy="436387"/>
          </a:xfrm>
        </p:spPr>
        <p:txBody>
          <a:bodyPr>
            <a:normAutofit/>
          </a:bodyPr>
          <a:lstStyle/>
          <a:p>
            <a:pPr marL="0" indent="0" algn="ctr">
              <a:buNone/>
            </a:pPr>
            <a:r>
              <a:rPr lang="en-GB" sz="2000" b="1" dirty="0"/>
              <a:t>Outcome influencing factors</a:t>
            </a:r>
          </a:p>
        </p:txBody>
      </p:sp>
      <p:grpSp>
        <p:nvGrpSpPr>
          <p:cNvPr id="3" name="Group 2" descr="Woman breastfeeding line art&#10;Text: Breast feeding is linked to lower the rates of gastroenteritis, respiratory infections, sudden infant death syndrome, obesity and allergies. More mothers are breastfeeding in Central Bedfordshire at 6-8 weeks than the average in England and numbers are increasing">
            <a:extLst>
              <a:ext uri="{FF2B5EF4-FFF2-40B4-BE49-F238E27FC236}">
                <a16:creationId xmlns:a16="http://schemas.microsoft.com/office/drawing/2014/main" id="{210707CD-3BB3-BA52-A0C1-751C930F3514}"/>
              </a:ext>
            </a:extLst>
          </p:cNvPr>
          <p:cNvGrpSpPr/>
          <p:nvPr/>
        </p:nvGrpSpPr>
        <p:grpSpPr>
          <a:xfrm>
            <a:off x="429462" y="1431611"/>
            <a:ext cx="5474700" cy="1220637"/>
            <a:chOff x="429462" y="1360171"/>
            <a:chExt cx="5474700" cy="1220637"/>
          </a:xfrm>
        </p:grpSpPr>
        <p:sp>
          <p:nvSpPr>
            <p:cNvPr id="8" name="Content Placeholder 2">
              <a:extLst>
                <a:ext uri="{FF2B5EF4-FFF2-40B4-BE49-F238E27FC236}">
                  <a16:creationId xmlns:a16="http://schemas.microsoft.com/office/drawing/2014/main" id="{2F0F53E0-66A1-8242-B1D5-BCFF806698F3}"/>
                </a:ext>
              </a:extLst>
            </p:cNvPr>
            <p:cNvSpPr txBox="1">
              <a:spLocks/>
            </p:cNvSpPr>
            <p:nvPr/>
          </p:nvSpPr>
          <p:spPr>
            <a:xfrm>
              <a:off x="1362455" y="1360171"/>
              <a:ext cx="4541707" cy="122063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eaLnBrk="0" fontAlgn="base" hangingPunct="0">
                <a:lnSpc>
                  <a:spcPct val="100000"/>
                </a:lnSpc>
                <a:spcBef>
                  <a:spcPct val="0"/>
                </a:spcBef>
                <a:spcAft>
                  <a:spcPct val="0"/>
                </a:spcAft>
                <a:buNone/>
              </a:pPr>
              <a:r>
                <a:rPr lang="en-GB" sz="1300" b="1" dirty="0">
                  <a:solidFill>
                    <a:schemeClr val="accent2"/>
                  </a:solidFill>
                  <a:latin typeface="Arial" panose="020B0604020202020204" pitchFamily="34" charset="0"/>
                </a:rPr>
                <a:t>Breast feeding </a:t>
              </a:r>
              <a:r>
                <a:rPr lang="en-GB" sz="1300" dirty="0">
                  <a:latin typeface="Arial" panose="020B0604020202020204" pitchFamily="34" charset="0"/>
                </a:rPr>
                <a:t>is linked to lower the rates of gastroenteritis, respiratory infections, sudden infant death syndrome, obesity and allergies. </a:t>
              </a:r>
              <a:r>
                <a:rPr lang="en-GB" sz="1300" b="1" dirty="0">
                  <a:solidFill>
                    <a:schemeClr val="accent2"/>
                  </a:solidFill>
                  <a:latin typeface="Arial" panose="020B0604020202020204" pitchFamily="34" charset="0"/>
                </a:rPr>
                <a:t>More</a:t>
              </a:r>
              <a:r>
                <a:rPr lang="en-GB" sz="1300" dirty="0">
                  <a:latin typeface="Arial" panose="020B0604020202020204" pitchFamily="34" charset="0"/>
                </a:rPr>
                <a:t> mothers are breastfeeding in Central Bedfordshire at 6-8 weeks than the average in England and numbers are </a:t>
              </a:r>
              <a:r>
                <a:rPr lang="en-GB" sz="1300" b="1" dirty="0">
                  <a:solidFill>
                    <a:schemeClr val="accent2"/>
                  </a:solidFill>
                  <a:latin typeface="Arial" panose="020B0604020202020204" pitchFamily="34" charset="0"/>
                </a:rPr>
                <a:t>increasing</a:t>
              </a:r>
              <a:endParaRPr lang="en-GB" sz="1300" b="1" dirty="0">
                <a:latin typeface="Arial" panose="020B0604020202020204" pitchFamily="34" charset="0"/>
              </a:endParaRPr>
            </a:p>
          </p:txBody>
        </p:sp>
        <p:pic>
          <p:nvPicPr>
            <p:cNvPr id="2" name="Picture 1" descr="A picture containing clipart, sketch, graphics, line art&#10;&#10;Description automatically generated">
              <a:extLst>
                <a:ext uri="{FF2B5EF4-FFF2-40B4-BE49-F238E27FC236}">
                  <a16:creationId xmlns:a16="http://schemas.microsoft.com/office/drawing/2014/main" id="{20B3C065-A69A-DCE5-4FF8-B20A73884C98}"/>
                </a:ext>
              </a:extLst>
            </p:cNvPr>
            <p:cNvPicPr>
              <a:picLocks noChangeAspect="1"/>
            </p:cNvPicPr>
            <p:nvPr/>
          </p:nvPicPr>
          <p:blipFill>
            <a:blip r:embed="rId3">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val="0"/>
                </a:ext>
              </a:extLst>
            </a:blip>
            <a:stretch>
              <a:fillRect/>
            </a:stretch>
          </p:blipFill>
          <p:spPr>
            <a:xfrm>
              <a:off x="429462" y="1415616"/>
              <a:ext cx="817475" cy="817475"/>
            </a:xfrm>
            <a:prstGeom prst="rect">
              <a:avLst/>
            </a:prstGeom>
            <a:solidFill>
              <a:schemeClr val="bg1"/>
            </a:solidFill>
            <a:ln>
              <a:solidFill>
                <a:schemeClr val="bg1"/>
              </a:solidFill>
            </a:ln>
          </p:spPr>
        </p:pic>
      </p:grpSp>
      <p:grpSp>
        <p:nvGrpSpPr>
          <p:cNvPr id="9" name="Group 8" descr="Injection needle icon&#10;Text: Vaccination is recognised as one of the most effective public health interventions in the world. Central Bedfordshire is consistently above comparators and the 95% target for most routine vaccinations but is below target for two doses of MMR">
            <a:extLst>
              <a:ext uri="{FF2B5EF4-FFF2-40B4-BE49-F238E27FC236}">
                <a16:creationId xmlns:a16="http://schemas.microsoft.com/office/drawing/2014/main" id="{1C4FFD9D-873B-E51A-75DA-62F9E68B9CA4}"/>
              </a:ext>
            </a:extLst>
          </p:cNvPr>
          <p:cNvGrpSpPr/>
          <p:nvPr/>
        </p:nvGrpSpPr>
        <p:grpSpPr>
          <a:xfrm>
            <a:off x="193957" y="2415225"/>
            <a:ext cx="5901512" cy="1011283"/>
            <a:chOff x="193957" y="2443801"/>
            <a:chExt cx="5901512" cy="1011283"/>
          </a:xfrm>
        </p:grpSpPr>
        <p:sp>
          <p:nvSpPr>
            <p:cNvPr id="11" name="Content Placeholder 2">
              <a:extLst>
                <a:ext uri="{FF2B5EF4-FFF2-40B4-BE49-F238E27FC236}">
                  <a16:creationId xmlns:a16="http://schemas.microsoft.com/office/drawing/2014/main" id="{C14DFF8A-DC4A-0E6F-3BD4-75798CECA946}"/>
                </a:ext>
              </a:extLst>
            </p:cNvPr>
            <p:cNvSpPr txBox="1">
              <a:spLocks/>
            </p:cNvSpPr>
            <p:nvPr/>
          </p:nvSpPr>
          <p:spPr>
            <a:xfrm>
              <a:off x="193957" y="2511808"/>
              <a:ext cx="5079633" cy="943276"/>
            </a:xfrm>
            <a:prstGeom prst="rect">
              <a:avLst/>
            </a:prstGeom>
          </p:spPr>
          <p:txBody>
            <a:bodyPr vert="horz" lIns="91440" tIns="45720" rIns="91440" bIns="45720" rtlCol="0">
              <a:noAutofit/>
            </a:bodyPr>
            <a:lstStyle>
              <a:defPPr>
                <a:defRPr lang="en-US"/>
              </a:defPPr>
              <a:lvl1pPr indent="0" eaLnBrk="0" fontAlgn="base" hangingPunct="0">
                <a:lnSpc>
                  <a:spcPct val="100000"/>
                </a:lnSpc>
                <a:spcBef>
                  <a:spcPct val="0"/>
                </a:spcBef>
                <a:spcAft>
                  <a:spcPct val="0"/>
                </a:spcAft>
                <a:buFont typeface="Arial" panose="020B0604020202020204" pitchFamily="34" charset="0"/>
                <a:buNone/>
                <a:defRPr sz="1400" b="1">
                  <a:solidFill>
                    <a:schemeClr val="accent2"/>
                  </a:solidFill>
                  <a:latin typeface="Arial" panose="020B0604020202020204" pitchFamily="34" charset="0"/>
                </a:defRPr>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algn="r"/>
              <a:r>
                <a:rPr lang="en-GB" sz="1300" dirty="0"/>
                <a:t>Vaccination</a:t>
              </a:r>
              <a:r>
                <a:rPr lang="en-GB" sz="1300" dirty="0">
                  <a:solidFill>
                    <a:schemeClr val="tx1"/>
                  </a:solidFill>
                </a:rPr>
                <a:t> </a:t>
              </a:r>
              <a:r>
                <a:rPr lang="en-GB" sz="1300" b="0" dirty="0">
                  <a:solidFill>
                    <a:schemeClr val="tx1"/>
                  </a:solidFill>
                </a:rPr>
                <a:t>is recognised as one of the most effective public health interventions in the world. Central Bedfordshire is consistently </a:t>
              </a:r>
              <a:r>
                <a:rPr lang="en-GB" sz="1300" dirty="0"/>
                <a:t>above</a:t>
              </a:r>
              <a:r>
                <a:rPr lang="en-GB" sz="1300" b="0" dirty="0">
                  <a:solidFill>
                    <a:schemeClr val="tx1"/>
                  </a:solidFill>
                </a:rPr>
                <a:t> comparators and the 95% target for </a:t>
              </a:r>
              <a:r>
                <a:rPr lang="en-GB" sz="1300" dirty="0"/>
                <a:t>most </a:t>
              </a:r>
              <a:r>
                <a:rPr lang="en-GB" sz="1300" b="0" dirty="0">
                  <a:solidFill>
                    <a:schemeClr val="tx1"/>
                  </a:solidFill>
                </a:rPr>
                <a:t>routine</a:t>
              </a:r>
              <a:r>
                <a:rPr lang="en-GB" sz="1300" dirty="0"/>
                <a:t> vaccinations </a:t>
              </a:r>
              <a:r>
                <a:rPr lang="en-GB" sz="1300" b="0" i="1" dirty="0">
                  <a:solidFill>
                    <a:schemeClr val="tx1"/>
                  </a:solidFill>
                </a:rPr>
                <a:t>but</a:t>
              </a:r>
              <a:r>
                <a:rPr lang="en-GB" sz="1300" b="0" dirty="0">
                  <a:solidFill>
                    <a:schemeClr val="tx1"/>
                  </a:solidFill>
                </a:rPr>
                <a:t> is </a:t>
              </a:r>
              <a:r>
                <a:rPr lang="en-GB" sz="1300" dirty="0"/>
                <a:t>below</a:t>
              </a:r>
              <a:r>
                <a:rPr lang="en-GB" sz="1300" b="0" dirty="0">
                  <a:solidFill>
                    <a:schemeClr val="tx1"/>
                  </a:solidFill>
                </a:rPr>
                <a:t> target for </a:t>
              </a:r>
              <a:r>
                <a:rPr lang="en-US" altLang="en-US" sz="1300" b="0" dirty="0">
                  <a:solidFill>
                    <a:schemeClr val="tx1"/>
                  </a:solidFill>
                </a:rPr>
                <a:t>two doses of </a:t>
              </a:r>
              <a:r>
                <a:rPr lang="en-US" altLang="en-US" sz="1300" dirty="0"/>
                <a:t>MMR</a:t>
              </a:r>
            </a:p>
          </p:txBody>
        </p:sp>
        <p:pic>
          <p:nvPicPr>
            <p:cNvPr id="51" name="Graphic 50" descr="Needle with solid fill">
              <a:extLst>
                <a:ext uri="{FF2B5EF4-FFF2-40B4-BE49-F238E27FC236}">
                  <a16:creationId xmlns:a16="http://schemas.microsoft.com/office/drawing/2014/main" id="{AA65E216-524C-A568-67F7-B62C1720627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246853" y="2443801"/>
              <a:ext cx="848616" cy="848616"/>
            </a:xfrm>
            <a:prstGeom prst="rect">
              <a:avLst/>
            </a:prstGeom>
          </p:spPr>
        </p:pic>
      </p:grpSp>
      <p:grpSp>
        <p:nvGrpSpPr>
          <p:cNvPr id="15" name="Group 14" descr="Toothbrush icon&#10;Text: Poor oral health can affect a child’s ability to speak, eat, sleep, play, socialise, and can negatively impact on their school attendance and wellbeing. Over 1/5 of 5-year-olds exhibit visually obvious tooth decay. This is improving and is better than the national average">
            <a:extLst>
              <a:ext uri="{FF2B5EF4-FFF2-40B4-BE49-F238E27FC236}">
                <a16:creationId xmlns:a16="http://schemas.microsoft.com/office/drawing/2014/main" id="{2847D074-2E01-946D-9332-ED1F66A0A918}"/>
              </a:ext>
            </a:extLst>
          </p:cNvPr>
          <p:cNvGrpSpPr/>
          <p:nvPr/>
        </p:nvGrpSpPr>
        <p:grpSpPr>
          <a:xfrm>
            <a:off x="392953" y="3338590"/>
            <a:ext cx="5496921" cy="978097"/>
            <a:chOff x="392953" y="3367166"/>
            <a:chExt cx="5496921" cy="978097"/>
          </a:xfrm>
        </p:grpSpPr>
        <p:sp>
          <p:nvSpPr>
            <p:cNvPr id="33" name="Content Placeholder 2">
              <a:extLst>
                <a:ext uri="{FF2B5EF4-FFF2-40B4-BE49-F238E27FC236}">
                  <a16:creationId xmlns:a16="http://schemas.microsoft.com/office/drawing/2014/main" id="{8B5E94EC-ECD7-7E23-C981-2CA095FA9BF0}"/>
                </a:ext>
              </a:extLst>
            </p:cNvPr>
            <p:cNvSpPr txBox="1">
              <a:spLocks/>
            </p:cNvSpPr>
            <p:nvPr/>
          </p:nvSpPr>
          <p:spPr>
            <a:xfrm>
              <a:off x="1348167" y="3367166"/>
              <a:ext cx="4541707" cy="914400"/>
            </a:xfrm>
            <a:prstGeom prst="rect">
              <a:avLst/>
            </a:prstGeom>
          </p:spPr>
          <p:txBody>
            <a:bodyPr vert="horz" lIns="91440" tIns="45720" rIns="91440" bIns="45720" rtlCol="0">
              <a:noAutofit/>
            </a:bodyPr>
            <a:lstStyle>
              <a:defPPr>
                <a:defRPr lang="en-US"/>
              </a:defPPr>
              <a:lvl1pPr indent="0" eaLnBrk="0" fontAlgn="base" hangingPunct="0">
                <a:lnSpc>
                  <a:spcPct val="100000"/>
                </a:lnSpc>
                <a:spcBef>
                  <a:spcPct val="0"/>
                </a:spcBef>
                <a:spcAft>
                  <a:spcPct val="0"/>
                </a:spcAft>
                <a:buFont typeface="Arial" panose="020B0604020202020204" pitchFamily="34" charset="0"/>
                <a:buNone/>
                <a:defRPr sz="1400" b="1">
                  <a:solidFill>
                    <a:schemeClr val="accent1"/>
                  </a:solidFill>
                  <a:latin typeface="Arial" panose="020B0604020202020204" pitchFamily="34" charset="0"/>
                </a:defRPr>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GB" sz="1300" dirty="0">
                  <a:solidFill>
                    <a:schemeClr val="accent2"/>
                  </a:solidFill>
                </a:rPr>
                <a:t>Poor oral health </a:t>
              </a:r>
              <a:r>
                <a:rPr lang="en-GB" sz="1300" b="0" dirty="0">
                  <a:solidFill>
                    <a:schemeClr val="tx1"/>
                  </a:solidFill>
                </a:rPr>
                <a:t>can affect a child’s ability to speak, eat, sleep, play, socialise, and can negatively impact on their school attendance and wellbeing. </a:t>
              </a:r>
              <a:r>
                <a:rPr lang="en-GB" sz="1300" dirty="0">
                  <a:solidFill>
                    <a:schemeClr val="accent2"/>
                  </a:solidFill>
                </a:rPr>
                <a:t>Over 1/5 </a:t>
              </a:r>
              <a:r>
                <a:rPr lang="en-US" altLang="en-US" sz="1300" b="0" dirty="0">
                  <a:solidFill>
                    <a:schemeClr val="tx1"/>
                  </a:solidFill>
                </a:rPr>
                <a:t>of 5-year-olds exhibit visually obvious tooth decay. This is </a:t>
              </a:r>
              <a:r>
                <a:rPr lang="en-US" altLang="en-US" sz="1300" dirty="0">
                  <a:solidFill>
                    <a:schemeClr val="accent2"/>
                  </a:solidFill>
                </a:rPr>
                <a:t>improving</a:t>
              </a:r>
              <a:r>
                <a:rPr lang="en-US" altLang="en-US" sz="1300" b="0" dirty="0">
                  <a:solidFill>
                    <a:schemeClr val="tx1"/>
                  </a:solidFill>
                </a:rPr>
                <a:t> and is </a:t>
              </a:r>
              <a:r>
                <a:rPr lang="en-US" altLang="en-US" sz="1300" dirty="0">
                  <a:solidFill>
                    <a:schemeClr val="accent2"/>
                  </a:solidFill>
                </a:rPr>
                <a:t>better</a:t>
              </a:r>
              <a:r>
                <a:rPr lang="en-US" altLang="en-US" sz="1300" b="0" dirty="0">
                  <a:solidFill>
                    <a:schemeClr val="tx1"/>
                  </a:solidFill>
                </a:rPr>
                <a:t> than the national average</a:t>
              </a:r>
            </a:p>
            <a:p>
              <a:endParaRPr lang="en-US" altLang="en-US" sz="1300" dirty="0"/>
            </a:p>
          </p:txBody>
        </p:sp>
        <p:pic>
          <p:nvPicPr>
            <p:cNvPr id="35" name="Graphic 34" descr="Toothbrush with solid fill">
              <a:extLst>
                <a:ext uri="{FF2B5EF4-FFF2-40B4-BE49-F238E27FC236}">
                  <a16:creationId xmlns:a16="http://schemas.microsoft.com/office/drawing/2014/main" id="{04D19BF6-C7C4-F8DD-64B3-1A52C43567C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92953" y="3537473"/>
              <a:ext cx="939237" cy="807790"/>
            </a:xfrm>
            <a:prstGeom prst="rect">
              <a:avLst/>
            </a:prstGeom>
          </p:spPr>
        </p:pic>
      </p:grpSp>
      <p:grpSp>
        <p:nvGrpSpPr>
          <p:cNvPr id="17" name="Group 16" descr="Sad face icon&#10;Text: Adverse Childhood Experiences or traumatic events, such as domestic abuse increase the risk of high-risk behaviours and poorer outcomes as adults. The rate of domestic abuse incidents per 1,000 is increasing but remains better than the national average">
            <a:extLst>
              <a:ext uri="{FF2B5EF4-FFF2-40B4-BE49-F238E27FC236}">
                <a16:creationId xmlns:a16="http://schemas.microsoft.com/office/drawing/2014/main" id="{A76E4655-AC29-EA01-1389-CAE0C2834FC4}"/>
              </a:ext>
            </a:extLst>
          </p:cNvPr>
          <p:cNvGrpSpPr/>
          <p:nvPr/>
        </p:nvGrpSpPr>
        <p:grpSpPr>
          <a:xfrm>
            <a:off x="525781" y="4360398"/>
            <a:ext cx="5633932" cy="886123"/>
            <a:chOff x="525781" y="4360398"/>
            <a:chExt cx="5633932" cy="886123"/>
          </a:xfrm>
        </p:grpSpPr>
        <p:sp>
          <p:nvSpPr>
            <p:cNvPr id="21" name="TextBox 20">
              <a:extLst>
                <a:ext uri="{FF2B5EF4-FFF2-40B4-BE49-F238E27FC236}">
                  <a16:creationId xmlns:a16="http://schemas.microsoft.com/office/drawing/2014/main" id="{2E4D22DB-945E-13E6-5D99-167DC360F0B7}"/>
                </a:ext>
              </a:extLst>
            </p:cNvPr>
            <p:cNvSpPr txBox="1"/>
            <p:nvPr/>
          </p:nvSpPr>
          <p:spPr>
            <a:xfrm>
              <a:off x="525781" y="4390859"/>
              <a:ext cx="4688850" cy="738664"/>
            </a:xfrm>
            <a:prstGeom prst="rect">
              <a:avLst/>
            </a:prstGeom>
          </p:spPr>
          <p:txBody>
            <a:bodyPr vert="horz" lIns="91440" tIns="45720" rIns="91440" bIns="45720" rtlCol="0">
              <a:noAutofit/>
            </a:bodyPr>
            <a:lstStyle>
              <a:defPPr>
                <a:defRPr lang="en-US"/>
              </a:defPPr>
              <a:lvl1pPr indent="0" eaLnBrk="0" fontAlgn="base" hangingPunct="0">
                <a:lnSpc>
                  <a:spcPct val="100000"/>
                </a:lnSpc>
                <a:spcBef>
                  <a:spcPct val="0"/>
                </a:spcBef>
                <a:spcAft>
                  <a:spcPct val="0"/>
                </a:spcAft>
                <a:buFont typeface="Arial" panose="020B0604020202020204" pitchFamily="34" charset="0"/>
                <a:buNone/>
                <a:defRPr sz="1400" b="1">
                  <a:solidFill>
                    <a:schemeClr val="accent2"/>
                  </a:solidFill>
                  <a:latin typeface="Arial" panose="020B0604020202020204" pitchFamily="34" charset="0"/>
                </a:defRPr>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algn="r"/>
              <a:r>
                <a:rPr lang="en-GB" sz="1300" dirty="0"/>
                <a:t>Adverse Childhood Experiences </a:t>
              </a:r>
              <a:r>
                <a:rPr lang="en-GB" sz="1300" b="0" dirty="0">
                  <a:solidFill>
                    <a:schemeClr val="tx1"/>
                  </a:solidFill>
                </a:rPr>
                <a:t>or traumatic events, such as domestic abuse, increase the likelihood of high-risk behaviours and poorer outcomes as adults. The rate of </a:t>
              </a:r>
              <a:r>
                <a:rPr lang="en-GB" sz="1300" dirty="0"/>
                <a:t>domestic abuse incidents </a:t>
              </a:r>
              <a:r>
                <a:rPr lang="en-GB" sz="1300" b="0" dirty="0">
                  <a:solidFill>
                    <a:schemeClr val="tx1"/>
                  </a:solidFill>
                </a:rPr>
                <a:t>per 1,000 is </a:t>
              </a:r>
              <a:r>
                <a:rPr lang="en-GB" sz="1300" dirty="0"/>
                <a:t>increasing</a:t>
              </a:r>
              <a:r>
                <a:rPr lang="en-GB" sz="1300" b="0" dirty="0">
                  <a:solidFill>
                    <a:schemeClr val="tx1"/>
                  </a:solidFill>
                </a:rPr>
                <a:t> </a:t>
              </a:r>
              <a:r>
                <a:rPr lang="en-GB" sz="1300" b="0" i="1" dirty="0">
                  <a:solidFill>
                    <a:schemeClr val="tx1"/>
                  </a:solidFill>
                </a:rPr>
                <a:t>but</a:t>
              </a:r>
              <a:r>
                <a:rPr lang="en-GB" sz="1300" b="0" dirty="0">
                  <a:solidFill>
                    <a:schemeClr val="tx1"/>
                  </a:solidFill>
                </a:rPr>
                <a:t> remains </a:t>
              </a:r>
              <a:r>
                <a:rPr lang="en-GB" sz="1300" dirty="0"/>
                <a:t>better</a:t>
              </a:r>
              <a:r>
                <a:rPr lang="en-GB" sz="1300" b="0" dirty="0">
                  <a:solidFill>
                    <a:schemeClr val="tx1"/>
                  </a:solidFill>
                </a:rPr>
                <a:t> than the national average</a:t>
              </a:r>
            </a:p>
          </p:txBody>
        </p:sp>
        <p:pic>
          <p:nvPicPr>
            <p:cNvPr id="26" name="Graphic 25" descr="Crying face with solid fill with solid fill">
              <a:extLst>
                <a:ext uri="{FF2B5EF4-FFF2-40B4-BE49-F238E27FC236}">
                  <a16:creationId xmlns:a16="http://schemas.microsoft.com/office/drawing/2014/main" id="{EEC3EBE2-D914-29A7-6043-CCFBB481998D}"/>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273590" y="4360398"/>
              <a:ext cx="886123" cy="886123"/>
            </a:xfrm>
            <a:prstGeom prst="rect">
              <a:avLst/>
            </a:prstGeom>
          </p:spPr>
        </p:pic>
      </p:grpSp>
      <p:sp>
        <p:nvSpPr>
          <p:cNvPr id="6" name="Content Placeholder 5">
            <a:extLst>
              <a:ext uri="{FF2B5EF4-FFF2-40B4-BE49-F238E27FC236}">
                <a16:creationId xmlns:a16="http://schemas.microsoft.com/office/drawing/2014/main" id="{8E5F6BA6-5849-5851-6A50-B49495CDAA2C}"/>
              </a:ext>
            </a:extLst>
          </p:cNvPr>
          <p:cNvSpPr>
            <a:spLocks noGrp="1"/>
          </p:cNvSpPr>
          <p:nvPr>
            <p:ph sz="half" idx="2"/>
          </p:nvPr>
        </p:nvSpPr>
        <p:spPr>
          <a:xfrm>
            <a:off x="6172200" y="1068608"/>
            <a:ext cx="5181600" cy="436386"/>
          </a:xfrm>
        </p:spPr>
        <p:txBody>
          <a:bodyPr>
            <a:normAutofit/>
          </a:bodyPr>
          <a:lstStyle/>
          <a:p>
            <a:pPr marL="0" indent="0" algn="ctr">
              <a:buNone/>
            </a:pPr>
            <a:r>
              <a:rPr lang="en-GB" sz="2000" b="1" dirty="0"/>
              <a:t>Outcome indicators</a:t>
            </a:r>
          </a:p>
        </p:txBody>
      </p:sp>
      <p:grpSp>
        <p:nvGrpSpPr>
          <p:cNvPr id="20" name="Group 19" descr="Ambulance icon&#10;Text: The rate of A&amp;E attendances in children aged 0-4 years has decreased from the previous year, and remains better than local authorities in the same deprivation decile">
            <a:extLst>
              <a:ext uri="{FF2B5EF4-FFF2-40B4-BE49-F238E27FC236}">
                <a16:creationId xmlns:a16="http://schemas.microsoft.com/office/drawing/2014/main" id="{4F7AF214-C880-3854-5242-FF6FD9BBDD35}"/>
              </a:ext>
            </a:extLst>
          </p:cNvPr>
          <p:cNvGrpSpPr/>
          <p:nvPr/>
        </p:nvGrpSpPr>
        <p:grpSpPr>
          <a:xfrm>
            <a:off x="6564613" y="1447844"/>
            <a:ext cx="5075117" cy="1078247"/>
            <a:chOff x="6564613" y="1447844"/>
            <a:chExt cx="5075117" cy="1078247"/>
          </a:xfrm>
        </p:grpSpPr>
        <p:sp>
          <p:nvSpPr>
            <p:cNvPr id="13" name="Content Placeholder 2">
              <a:extLst>
                <a:ext uri="{FF2B5EF4-FFF2-40B4-BE49-F238E27FC236}">
                  <a16:creationId xmlns:a16="http://schemas.microsoft.com/office/drawing/2014/main" id="{F2E548F5-C02E-730E-6492-637B6EC1CEF7}"/>
                </a:ext>
              </a:extLst>
            </p:cNvPr>
            <p:cNvSpPr txBox="1">
              <a:spLocks/>
            </p:cNvSpPr>
            <p:nvPr/>
          </p:nvSpPr>
          <p:spPr>
            <a:xfrm>
              <a:off x="7795260" y="1496122"/>
              <a:ext cx="3844470" cy="91701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eaLnBrk="0" fontAlgn="base" hangingPunct="0">
                <a:lnSpc>
                  <a:spcPct val="100000"/>
                </a:lnSpc>
                <a:spcBef>
                  <a:spcPct val="0"/>
                </a:spcBef>
                <a:spcAft>
                  <a:spcPct val="0"/>
                </a:spcAft>
                <a:buSzPts val="1000"/>
                <a:buNone/>
                <a:tabLst>
                  <a:tab pos="457200" algn="l"/>
                </a:tabLst>
              </a:pPr>
              <a:r>
                <a:rPr lang="en-GB" sz="1300" dirty="0">
                  <a:latin typeface="Arial" panose="020B0604020202020204" pitchFamily="34" charset="0"/>
                </a:rPr>
                <a:t>The rate of </a:t>
              </a:r>
              <a:r>
                <a:rPr lang="en-GB" sz="1300" b="1" dirty="0">
                  <a:solidFill>
                    <a:schemeClr val="accent2"/>
                  </a:solidFill>
                  <a:latin typeface="Arial" panose="020B0604020202020204" pitchFamily="34" charset="0"/>
                </a:rPr>
                <a:t>A&amp;E attendances </a:t>
              </a:r>
              <a:r>
                <a:rPr lang="en-GB" sz="1300" dirty="0">
                  <a:latin typeface="Arial" panose="020B0604020202020204" pitchFamily="34" charset="0"/>
                </a:rPr>
                <a:t>in children </a:t>
              </a:r>
              <a:br>
                <a:rPr lang="en-GB" sz="1300" dirty="0">
                  <a:latin typeface="Arial" panose="020B0604020202020204" pitchFamily="34" charset="0"/>
                </a:rPr>
              </a:br>
              <a:r>
                <a:rPr lang="en-GB" sz="1300" b="1" dirty="0">
                  <a:solidFill>
                    <a:schemeClr val="accent2"/>
                  </a:solidFill>
                  <a:latin typeface="Arial" panose="020B0604020202020204" pitchFamily="34" charset="0"/>
                </a:rPr>
                <a:t>aged 0-4 years</a:t>
              </a:r>
              <a:r>
                <a:rPr lang="en-GB" sz="1300" b="1" dirty="0">
                  <a:solidFill>
                    <a:srgbClr val="7030A0"/>
                  </a:solidFill>
                  <a:latin typeface="Arial" panose="020B0604020202020204" pitchFamily="34" charset="0"/>
                </a:rPr>
                <a:t> </a:t>
              </a:r>
              <a:r>
                <a:rPr lang="en-GB" sz="1300" dirty="0">
                  <a:latin typeface="Arial" panose="020B0604020202020204" pitchFamily="34" charset="0"/>
                </a:rPr>
                <a:t>has </a:t>
              </a:r>
              <a:r>
                <a:rPr lang="en-GB" sz="1300" b="1" dirty="0">
                  <a:solidFill>
                    <a:schemeClr val="accent2"/>
                  </a:solidFill>
                  <a:latin typeface="Arial" panose="020B0604020202020204" pitchFamily="34" charset="0"/>
                </a:rPr>
                <a:t>decreased</a:t>
              </a:r>
              <a:r>
                <a:rPr lang="en-GB" sz="1300" dirty="0">
                  <a:latin typeface="Arial" panose="020B0604020202020204" pitchFamily="34" charset="0"/>
                </a:rPr>
                <a:t> from the</a:t>
              </a:r>
              <a:br>
                <a:rPr lang="en-GB" sz="1300" dirty="0">
                  <a:latin typeface="Arial" panose="020B0604020202020204" pitchFamily="34" charset="0"/>
                </a:rPr>
              </a:br>
              <a:r>
                <a:rPr lang="en-GB" sz="1300" dirty="0">
                  <a:latin typeface="Arial" panose="020B0604020202020204" pitchFamily="34" charset="0"/>
                </a:rPr>
                <a:t>previous year, and remains </a:t>
              </a:r>
              <a:r>
                <a:rPr lang="en-GB" sz="1300" b="1" dirty="0">
                  <a:solidFill>
                    <a:schemeClr val="accent2"/>
                  </a:solidFill>
                  <a:latin typeface="Arial" panose="020B0604020202020204" pitchFamily="34" charset="0"/>
                </a:rPr>
                <a:t>better</a:t>
              </a:r>
              <a:r>
                <a:rPr lang="en-GB" sz="1300" b="1" dirty="0">
                  <a:solidFill>
                    <a:schemeClr val="accent1"/>
                  </a:solidFill>
                  <a:latin typeface="Arial" panose="020B0604020202020204" pitchFamily="34" charset="0"/>
                </a:rPr>
                <a:t> </a:t>
              </a:r>
              <a:r>
                <a:rPr lang="en-GB" sz="1300" dirty="0">
                  <a:latin typeface="Arial" panose="020B0604020202020204" pitchFamily="34" charset="0"/>
                </a:rPr>
                <a:t>than similar local authorities based on deprivation</a:t>
              </a:r>
              <a:endParaRPr lang="en-GB" sz="1300" b="1" dirty="0">
                <a:solidFill>
                  <a:schemeClr val="accent1"/>
                </a:solidFill>
                <a:latin typeface="Arial" panose="020B0604020202020204" pitchFamily="34" charset="0"/>
              </a:endParaRPr>
            </a:p>
          </p:txBody>
        </p:sp>
        <p:pic>
          <p:nvPicPr>
            <p:cNvPr id="31" name="Graphic 30" descr="Ambulance with solid fill">
              <a:extLst>
                <a:ext uri="{FF2B5EF4-FFF2-40B4-BE49-F238E27FC236}">
                  <a16:creationId xmlns:a16="http://schemas.microsoft.com/office/drawing/2014/main" id="{D668AE62-5337-4A52-0C67-B1D648A53912}"/>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6564613" y="1447844"/>
              <a:ext cx="1078247" cy="1078247"/>
            </a:xfrm>
            <a:prstGeom prst="rect">
              <a:avLst/>
            </a:prstGeom>
          </p:spPr>
        </p:pic>
      </p:grpSp>
      <p:grpSp>
        <p:nvGrpSpPr>
          <p:cNvPr id="23" name="Group 22" descr="Lungs icon and stomach icon with virus and bacteria line art&#10;The rate of admissions for lower respiratory tract infections in infants under 1 year old has decreased but is worse than deprivation comparators. &#10;The admissions rate for gastroenteritis in 1 year olds is increasing and worse than local authorities in the same deprivation decile">
            <a:extLst>
              <a:ext uri="{FF2B5EF4-FFF2-40B4-BE49-F238E27FC236}">
                <a16:creationId xmlns:a16="http://schemas.microsoft.com/office/drawing/2014/main" id="{B13A33DA-75A4-F308-A15C-2A18AA4D4EA9}"/>
              </a:ext>
            </a:extLst>
          </p:cNvPr>
          <p:cNvGrpSpPr/>
          <p:nvPr/>
        </p:nvGrpSpPr>
        <p:grpSpPr>
          <a:xfrm>
            <a:off x="6716656" y="2475590"/>
            <a:ext cx="5023821" cy="1550846"/>
            <a:chOff x="6716656" y="2475590"/>
            <a:chExt cx="5023821" cy="1550846"/>
          </a:xfrm>
        </p:grpSpPr>
        <p:sp>
          <p:nvSpPr>
            <p:cNvPr id="22" name="Content Placeholder 2">
              <a:extLst>
                <a:ext uri="{FF2B5EF4-FFF2-40B4-BE49-F238E27FC236}">
                  <a16:creationId xmlns:a16="http://schemas.microsoft.com/office/drawing/2014/main" id="{87BADDA8-8B86-9AC0-A6A9-2C1EAF36E947}"/>
                </a:ext>
              </a:extLst>
            </p:cNvPr>
            <p:cNvSpPr txBox="1">
              <a:spLocks/>
            </p:cNvSpPr>
            <p:nvPr/>
          </p:nvSpPr>
          <p:spPr>
            <a:xfrm>
              <a:off x="6716656" y="2648709"/>
              <a:ext cx="4112890" cy="81470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eaLnBrk="0" fontAlgn="base" hangingPunct="0">
                <a:lnSpc>
                  <a:spcPct val="100000"/>
                </a:lnSpc>
                <a:spcBef>
                  <a:spcPct val="0"/>
                </a:spcBef>
                <a:spcAft>
                  <a:spcPct val="0"/>
                </a:spcAft>
                <a:buSzPts val="1000"/>
                <a:buNone/>
                <a:tabLst>
                  <a:tab pos="457200" algn="l"/>
                </a:tabLst>
              </a:pPr>
              <a:r>
                <a:rPr lang="en-GB" sz="1300" dirty="0">
                  <a:latin typeface="Arial" panose="020B0604020202020204" pitchFamily="34" charset="0"/>
                </a:rPr>
                <a:t>The rate of </a:t>
              </a:r>
              <a:r>
                <a:rPr lang="en-GB" sz="1300" b="1" dirty="0">
                  <a:solidFill>
                    <a:schemeClr val="accent2"/>
                  </a:solidFill>
                  <a:latin typeface="Arial" panose="020B0604020202020204" pitchFamily="34" charset="0"/>
                </a:rPr>
                <a:t>admissions</a:t>
              </a:r>
              <a:r>
                <a:rPr lang="en-GB" sz="1300" dirty="0">
                  <a:latin typeface="Arial" panose="020B0604020202020204" pitchFamily="34" charset="0"/>
                </a:rPr>
                <a:t> for </a:t>
              </a:r>
              <a:r>
                <a:rPr lang="en-GB" sz="1300" b="1" dirty="0">
                  <a:solidFill>
                    <a:schemeClr val="accent2"/>
                  </a:solidFill>
                  <a:latin typeface="Arial" panose="020B0604020202020204" pitchFamily="34" charset="0"/>
                </a:rPr>
                <a:t>lower respiratory tract infections</a:t>
              </a:r>
              <a:r>
                <a:rPr lang="en-GB" sz="1300" dirty="0">
                  <a:solidFill>
                    <a:schemeClr val="accent2"/>
                  </a:solidFill>
                  <a:latin typeface="Arial" panose="020B0604020202020204" pitchFamily="34" charset="0"/>
                </a:rPr>
                <a:t> </a:t>
              </a:r>
              <a:r>
                <a:rPr lang="en-GB" sz="1300" dirty="0">
                  <a:latin typeface="Arial" panose="020B0604020202020204" pitchFamily="34" charset="0"/>
                </a:rPr>
                <a:t>in infants under 1 year old has </a:t>
              </a:r>
              <a:r>
                <a:rPr lang="en-GB" sz="1300" b="1" dirty="0">
                  <a:solidFill>
                    <a:schemeClr val="accent2"/>
                  </a:solidFill>
                  <a:latin typeface="Arial" panose="020B0604020202020204" pitchFamily="34" charset="0"/>
                </a:rPr>
                <a:t>decreased </a:t>
              </a:r>
              <a:r>
                <a:rPr lang="en-GB" sz="1300" i="1" dirty="0">
                  <a:latin typeface="Arial" panose="020B0604020202020204" pitchFamily="34" charset="0"/>
                </a:rPr>
                <a:t>but</a:t>
              </a:r>
              <a:r>
                <a:rPr lang="en-GB" sz="1300" b="1" dirty="0">
                  <a:solidFill>
                    <a:schemeClr val="accent2"/>
                  </a:solidFill>
                  <a:latin typeface="Arial" panose="020B0604020202020204" pitchFamily="34" charset="0"/>
                </a:rPr>
                <a:t> is worse</a:t>
              </a:r>
              <a:r>
                <a:rPr lang="en-GB" sz="1300" dirty="0">
                  <a:latin typeface="Arial" panose="020B0604020202020204" pitchFamily="34" charset="0"/>
                </a:rPr>
                <a:t> than deprivation comparators. </a:t>
              </a:r>
              <a:br>
                <a:rPr lang="en-GB" sz="1300" dirty="0">
                  <a:latin typeface="Arial" panose="020B0604020202020204" pitchFamily="34" charset="0"/>
                </a:rPr>
              </a:br>
              <a:r>
                <a:rPr lang="en-GB" sz="1300" dirty="0">
                  <a:latin typeface="Arial" panose="020B0604020202020204" pitchFamily="34" charset="0"/>
                </a:rPr>
                <a:t>The </a:t>
              </a:r>
              <a:r>
                <a:rPr lang="en-GB" sz="1300" b="1" dirty="0">
                  <a:solidFill>
                    <a:schemeClr val="accent2"/>
                  </a:solidFill>
                  <a:latin typeface="Arial" panose="020B0604020202020204" pitchFamily="34" charset="0"/>
                </a:rPr>
                <a:t>admissions</a:t>
              </a:r>
              <a:r>
                <a:rPr lang="en-GB" sz="1300" dirty="0">
                  <a:latin typeface="Arial" panose="020B0604020202020204" pitchFamily="34" charset="0"/>
                </a:rPr>
                <a:t> rate for </a:t>
              </a:r>
              <a:r>
                <a:rPr lang="en-GB" sz="1300" b="1" dirty="0">
                  <a:solidFill>
                    <a:schemeClr val="accent2"/>
                  </a:solidFill>
                  <a:latin typeface="Arial" panose="020B0604020202020204" pitchFamily="34" charset="0"/>
                </a:rPr>
                <a:t>gastroenteritis</a:t>
              </a:r>
              <a:r>
                <a:rPr lang="en-GB" sz="1300" dirty="0">
                  <a:latin typeface="Arial" panose="020B0604020202020204" pitchFamily="34" charset="0"/>
                </a:rPr>
                <a:t> in </a:t>
              </a:r>
              <a:br>
                <a:rPr lang="en-GB" sz="1300" dirty="0">
                  <a:latin typeface="Arial" panose="020B0604020202020204" pitchFamily="34" charset="0"/>
                </a:rPr>
              </a:br>
              <a:r>
                <a:rPr lang="en-GB" sz="1300" dirty="0">
                  <a:latin typeface="Arial" panose="020B0604020202020204" pitchFamily="34" charset="0"/>
                </a:rPr>
                <a:t>1-year-olds is </a:t>
              </a:r>
              <a:r>
                <a:rPr lang="en-GB" sz="1300" b="1" dirty="0">
                  <a:solidFill>
                    <a:schemeClr val="accent2"/>
                  </a:solidFill>
                  <a:latin typeface="Arial" panose="020B0604020202020204" pitchFamily="34" charset="0"/>
                </a:rPr>
                <a:t>increasing</a:t>
              </a:r>
              <a:r>
                <a:rPr lang="en-GB" sz="1300" dirty="0">
                  <a:latin typeface="Arial" panose="020B0604020202020204" pitchFamily="34" charset="0"/>
                </a:rPr>
                <a:t> and </a:t>
              </a:r>
              <a:r>
                <a:rPr lang="en-GB" sz="1300" b="1" dirty="0">
                  <a:solidFill>
                    <a:schemeClr val="accent2"/>
                  </a:solidFill>
                  <a:latin typeface="Arial" panose="020B0604020202020204" pitchFamily="34" charset="0"/>
                </a:rPr>
                <a:t>worse </a:t>
              </a:r>
              <a:r>
                <a:rPr lang="en-GB" sz="1300" dirty="0">
                  <a:latin typeface="Arial" panose="020B0604020202020204" pitchFamily="34" charset="0"/>
                </a:rPr>
                <a:t>than similar local authorities based on deprivation</a:t>
              </a:r>
            </a:p>
          </p:txBody>
        </p:sp>
        <p:pic>
          <p:nvPicPr>
            <p:cNvPr id="32" name="Picture 31">
              <a:extLst>
                <a:ext uri="{FF2B5EF4-FFF2-40B4-BE49-F238E27FC236}">
                  <a16:creationId xmlns:a16="http://schemas.microsoft.com/office/drawing/2014/main" id="{284C9B6D-EBD9-CA3E-645C-81DBE1BC836C}"/>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0949941" y="2475590"/>
              <a:ext cx="689790" cy="689790"/>
            </a:xfrm>
            <a:prstGeom prst="rect">
              <a:avLst/>
            </a:prstGeom>
          </p:spPr>
        </p:pic>
        <p:grpSp>
          <p:nvGrpSpPr>
            <p:cNvPr id="48" name="Group 47">
              <a:extLst>
                <a:ext uri="{FF2B5EF4-FFF2-40B4-BE49-F238E27FC236}">
                  <a16:creationId xmlns:a16="http://schemas.microsoft.com/office/drawing/2014/main" id="{8722F17C-D800-E3C1-152E-514C7EAA820F}"/>
                </a:ext>
              </a:extLst>
            </p:cNvPr>
            <p:cNvGrpSpPr/>
            <p:nvPr/>
          </p:nvGrpSpPr>
          <p:grpSpPr>
            <a:xfrm>
              <a:off x="10788070" y="3112092"/>
              <a:ext cx="952407" cy="914344"/>
              <a:chOff x="5591502" y="2940268"/>
              <a:chExt cx="1235820" cy="1235820"/>
            </a:xfrm>
          </p:grpSpPr>
          <p:pic>
            <p:nvPicPr>
              <p:cNvPr id="45" name="Graphic 44" descr="Stomach with solid fill">
                <a:extLst>
                  <a:ext uri="{FF2B5EF4-FFF2-40B4-BE49-F238E27FC236}">
                    <a16:creationId xmlns:a16="http://schemas.microsoft.com/office/drawing/2014/main" id="{10C728AA-7895-2934-E22A-CD094D32E3A9}"/>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5591502" y="2940268"/>
                <a:ext cx="1235820" cy="1235820"/>
              </a:xfrm>
              <a:prstGeom prst="rect">
                <a:avLst/>
              </a:prstGeom>
            </p:spPr>
          </p:pic>
          <p:pic>
            <p:nvPicPr>
              <p:cNvPr id="46" name="Graphic 45" descr="Germ outline">
                <a:extLst>
                  <a:ext uri="{FF2B5EF4-FFF2-40B4-BE49-F238E27FC236}">
                    <a16:creationId xmlns:a16="http://schemas.microsoft.com/office/drawing/2014/main" id="{0A433844-1346-36F0-E86E-65D65426DCBC}"/>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6146591" y="3565933"/>
                <a:ext cx="436386" cy="436386"/>
              </a:xfrm>
              <a:prstGeom prst="rect">
                <a:avLst/>
              </a:prstGeom>
            </p:spPr>
          </p:pic>
          <p:pic>
            <p:nvPicPr>
              <p:cNvPr id="47" name="Graphic 46" descr="Germ outline">
                <a:extLst>
                  <a:ext uri="{FF2B5EF4-FFF2-40B4-BE49-F238E27FC236}">
                    <a16:creationId xmlns:a16="http://schemas.microsoft.com/office/drawing/2014/main" id="{9376A749-896F-89C5-477E-2E22B006D358}"/>
                  </a:ext>
                </a:extLst>
              </p:cNvPr>
              <p:cNvPicPr>
                <a:picLocks noChangeAspect="1"/>
              </p:cNvPicPr>
              <p:nvPr/>
            </p:nvPicPr>
            <p:blipFill>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a:off x="6244727" y="3253376"/>
                <a:ext cx="436386" cy="436386"/>
              </a:xfrm>
              <a:prstGeom prst="rect">
                <a:avLst/>
              </a:prstGeom>
            </p:spPr>
          </p:pic>
        </p:grpSp>
      </p:grpSp>
      <p:grpSp>
        <p:nvGrpSpPr>
          <p:cNvPr id="24" name="Group 23" descr="Child with balloon icon&#10;Text: The proportion of 5 year olds reaching a good level of development at the Early Years Foundation stage decreased and is worse than local authorities in the same deprivation decile">
            <a:extLst>
              <a:ext uri="{FF2B5EF4-FFF2-40B4-BE49-F238E27FC236}">
                <a16:creationId xmlns:a16="http://schemas.microsoft.com/office/drawing/2014/main" id="{DDC4B077-0537-67ED-2F64-BC6E3B47D8BF}"/>
              </a:ext>
            </a:extLst>
          </p:cNvPr>
          <p:cNvGrpSpPr/>
          <p:nvPr/>
        </p:nvGrpSpPr>
        <p:grpSpPr>
          <a:xfrm>
            <a:off x="6435440" y="3973039"/>
            <a:ext cx="5116728" cy="1260404"/>
            <a:chOff x="6435440" y="3973039"/>
            <a:chExt cx="5116728" cy="1260404"/>
          </a:xfrm>
        </p:grpSpPr>
        <p:pic>
          <p:nvPicPr>
            <p:cNvPr id="49" name="Graphic 48" descr="Child with balloon with solid fill">
              <a:extLst>
                <a:ext uri="{FF2B5EF4-FFF2-40B4-BE49-F238E27FC236}">
                  <a16:creationId xmlns:a16="http://schemas.microsoft.com/office/drawing/2014/main" id="{E3DF9596-B0B9-E11C-F364-63FD6EB8A398}"/>
                </a:ext>
              </a:extLst>
            </p:cNvPr>
            <p:cNvPicPr>
              <a:picLocks noChangeAspect="1"/>
            </p:cNvPicPr>
            <p:nvPr/>
          </p:nvPicPr>
          <p:blipFill>
            <a:blip r:embed="rId20">
              <a:extLst>
                <a:ext uri="{28A0092B-C50C-407E-A947-70E740481C1C}">
                  <a14:useLocalDpi xmlns:a14="http://schemas.microsoft.com/office/drawing/2010/main" val="0"/>
                </a:ext>
                <a:ext uri="{96DAC541-7B7A-43D3-8B79-37D633B846F1}">
                  <asvg:svgBlip xmlns:asvg="http://schemas.microsoft.com/office/drawing/2016/SVG/main" r:embed="rId21"/>
                </a:ext>
              </a:extLst>
            </a:blip>
            <a:stretch>
              <a:fillRect/>
            </a:stretch>
          </p:blipFill>
          <p:spPr>
            <a:xfrm>
              <a:off x="6435440" y="3973039"/>
              <a:ext cx="1260404" cy="1260404"/>
            </a:xfrm>
            <a:prstGeom prst="rect">
              <a:avLst/>
            </a:prstGeom>
          </p:spPr>
        </p:pic>
        <p:sp>
          <p:nvSpPr>
            <p:cNvPr id="27" name="Content Placeholder 2">
              <a:extLst>
                <a:ext uri="{FF2B5EF4-FFF2-40B4-BE49-F238E27FC236}">
                  <a16:creationId xmlns:a16="http://schemas.microsoft.com/office/drawing/2014/main" id="{13B83543-47A7-12B4-DB3A-B75B84107789}"/>
                </a:ext>
              </a:extLst>
            </p:cNvPr>
            <p:cNvSpPr txBox="1">
              <a:spLocks/>
            </p:cNvSpPr>
            <p:nvPr/>
          </p:nvSpPr>
          <p:spPr>
            <a:xfrm>
              <a:off x="7426723" y="4177142"/>
              <a:ext cx="4125445" cy="99510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eaLnBrk="0" fontAlgn="base" hangingPunct="0">
                <a:lnSpc>
                  <a:spcPct val="100000"/>
                </a:lnSpc>
                <a:spcBef>
                  <a:spcPct val="0"/>
                </a:spcBef>
                <a:spcAft>
                  <a:spcPct val="0"/>
                </a:spcAft>
                <a:buSzPts val="1000"/>
                <a:buNone/>
                <a:tabLst>
                  <a:tab pos="457200" algn="l"/>
                </a:tabLst>
              </a:pPr>
              <a:r>
                <a:rPr lang="en-GB" sz="1300" dirty="0">
                  <a:latin typeface="Arial" panose="020B0604020202020204" pitchFamily="34" charset="0"/>
                </a:rPr>
                <a:t>The proportion of 5-year-olds reaching a </a:t>
              </a:r>
              <a:r>
                <a:rPr lang="en-GB" sz="1300" b="1" dirty="0">
                  <a:solidFill>
                    <a:schemeClr val="accent2"/>
                  </a:solidFill>
                  <a:latin typeface="Arial" panose="020B0604020202020204" pitchFamily="34" charset="0"/>
                </a:rPr>
                <a:t>good level of development </a:t>
              </a:r>
              <a:r>
                <a:rPr lang="en-GB" sz="1300" dirty="0">
                  <a:latin typeface="Arial" panose="020B0604020202020204" pitchFamily="34" charset="0"/>
                </a:rPr>
                <a:t>at the </a:t>
              </a:r>
              <a:r>
                <a:rPr lang="en-GB" sz="1300" b="1" dirty="0">
                  <a:solidFill>
                    <a:schemeClr val="accent2"/>
                  </a:solidFill>
                  <a:latin typeface="Arial" panose="020B0604020202020204" pitchFamily="34" charset="0"/>
                </a:rPr>
                <a:t>Early Years Foundation stage</a:t>
              </a:r>
              <a:r>
                <a:rPr lang="en-GB" sz="1300" b="1" dirty="0">
                  <a:latin typeface="Arial" panose="020B0604020202020204" pitchFamily="34" charset="0"/>
                </a:rPr>
                <a:t> </a:t>
              </a:r>
              <a:r>
                <a:rPr lang="en-GB" sz="1300" b="1" dirty="0">
                  <a:solidFill>
                    <a:schemeClr val="accent2"/>
                  </a:solidFill>
                  <a:latin typeface="Arial" panose="020B0604020202020204" pitchFamily="34" charset="0"/>
                </a:rPr>
                <a:t>decreased </a:t>
              </a:r>
              <a:r>
                <a:rPr lang="en-GB" sz="1300" i="1" dirty="0">
                  <a:latin typeface="Arial" panose="020B0604020202020204" pitchFamily="34" charset="0"/>
                </a:rPr>
                <a:t>and</a:t>
              </a:r>
              <a:r>
                <a:rPr lang="en-GB" sz="1300" b="1" dirty="0">
                  <a:solidFill>
                    <a:schemeClr val="accent2"/>
                  </a:solidFill>
                  <a:latin typeface="Arial" panose="020B0604020202020204" pitchFamily="34" charset="0"/>
                </a:rPr>
                <a:t> </a:t>
              </a:r>
              <a:r>
                <a:rPr lang="en-GB" sz="1300" dirty="0">
                  <a:latin typeface="Arial" panose="020B0604020202020204" pitchFamily="34" charset="0"/>
                </a:rPr>
                <a:t>is</a:t>
              </a:r>
              <a:r>
                <a:rPr lang="en-GB" sz="1300" b="1" dirty="0">
                  <a:solidFill>
                    <a:schemeClr val="accent2"/>
                  </a:solidFill>
                  <a:latin typeface="Arial" panose="020B0604020202020204" pitchFamily="34" charset="0"/>
                </a:rPr>
                <a:t> worse </a:t>
              </a:r>
              <a:r>
                <a:rPr lang="en-GB" sz="1300" dirty="0">
                  <a:latin typeface="Arial" panose="020B0604020202020204" pitchFamily="34" charset="0"/>
                </a:rPr>
                <a:t>than similar</a:t>
              </a:r>
              <a:r>
                <a:rPr lang="en-GB" sz="1300" b="1" dirty="0">
                  <a:solidFill>
                    <a:schemeClr val="accent2"/>
                  </a:solidFill>
                  <a:latin typeface="Arial" panose="020B0604020202020204" pitchFamily="34" charset="0"/>
                </a:rPr>
                <a:t> </a:t>
              </a:r>
              <a:r>
                <a:rPr lang="en-GB" sz="1300" dirty="0">
                  <a:latin typeface="Arial" panose="020B0604020202020204" pitchFamily="34" charset="0"/>
                </a:rPr>
                <a:t>local authorities based on deprivation</a:t>
              </a:r>
            </a:p>
          </p:txBody>
        </p:sp>
      </p:grpSp>
      <p:pic>
        <p:nvPicPr>
          <p:cNvPr id="16" name="Graphic 15" descr="Priorities with solid fill">
            <a:extLst>
              <a:ext uri="{FF2B5EF4-FFF2-40B4-BE49-F238E27FC236}">
                <a16:creationId xmlns:a16="http://schemas.microsoft.com/office/drawing/2014/main" id="{6A4FC771-1BA4-E946-EC63-E543F8DCF21C}"/>
              </a:ext>
            </a:extLst>
          </p:cNvPr>
          <p:cNvPicPr>
            <a:picLocks noChangeAspect="1"/>
          </p:cNvPicPr>
          <p:nvPr/>
        </p:nvPicPr>
        <p:blipFill>
          <a:blip r:embed="rId22">
            <a:extLst>
              <a:ext uri="{28A0092B-C50C-407E-A947-70E740481C1C}">
                <a14:useLocalDpi xmlns:a14="http://schemas.microsoft.com/office/drawing/2010/main" val="0"/>
              </a:ext>
              <a:ext uri="{96DAC541-7B7A-43D3-8B79-37D633B846F1}">
                <asvg:svgBlip xmlns:asvg="http://schemas.microsoft.com/office/drawing/2016/SVG/main" r:embed="rId23"/>
              </a:ext>
            </a:extLst>
          </a:blip>
          <a:stretch>
            <a:fillRect/>
          </a:stretch>
        </p:blipFill>
        <p:spPr>
          <a:xfrm>
            <a:off x="383647" y="5581097"/>
            <a:ext cx="842730" cy="842730"/>
          </a:xfrm>
          <a:prstGeom prst="rect">
            <a:avLst/>
          </a:prstGeom>
        </p:spPr>
      </p:pic>
      <p:sp>
        <p:nvSpPr>
          <p:cNvPr id="10" name="TextBox 9">
            <a:extLst>
              <a:ext uri="{FF2B5EF4-FFF2-40B4-BE49-F238E27FC236}">
                <a16:creationId xmlns:a16="http://schemas.microsoft.com/office/drawing/2014/main" id="{8E1593DA-5474-A7DB-5AC8-A1B76391173F}"/>
              </a:ext>
            </a:extLst>
          </p:cNvPr>
          <p:cNvSpPr txBox="1"/>
          <p:nvPr/>
        </p:nvSpPr>
        <p:spPr>
          <a:xfrm>
            <a:off x="1041058" y="5520688"/>
            <a:ext cx="5340301" cy="1323439"/>
          </a:xfrm>
          <a:prstGeom prst="rect">
            <a:avLst/>
          </a:prstGeom>
          <a:noFill/>
        </p:spPr>
        <p:txBody>
          <a:bodyPr wrap="square" rtlCol="0">
            <a:spAutoFit/>
          </a:bodyPr>
          <a:lstStyle/>
          <a:p>
            <a:r>
              <a:rPr lang="en-GB" sz="1400" b="1" dirty="0">
                <a:solidFill>
                  <a:schemeClr val="accent2"/>
                </a:solidFill>
                <a:latin typeface="Arial" panose="020B0604020202020204" pitchFamily="34" charset="0"/>
                <a:cs typeface="Arial" panose="020B0604020202020204" pitchFamily="34" charset="0"/>
              </a:rPr>
              <a:t>    </a:t>
            </a:r>
            <a:r>
              <a:rPr lang="en-GB" sz="1300" b="1" dirty="0">
                <a:solidFill>
                  <a:schemeClr val="accent2"/>
                </a:solidFill>
                <a:latin typeface="Arial" panose="020B0604020202020204" pitchFamily="34" charset="0"/>
                <a:cs typeface="Arial" panose="020B0604020202020204" pitchFamily="34" charset="0"/>
              </a:rPr>
              <a:t>Priority areas for action</a:t>
            </a:r>
          </a:p>
          <a:p>
            <a:pPr marL="540000" indent="-342900">
              <a:buClr>
                <a:srgbClr val="2D2D8A"/>
              </a:buClr>
              <a:buFont typeface="Arial" panose="020B0604020202020204" pitchFamily="34" charset="0"/>
              <a:buChar char="•"/>
            </a:pPr>
            <a:r>
              <a:rPr lang="en-GB" sz="1300" dirty="0">
                <a:latin typeface="Arial" panose="020B0604020202020204" pitchFamily="34" charset="0"/>
                <a:cs typeface="Arial" panose="020B0604020202020204" pitchFamily="34" charset="0"/>
              </a:rPr>
              <a:t>Improve immunisation rates through communication &amp; co-ordination improvements, plus promotion through traditional and social media channels and trusted voices.</a:t>
            </a:r>
          </a:p>
          <a:p>
            <a:pPr marL="540000" indent="-342900">
              <a:buClr>
                <a:srgbClr val="2D2D8A"/>
              </a:buClr>
              <a:buFont typeface="Arial" panose="020B0604020202020204" pitchFamily="34" charset="0"/>
              <a:buChar char="•"/>
            </a:pPr>
            <a:r>
              <a:rPr lang="en-GB" sz="1300" dirty="0">
                <a:latin typeface="Arial" panose="020B0604020202020204" pitchFamily="34" charset="0"/>
                <a:cs typeface="Arial" panose="020B0604020202020204" pitchFamily="34" charset="0"/>
              </a:rPr>
              <a:t>Responsive 7-day services</a:t>
            </a:r>
          </a:p>
          <a:p>
            <a:pPr algn="ctr"/>
            <a:endParaRPr lang="en-GB" sz="1400" dirty="0"/>
          </a:p>
        </p:txBody>
      </p:sp>
      <p:grpSp>
        <p:nvGrpSpPr>
          <p:cNvPr id="25" name="Group 24" descr="Covid-19 icon and Head wearing mask icon&#10;Heading: Effect of Covid-19&#10;Bullet points:&#10;1) Service changes most likely disproportionately impacted children from the poorest families, or those with other vulnerabilities and particular needs.&#10;2) Virtual consultation may have missed identifying babies failing to thrive">
            <a:extLst>
              <a:ext uri="{FF2B5EF4-FFF2-40B4-BE49-F238E27FC236}">
                <a16:creationId xmlns:a16="http://schemas.microsoft.com/office/drawing/2014/main" id="{35BE4A64-DEF5-00AF-5D7E-5851F7DB311A}"/>
              </a:ext>
            </a:extLst>
          </p:cNvPr>
          <p:cNvGrpSpPr/>
          <p:nvPr/>
        </p:nvGrpSpPr>
        <p:grpSpPr>
          <a:xfrm>
            <a:off x="6241619" y="5410859"/>
            <a:ext cx="5498858" cy="1292662"/>
            <a:chOff x="6241619" y="5425147"/>
            <a:chExt cx="5498858" cy="1292662"/>
          </a:xfrm>
        </p:grpSpPr>
        <p:pic>
          <p:nvPicPr>
            <p:cNvPr id="12" name="Graphic 11" descr="Covid-19 with solid fill">
              <a:extLst>
                <a:ext uri="{FF2B5EF4-FFF2-40B4-BE49-F238E27FC236}">
                  <a16:creationId xmlns:a16="http://schemas.microsoft.com/office/drawing/2014/main" id="{FEA73AFC-F4AB-DB50-E186-D10D567000D8}"/>
                </a:ext>
              </a:extLst>
            </p:cNvPr>
            <p:cNvPicPr>
              <a:picLocks noChangeAspect="1"/>
            </p:cNvPicPr>
            <p:nvPr/>
          </p:nvPicPr>
          <p:blipFill>
            <a:blip r:embed="rId24">
              <a:extLst>
                <a:ext uri="{28A0092B-C50C-407E-A947-70E740481C1C}">
                  <a14:useLocalDpi xmlns:a14="http://schemas.microsoft.com/office/drawing/2010/main" val="0"/>
                </a:ext>
                <a:ext uri="{96DAC541-7B7A-43D3-8B79-37D633B846F1}">
                  <asvg:svgBlip xmlns:asvg="http://schemas.microsoft.com/office/drawing/2016/SVG/main" r:embed="rId25"/>
                </a:ext>
              </a:extLst>
            </a:blip>
            <a:stretch>
              <a:fillRect/>
            </a:stretch>
          </p:blipFill>
          <p:spPr>
            <a:xfrm>
              <a:off x="6241619" y="5652524"/>
              <a:ext cx="670710" cy="736954"/>
            </a:xfrm>
            <a:prstGeom prst="rect">
              <a:avLst/>
            </a:prstGeom>
          </p:spPr>
        </p:pic>
        <p:pic>
          <p:nvPicPr>
            <p:cNvPr id="14" name="Graphic 13" descr="Face with mask with solid fill">
              <a:extLst>
                <a:ext uri="{FF2B5EF4-FFF2-40B4-BE49-F238E27FC236}">
                  <a16:creationId xmlns:a16="http://schemas.microsoft.com/office/drawing/2014/main" id="{91CAFA8C-C20F-0E05-8005-388C96343DF1}"/>
                </a:ext>
              </a:extLst>
            </p:cNvPr>
            <p:cNvPicPr>
              <a:picLocks noChangeAspect="1"/>
            </p:cNvPicPr>
            <p:nvPr/>
          </p:nvPicPr>
          <p:blipFill>
            <a:blip r:embed="rId26">
              <a:extLst>
                <a:ext uri="{28A0092B-C50C-407E-A947-70E740481C1C}">
                  <a14:useLocalDpi xmlns:a14="http://schemas.microsoft.com/office/drawing/2010/main" val="0"/>
                </a:ext>
                <a:ext uri="{96DAC541-7B7A-43D3-8B79-37D633B846F1}">
                  <asvg:svgBlip xmlns:asvg="http://schemas.microsoft.com/office/drawing/2016/SVG/main" r:embed="rId27"/>
                </a:ext>
              </a:extLst>
            </a:blip>
            <a:stretch>
              <a:fillRect/>
            </a:stretch>
          </p:blipFill>
          <p:spPr>
            <a:xfrm>
              <a:off x="6739290" y="5687965"/>
              <a:ext cx="602222" cy="661701"/>
            </a:xfrm>
            <a:prstGeom prst="rect">
              <a:avLst/>
            </a:prstGeom>
          </p:spPr>
        </p:pic>
        <p:sp>
          <p:nvSpPr>
            <p:cNvPr id="19" name="TextBox 18">
              <a:extLst>
                <a:ext uri="{FF2B5EF4-FFF2-40B4-BE49-F238E27FC236}">
                  <a16:creationId xmlns:a16="http://schemas.microsoft.com/office/drawing/2014/main" id="{D61DA168-6268-595A-63C0-A0DE02D2DAD2}"/>
                </a:ext>
              </a:extLst>
            </p:cNvPr>
            <p:cNvSpPr txBox="1"/>
            <p:nvPr/>
          </p:nvSpPr>
          <p:spPr>
            <a:xfrm>
              <a:off x="7426723" y="5425147"/>
              <a:ext cx="4313754" cy="1292662"/>
            </a:xfrm>
            <a:prstGeom prst="rect">
              <a:avLst/>
            </a:prstGeom>
            <a:noFill/>
          </p:spPr>
          <p:txBody>
            <a:bodyPr wrap="square" rtlCol="0">
              <a:spAutoFit/>
            </a:bodyPr>
            <a:lstStyle/>
            <a:p>
              <a:r>
                <a:rPr lang="en-GB" sz="1300" b="1" dirty="0">
                  <a:solidFill>
                    <a:schemeClr val="accent2"/>
                  </a:solidFill>
                  <a:latin typeface="Arial" panose="020B0604020202020204" pitchFamily="34" charset="0"/>
                  <a:cs typeface="Arial" panose="020B0604020202020204" pitchFamily="34" charset="0"/>
                </a:rPr>
                <a:t>Effects of COVID-19</a:t>
              </a:r>
            </a:p>
            <a:p>
              <a:pPr marL="285750" indent="-285750">
                <a:buClr>
                  <a:schemeClr val="accent2"/>
                </a:buClr>
                <a:buFont typeface="Arial" panose="020B0604020202020204" pitchFamily="34" charset="0"/>
                <a:buChar char="•"/>
              </a:pPr>
              <a:r>
                <a:rPr lang="en-GB" sz="1300" dirty="0">
                  <a:latin typeface="Arial" panose="020B0604020202020204" pitchFamily="34" charset="0"/>
                  <a:cs typeface="Arial" panose="020B0604020202020204" pitchFamily="34" charset="0"/>
                </a:rPr>
                <a:t>Service changes most likely disproportionately impacted children from the poorest families, or those with other vulnerabilities and particular needs.</a:t>
              </a:r>
            </a:p>
            <a:p>
              <a:pPr marL="285750" indent="-285750">
                <a:buClr>
                  <a:srgbClr val="2D2D8A"/>
                </a:buClr>
                <a:buFont typeface="Arial" panose="020B0604020202020204" pitchFamily="34" charset="0"/>
                <a:buChar char="•"/>
              </a:pPr>
              <a:r>
                <a:rPr lang="en-GB" sz="1300" dirty="0">
                  <a:latin typeface="Arial" panose="020B0604020202020204" pitchFamily="34" charset="0"/>
                  <a:cs typeface="Arial" panose="020B0604020202020204" pitchFamily="34" charset="0"/>
                </a:rPr>
                <a:t>Virtual consultation may have missed identifying babies failing to thrive </a:t>
              </a:r>
            </a:p>
          </p:txBody>
        </p:sp>
      </p:grpSp>
      <p:sp>
        <p:nvSpPr>
          <p:cNvPr id="7" name="Rectangle 6">
            <a:extLst>
              <a:ext uri="{FF2B5EF4-FFF2-40B4-BE49-F238E27FC236}">
                <a16:creationId xmlns:a16="http://schemas.microsoft.com/office/drawing/2014/main" id="{2B5460AD-93D9-3DF3-C690-F33C3B3C0924}"/>
              </a:ext>
              <a:ext uri="{C183D7F6-B498-43B3-948B-1728B52AA6E4}">
                <adec:decorative xmlns:adec="http://schemas.microsoft.com/office/drawing/2017/decorative" val="1"/>
              </a:ext>
            </a:extLst>
          </p:cNvPr>
          <p:cNvSpPr/>
          <p:nvPr/>
        </p:nvSpPr>
        <p:spPr>
          <a:xfrm>
            <a:off x="6159713" y="5463534"/>
            <a:ext cx="5711051" cy="1156599"/>
          </a:xfrm>
          <a:prstGeom prst="rect">
            <a:avLst/>
          </a:prstGeom>
          <a:noFill/>
          <a:ln>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GB" dirty="0"/>
          </a:p>
        </p:txBody>
      </p:sp>
    </p:spTree>
    <p:extLst>
      <p:ext uri="{BB962C8B-B14F-4D97-AF65-F5344CB8AC3E}">
        <p14:creationId xmlns:p14="http://schemas.microsoft.com/office/powerpoint/2010/main" val="3710653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EF10503-8D12-C7E6-412F-A473C1E61081}"/>
              </a:ext>
            </a:extLst>
          </p:cNvPr>
          <p:cNvSpPr>
            <a:spLocks noGrp="1"/>
          </p:cNvSpPr>
          <p:nvPr>
            <p:ph type="title"/>
          </p:nvPr>
        </p:nvSpPr>
        <p:spPr/>
        <p:txBody>
          <a:bodyPr/>
          <a:lstStyle/>
          <a:p>
            <a:r>
              <a:rPr lang="en-GB" dirty="0"/>
              <a:t>Central Bedfordshire school-aged years snapshot 2019/20</a:t>
            </a:r>
          </a:p>
        </p:txBody>
      </p:sp>
      <p:sp>
        <p:nvSpPr>
          <p:cNvPr id="5" name="Content Placeholder 4">
            <a:extLst>
              <a:ext uri="{FF2B5EF4-FFF2-40B4-BE49-F238E27FC236}">
                <a16:creationId xmlns:a16="http://schemas.microsoft.com/office/drawing/2014/main" id="{8B2030C7-1002-738A-CD9C-E1897F9264B2}"/>
              </a:ext>
            </a:extLst>
          </p:cNvPr>
          <p:cNvSpPr>
            <a:spLocks noGrp="1"/>
          </p:cNvSpPr>
          <p:nvPr>
            <p:ph sz="half" idx="1"/>
          </p:nvPr>
        </p:nvSpPr>
        <p:spPr>
          <a:xfrm>
            <a:off x="838200" y="1023173"/>
            <a:ext cx="5181600" cy="436387"/>
          </a:xfrm>
        </p:spPr>
        <p:txBody>
          <a:bodyPr>
            <a:normAutofit/>
          </a:bodyPr>
          <a:lstStyle/>
          <a:p>
            <a:pPr marL="0" indent="0" algn="ctr">
              <a:buNone/>
            </a:pPr>
            <a:r>
              <a:rPr lang="en-GB" sz="2000" b="1" dirty="0"/>
              <a:t>Outcome influencing factors</a:t>
            </a:r>
          </a:p>
        </p:txBody>
      </p:sp>
      <p:sp>
        <p:nvSpPr>
          <p:cNvPr id="6" name="Content Placeholder 5">
            <a:extLst>
              <a:ext uri="{FF2B5EF4-FFF2-40B4-BE49-F238E27FC236}">
                <a16:creationId xmlns:a16="http://schemas.microsoft.com/office/drawing/2014/main" id="{8E5F6BA6-5849-5851-6A50-B49495CDAA2C}"/>
              </a:ext>
            </a:extLst>
          </p:cNvPr>
          <p:cNvSpPr>
            <a:spLocks noGrp="1"/>
          </p:cNvSpPr>
          <p:nvPr>
            <p:ph sz="half" idx="2"/>
          </p:nvPr>
        </p:nvSpPr>
        <p:spPr>
          <a:xfrm>
            <a:off x="6214405" y="1024404"/>
            <a:ext cx="5181600" cy="436386"/>
          </a:xfrm>
        </p:spPr>
        <p:txBody>
          <a:bodyPr>
            <a:normAutofit/>
          </a:bodyPr>
          <a:lstStyle/>
          <a:p>
            <a:pPr marL="0" indent="0" algn="ctr">
              <a:buNone/>
            </a:pPr>
            <a:r>
              <a:rPr lang="en-GB" sz="2000" b="1" dirty="0"/>
              <a:t>Outcome indicators</a:t>
            </a:r>
          </a:p>
        </p:txBody>
      </p:sp>
      <p:sp>
        <p:nvSpPr>
          <p:cNvPr id="10" name="TextBox 9">
            <a:extLst>
              <a:ext uri="{FF2B5EF4-FFF2-40B4-BE49-F238E27FC236}">
                <a16:creationId xmlns:a16="http://schemas.microsoft.com/office/drawing/2014/main" id="{8E1593DA-5474-A7DB-5AC8-A1B76391173F}"/>
              </a:ext>
            </a:extLst>
          </p:cNvPr>
          <p:cNvSpPr txBox="1"/>
          <p:nvPr/>
        </p:nvSpPr>
        <p:spPr>
          <a:xfrm>
            <a:off x="937260" y="5406384"/>
            <a:ext cx="5346167" cy="1400383"/>
          </a:xfrm>
          <a:prstGeom prst="rect">
            <a:avLst/>
          </a:prstGeom>
          <a:noFill/>
        </p:spPr>
        <p:txBody>
          <a:bodyPr wrap="square" rtlCol="0">
            <a:spAutoFit/>
          </a:bodyPr>
          <a:lstStyle/>
          <a:p>
            <a:r>
              <a:rPr lang="en-GB" sz="1400" b="1" dirty="0">
                <a:solidFill>
                  <a:schemeClr val="accent2"/>
                </a:solidFill>
                <a:latin typeface="Arial" panose="020B0604020202020204" pitchFamily="34" charset="0"/>
                <a:cs typeface="Arial" panose="020B0604020202020204" pitchFamily="34" charset="0"/>
              </a:rPr>
              <a:t>    Priority areas for action</a:t>
            </a:r>
          </a:p>
          <a:p>
            <a:pPr algn="ctr"/>
            <a:endParaRPr lang="en-GB" sz="300" b="1" dirty="0">
              <a:solidFill>
                <a:schemeClr val="accent2"/>
              </a:solidFill>
              <a:latin typeface="Arial" panose="020B0604020202020204" pitchFamily="34" charset="0"/>
              <a:cs typeface="Arial" panose="020B0604020202020204" pitchFamily="34" charset="0"/>
            </a:endParaRPr>
          </a:p>
          <a:p>
            <a:pPr marL="540000" indent="-342900">
              <a:buFont typeface="Arial" panose="020B0604020202020204" pitchFamily="34" charset="0"/>
              <a:buChar char="•"/>
            </a:pPr>
            <a:r>
              <a:rPr lang="en-GB" sz="1350" dirty="0">
                <a:latin typeface="Arial" panose="020B0604020202020204" pitchFamily="34" charset="0"/>
                <a:cs typeface="Arial" panose="020B0604020202020204" pitchFamily="34" charset="0"/>
              </a:rPr>
              <a:t>Empower communities to address risk taking behaviours</a:t>
            </a:r>
          </a:p>
          <a:p>
            <a:pPr marL="540000" indent="-342900">
              <a:buFont typeface="Arial" panose="020B0604020202020204" pitchFamily="34" charset="0"/>
              <a:buChar char="•"/>
            </a:pPr>
            <a:r>
              <a:rPr lang="en-GB" sz="1350" dirty="0">
                <a:latin typeface="Arial" panose="020B0604020202020204" pitchFamily="34" charset="0"/>
                <a:cs typeface="Arial" panose="020B0604020202020204" pitchFamily="34" charset="0"/>
              </a:rPr>
              <a:t>Provide more intensive community support allowing CAHMS to focus on highest risk and explore step up step-down intensive day care</a:t>
            </a:r>
          </a:p>
          <a:p>
            <a:pPr algn="ctr"/>
            <a:endParaRPr lang="en-GB" sz="1400" dirty="0"/>
          </a:p>
        </p:txBody>
      </p:sp>
      <p:pic>
        <p:nvPicPr>
          <p:cNvPr id="16" name="Graphic 15" descr="Priorities with solid fill">
            <a:extLst>
              <a:ext uri="{FF2B5EF4-FFF2-40B4-BE49-F238E27FC236}">
                <a16:creationId xmlns:a16="http://schemas.microsoft.com/office/drawing/2014/main" id="{6A4FC771-1BA4-E946-EC63-E543F8DCF21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37925" y="5636569"/>
            <a:ext cx="842730" cy="842730"/>
          </a:xfrm>
          <a:prstGeom prst="rect">
            <a:avLst/>
          </a:prstGeom>
        </p:spPr>
      </p:pic>
      <p:grpSp>
        <p:nvGrpSpPr>
          <p:cNvPr id="30" name="Group 29">
            <a:extLst>
              <a:ext uri="{FF2B5EF4-FFF2-40B4-BE49-F238E27FC236}">
                <a16:creationId xmlns:a16="http://schemas.microsoft.com/office/drawing/2014/main" id="{0625918D-8574-DB71-1E24-9648BE69F24C}"/>
              </a:ext>
            </a:extLst>
          </p:cNvPr>
          <p:cNvGrpSpPr/>
          <p:nvPr/>
        </p:nvGrpSpPr>
        <p:grpSpPr>
          <a:xfrm>
            <a:off x="6481333" y="5413717"/>
            <a:ext cx="5379338" cy="1184940"/>
            <a:chOff x="6481333" y="5413717"/>
            <a:chExt cx="5379338" cy="1184940"/>
          </a:xfrm>
        </p:grpSpPr>
        <p:grpSp>
          <p:nvGrpSpPr>
            <p:cNvPr id="2" name="Group 1">
              <a:extLst>
                <a:ext uri="{FF2B5EF4-FFF2-40B4-BE49-F238E27FC236}">
                  <a16:creationId xmlns:a16="http://schemas.microsoft.com/office/drawing/2014/main" id="{CE5EE615-5181-9339-030D-B69415F53BD7}"/>
                </a:ext>
              </a:extLst>
            </p:cNvPr>
            <p:cNvGrpSpPr/>
            <p:nvPr/>
          </p:nvGrpSpPr>
          <p:grpSpPr>
            <a:xfrm>
              <a:off x="6481333" y="5654494"/>
              <a:ext cx="1099893" cy="736954"/>
              <a:chOff x="6481333" y="5654494"/>
              <a:chExt cx="1099893" cy="736954"/>
            </a:xfrm>
          </p:grpSpPr>
          <p:pic>
            <p:nvPicPr>
              <p:cNvPr id="12" name="Graphic 11" descr="Covid-19 with solid fill">
                <a:extLst>
                  <a:ext uri="{FF2B5EF4-FFF2-40B4-BE49-F238E27FC236}">
                    <a16:creationId xmlns:a16="http://schemas.microsoft.com/office/drawing/2014/main" id="{FEA73AFC-F4AB-DB50-E186-D10D567000D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481333" y="5654494"/>
                <a:ext cx="670710" cy="736954"/>
              </a:xfrm>
              <a:prstGeom prst="rect">
                <a:avLst/>
              </a:prstGeom>
            </p:spPr>
          </p:pic>
          <p:pic>
            <p:nvPicPr>
              <p:cNvPr id="14" name="Graphic 13" descr="Face with mask with solid fill">
                <a:extLst>
                  <a:ext uri="{FF2B5EF4-FFF2-40B4-BE49-F238E27FC236}">
                    <a16:creationId xmlns:a16="http://schemas.microsoft.com/office/drawing/2014/main" id="{91CAFA8C-C20F-0E05-8005-388C96343DF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979004" y="5689935"/>
                <a:ext cx="602222" cy="661701"/>
              </a:xfrm>
              <a:prstGeom prst="rect">
                <a:avLst/>
              </a:prstGeom>
            </p:spPr>
          </p:pic>
        </p:grpSp>
        <p:sp>
          <p:nvSpPr>
            <p:cNvPr id="19" name="TextBox 18">
              <a:extLst>
                <a:ext uri="{FF2B5EF4-FFF2-40B4-BE49-F238E27FC236}">
                  <a16:creationId xmlns:a16="http://schemas.microsoft.com/office/drawing/2014/main" id="{D61DA168-6268-595A-63C0-A0DE02D2DAD2}"/>
                </a:ext>
              </a:extLst>
            </p:cNvPr>
            <p:cNvSpPr txBox="1"/>
            <p:nvPr/>
          </p:nvSpPr>
          <p:spPr>
            <a:xfrm>
              <a:off x="7434194" y="5413717"/>
              <a:ext cx="4426477" cy="1184940"/>
            </a:xfrm>
            <a:prstGeom prst="rect">
              <a:avLst/>
            </a:prstGeom>
            <a:noFill/>
          </p:spPr>
          <p:txBody>
            <a:bodyPr wrap="square" rtlCol="0">
              <a:spAutoFit/>
            </a:bodyPr>
            <a:lstStyle/>
            <a:p>
              <a:r>
                <a:rPr lang="en-GB" sz="1400" b="1" dirty="0">
                  <a:solidFill>
                    <a:schemeClr val="accent2"/>
                  </a:solidFill>
                  <a:latin typeface="Arial" panose="020B0604020202020204" pitchFamily="34" charset="0"/>
                  <a:cs typeface="Arial" panose="020B0604020202020204" pitchFamily="34" charset="0"/>
                </a:rPr>
                <a:t>The effects of COVID-19:</a:t>
              </a:r>
            </a:p>
            <a:p>
              <a:endParaRPr lang="en-GB" sz="300" b="1" dirty="0">
                <a:solidFill>
                  <a:schemeClr val="accent2"/>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350" dirty="0">
                  <a:latin typeface="Arial" panose="020B0604020202020204" pitchFamily="34" charset="0"/>
                  <a:cs typeface="Arial" panose="020B0604020202020204" pitchFamily="34" charset="0"/>
                </a:rPr>
                <a:t>Increased prevalence of mental health (especially eating disorders), learning disabilities and autism and resulting pressure on services</a:t>
              </a:r>
            </a:p>
            <a:p>
              <a:pPr marL="285750" indent="-285750">
                <a:buFont typeface="Arial" panose="020B0604020202020204" pitchFamily="34" charset="0"/>
                <a:buChar char="•"/>
              </a:pPr>
              <a:r>
                <a:rPr lang="en-GB" sz="1350" dirty="0">
                  <a:latin typeface="Arial" panose="020B0604020202020204" pitchFamily="34" charset="0"/>
                  <a:cs typeface="Arial" panose="020B0604020202020204" pitchFamily="34" charset="0"/>
                </a:rPr>
                <a:t>Risk of safeguarding concerns not being raised</a:t>
              </a:r>
            </a:p>
          </p:txBody>
        </p:sp>
      </p:grpSp>
      <p:grpSp>
        <p:nvGrpSpPr>
          <p:cNvPr id="20" name="Group 19" descr="Feet on weighing scales icon&#10;Obese children have a higher risk of poor health, disability and premature mortality in adulthood and potentially poorer teenage mental health. &#10;About 1/5 of all Reception children are Obese, more than previously but in line with the national average. &#10;At Year 6 that proportion has increased to around 30% but that is better than the national average">
            <a:extLst>
              <a:ext uri="{FF2B5EF4-FFF2-40B4-BE49-F238E27FC236}">
                <a16:creationId xmlns:a16="http://schemas.microsoft.com/office/drawing/2014/main" id="{294F1E67-0735-287A-010F-7A321D8816AA}"/>
              </a:ext>
            </a:extLst>
          </p:cNvPr>
          <p:cNvGrpSpPr/>
          <p:nvPr/>
        </p:nvGrpSpPr>
        <p:grpSpPr>
          <a:xfrm>
            <a:off x="383647" y="1325881"/>
            <a:ext cx="5415947" cy="1786081"/>
            <a:chOff x="383647" y="1325881"/>
            <a:chExt cx="5415947" cy="1786081"/>
          </a:xfrm>
        </p:grpSpPr>
        <p:sp>
          <p:nvSpPr>
            <p:cNvPr id="8" name="Content Placeholder 2">
              <a:extLst>
                <a:ext uri="{FF2B5EF4-FFF2-40B4-BE49-F238E27FC236}">
                  <a16:creationId xmlns:a16="http://schemas.microsoft.com/office/drawing/2014/main" id="{2F0F53E0-66A1-8242-B1D5-BCFF806698F3}"/>
                </a:ext>
              </a:extLst>
            </p:cNvPr>
            <p:cNvSpPr txBox="1">
              <a:spLocks/>
            </p:cNvSpPr>
            <p:nvPr/>
          </p:nvSpPr>
          <p:spPr>
            <a:xfrm>
              <a:off x="1242950" y="1415021"/>
              <a:ext cx="4556644" cy="1696941"/>
            </a:xfrm>
            <a:prstGeom prst="rect">
              <a:avLst/>
            </a:prstGeom>
          </p:spPr>
          <p:txBody>
            <a:bodyPr vert="horz" lIns="91440" tIns="45720" rIns="91440" bIns="45720" rtlCol="0">
              <a:noAutofit/>
            </a:bodyPr>
            <a:lstStyle>
              <a:defPPr>
                <a:defRPr lang="en-US"/>
              </a:defPPr>
              <a:lvl1pPr indent="0" eaLnBrk="0" fontAlgn="base" hangingPunct="0">
                <a:lnSpc>
                  <a:spcPct val="100000"/>
                </a:lnSpc>
                <a:spcBef>
                  <a:spcPct val="0"/>
                </a:spcBef>
                <a:spcAft>
                  <a:spcPct val="0"/>
                </a:spcAft>
                <a:buSzPts val="1000"/>
                <a:buFont typeface="Arial" panose="020B0604020202020204" pitchFamily="34" charset="0"/>
                <a:buNone/>
                <a:tabLst>
                  <a:tab pos="457200" algn="l"/>
                </a:tabLst>
                <a:defRPr sz="1400" b="0">
                  <a:latin typeface="Arial" panose="020B0604020202020204" pitchFamily="34" charset="0"/>
                </a:defRPr>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GB" b="1" dirty="0">
                  <a:solidFill>
                    <a:schemeClr val="accent2"/>
                  </a:solidFill>
                </a:rPr>
                <a:t>Obese</a:t>
              </a:r>
              <a:r>
                <a:rPr lang="en-GB" dirty="0"/>
                <a:t> children have a higher risk of poor health, disability and premature mortality in adulthood and potentially poorer teenage mental health. </a:t>
              </a:r>
              <a:br>
                <a:rPr lang="en-GB" dirty="0"/>
              </a:br>
              <a:r>
                <a:rPr lang="en-GB" dirty="0"/>
                <a:t>About </a:t>
              </a:r>
              <a:r>
                <a:rPr lang="en-GB" b="1" dirty="0">
                  <a:solidFill>
                    <a:schemeClr val="accent2"/>
                  </a:solidFill>
                </a:rPr>
                <a:t>1/5 of all Reception children </a:t>
              </a:r>
              <a:r>
                <a:rPr lang="en-GB" dirty="0"/>
                <a:t>are </a:t>
              </a:r>
              <a:r>
                <a:rPr lang="en-GB" b="1" dirty="0">
                  <a:solidFill>
                    <a:schemeClr val="accent2"/>
                  </a:solidFill>
                </a:rPr>
                <a:t>Obese</a:t>
              </a:r>
              <a:r>
                <a:rPr lang="en-GB" dirty="0"/>
                <a:t>, </a:t>
              </a:r>
              <a:r>
                <a:rPr lang="en-GB" b="1" dirty="0">
                  <a:solidFill>
                    <a:schemeClr val="accent2"/>
                  </a:solidFill>
                </a:rPr>
                <a:t>more</a:t>
              </a:r>
              <a:r>
                <a:rPr lang="en-GB" dirty="0"/>
                <a:t> than previously but </a:t>
              </a:r>
              <a:r>
                <a:rPr lang="en-GB" b="1" dirty="0">
                  <a:solidFill>
                    <a:schemeClr val="accent2"/>
                  </a:solidFill>
                </a:rPr>
                <a:t>in line with </a:t>
              </a:r>
              <a:r>
                <a:rPr lang="en-GB" dirty="0"/>
                <a:t>the national average. </a:t>
              </a:r>
              <a:br>
                <a:rPr lang="en-GB" dirty="0"/>
              </a:br>
              <a:r>
                <a:rPr lang="en-GB" dirty="0"/>
                <a:t>At </a:t>
              </a:r>
              <a:r>
                <a:rPr lang="en-GB" b="1" dirty="0">
                  <a:solidFill>
                    <a:schemeClr val="accent2"/>
                  </a:solidFill>
                </a:rPr>
                <a:t>Year 6 </a:t>
              </a:r>
              <a:r>
                <a:rPr lang="en-GB" dirty="0"/>
                <a:t>that proportion has </a:t>
              </a:r>
              <a:r>
                <a:rPr lang="en-GB" b="1" dirty="0">
                  <a:solidFill>
                    <a:schemeClr val="accent2"/>
                  </a:solidFill>
                </a:rPr>
                <a:t>increased</a:t>
              </a:r>
              <a:r>
                <a:rPr lang="en-GB" dirty="0"/>
                <a:t> to around </a:t>
              </a:r>
              <a:r>
                <a:rPr lang="en-GB" b="1" dirty="0">
                  <a:solidFill>
                    <a:schemeClr val="accent2"/>
                  </a:solidFill>
                </a:rPr>
                <a:t>30%</a:t>
              </a:r>
              <a:r>
                <a:rPr lang="en-GB" dirty="0"/>
                <a:t> but that is </a:t>
              </a:r>
              <a:r>
                <a:rPr lang="en-GB" b="1" dirty="0">
                  <a:solidFill>
                    <a:schemeClr val="accent2"/>
                  </a:solidFill>
                </a:rPr>
                <a:t>better</a:t>
              </a:r>
              <a:r>
                <a:rPr lang="en-GB" dirty="0"/>
                <a:t> than the national average</a:t>
              </a:r>
            </a:p>
          </p:txBody>
        </p:sp>
        <p:pic>
          <p:nvPicPr>
            <p:cNvPr id="3" name="Graphic 2" descr="Weight Loss with solid fill">
              <a:extLst>
                <a:ext uri="{FF2B5EF4-FFF2-40B4-BE49-F238E27FC236}">
                  <a16:creationId xmlns:a16="http://schemas.microsoft.com/office/drawing/2014/main" id="{B3BCE958-6725-7126-3597-87106BAFF1F0}"/>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383647" y="1325881"/>
              <a:ext cx="914400" cy="914400"/>
            </a:xfrm>
            <a:prstGeom prst="rect">
              <a:avLst/>
            </a:prstGeom>
          </p:spPr>
        </p:pic>
      </p:grpSp>
      <p:grpSp>
        <p:nvGrpSpPr>
          <p:cNvPr id="29" name="Group 28">
            <a:extLst>
              <a:ext uri="{FF2B5EF4-FFF2-40B4-BE49-F238E27FC236}">
                <a16:creationId xmlns:a16="http://schemas.microsoft.com/office/drawing/2014/main" id="{5594F661-BD13-068F-1746-F70F6A5D2210}"/>
              </a:ext>
            </a:extLst>
          </p:cNvPr>
          <p:cNvGrpSpPr/>
          <p:nvPr/>
        </p:nvGrpSpPr>
        <p:grpSpPr>
          <a:xfrm>
            <a:off x="6143625" y="4623625"/>
            <a:ext cx="5777235" cy="723330"/>
            <a:chOff x="6545516" y="4643683"/>
            <a:chExt cx="5361332" cy="723330"/>
          </a:xfrm>
        </p:grpSpPr>
        <p:sp>
          <p:nvSpPr>
            <p:cNvPr id="27" name="Content Placeholder 2">
              <a:extLst>
                <a:ext uri="{FF2B5EF4-FFF2-40B4-BE49-F238E27FC236}">
                  <a16:creationId xmlns:a16="http://schemas.microsoft.com/office/drawing/2014/main" id="{13B83543-47A7-12B4-DB3A-B75B84107789}"/>
                </a:ext>
              </a:extLst>
            </p:cNvPr>
            <p:cNvSpPr txBox="1">
              <a:spLocks/>
            </p:cNvSpPr>
            <p:nvPr/>
          </p:nvSpPr>
          <p:spPr>
            <a:xfrm>
              <a:off x="7250799" y="4776331"/>
              <a:ext cx="4656049" cy="590682"/>
            </a:xfrm>
            <a:prstGeom prst="rect">
              <a:avLst/>
            </a:prstGeom>
          </p:spPr>
          <p:txBody>
            <a:bodyPr vert="horz" lIns="91440" tIns="45720" rIns="91440" bIns="45720" rtlCol="0">
              <a:noAutofit/>
            </a:bodyPr>
            <a:lstStyle>
              <a:defPPr>
                <a:defRPr lang="en-US"/>
              </a:defPPr>
              <a:lvl1pPr indent="0" eaLnBrk="0" fontAlgn="base" hangingPunct="0">
                <a:lnSpc>
                  <a:spcPct val="100000"/>
                </a:lnSpc>
                <a:spcBef>
                  <a:spcPct val="0"/>
                </a:spcBef>
                <a:spcAft>
                  <a:spcPct val="0"/>
                </a:spcAft>
                <a:buSzPts val="1000"/>
                <a:buFont typeface="Arial" panose="020B0604020202020204" pitchFamily="34" charset="0"/>
                <a:buNone/>
                <a:tabLst>
                  <a:tab pos="457200" algn="l"/>
                </a:tabLst>
                <a:defRPr sz="1400">
                  <a:latin typeface="Arial" panose="020B0604020202020204" pitchFamily="34" charset="0"/>
                </a:defRPr>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GB" dirty="0"/>
                <a:t>The </a:t>
              </a:r>
              <a:r>
                <a:rPr lang="en-GB" b="1" dirty="0">
                  <a:solidFill>
                    <a:schemeClr val="accent2"/>
                  </a:solidFill>
                </a:rPr>
                <a:t>average Attainment 8</a:t>
              </a:r>
              <a:r>
                <a:rPr lang="en-GB" dirty="0"/>
                <a:t> </a:t>
              </a:r>
              <a:r>
                <a:rPr lang="en-GB" b="1" dirty="0">
                  <a:solidFill>
                    <a:schemeClr val="accent2"/>
                  </a:solidFill>
                </a:rPr>
                <a:t>score</a:t>
              </a:r>
              <a:r>
                <a:rPr lang="en-GB" dirty="0"/>
                <a:t> at 15-16 years old remains </a:t>
              </a:r>
              <a:r>
                <a:rPr lang="en-GB" b="1" dirty="0">
                  <a:solidFill>
                    <a:schemeClr val="accent2"/>
                  </a:solidFill>
                </a:rPr>
                <a:t>worse</a:t>
              </a:r>
              <a:r>
                <a:rPr lang="en-GB" dirty="0"/>
                <a:t> than that of similar authorities based on deprivation .</a:t>
              </a:r>
            </a:p>
          </p:txBody>
        </p:sp>
        <p:pic>
          <p:nvPicPr>
            <p:cNvPr id="15" name="Graphic 14" descr="Clipboard Mixed with solid fill">
              <a:extLst>
                <a:ext uri="{FF2B5EF4-FFF2-40B4-BE49-F238E27FC236}">
                  <a16:creationId xmlns:a16="http://schemas.microsoft.com/office/drawing/2014/main" id="{19C8C248-C12E-0FC1-862A-B8310F8FC90D}"/>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6545516" y="4643683"/>
              <a:ext cx="718544" cy="718544"/>
            </a:xfrm>
            <a:prstGeom prst="rect">
              <a:avLst/>
            </a:prstGeom>
          </p:spPr>
        </p:pic>
      </p:grpSp>
      <p:grpSp>
        <p:nvGrpSpPr>
          <p:cNvPr id="25" name="Group 24">
            <a:extLst>
              <a:ext uri="{FF2B5EF4-FFF2-40B4-BE49-F238E27FC236}">
                <a16:creationId xmlns:a16="http://schemas.microsoft.com/office/drawing/2014/main" id="{A1875283-773E-3BEB-98DA-CA1B131DBFA2}"/>
              </a:ext>
            </a:extLst>
          </p:cNvPr>
          <p:cNvGrpSpPr/>
          <p:nvPr/>
        </p:nvGrpSpPr>
        <p:grpSpPr>
          <a:xfrm>
            <a:off x="6648678" y="3916018"/>
            <a:ext cx="5077538" cy="807790"/>
            <a:chOff x="6648678" y="3944594"/>
            <a:chExt cx="5077538" cy="807790"/>
          </a:xfrm>
        </p:grpSpPr>
        <p:pic>
          <p:nvPicPr>
            <p:cNvPr id="17" name="Graphic 16" descr="Toothbrush with solid fill">
              <a:extLst>
                <a:ext uri="{FF2B5EF4-FFF2-40B4-BE49-F238E27FC236}">
                  <a16:creationId xmlns:a16="http://schemas.microsoft.com/office/drawing/2014/main" id="{3438B6E0-97E2-4CE1-2F67-2416495D1763}"/>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10918426" y="3944594"/>
              <a:ext cx="807790" cy="807790"/>
            </a:xfrm>
            <a:prstGeom prst="rect">
              <a:avLst/>
            </a:prstGeom>
          </p:spPr>
        </p:pic>
        <p:sp>
          <p:nvSpPr>
            <p:cNvPr id="23" name="TextBox 22">
              <a:extLst>
                <a:ext uri="{FF2B5EF4-FFF2-40B4-BE49-F238E27FC236}">
                  <a16:creationId xmlns:a16="http://schemas.microsoft.com/office/drawing/2014/main" id="{DBEC97EE-40F6-CF00-191C-E0763D1EBEA7}"/>
                </a:ext>
              </a:extLst>
            </p:cNvPr>
            <p:cNvSpPr txBox="1"/>
            <p:nvPr/>
          </p:nvSpPr>
          <p:spPr>
            <a:xfrm>
              <a:off x="6648678" y="4019081"/>
              <a:ext cx="4453767" cy="647195"/>
            </a:xfrm>
            <a:prstGeom prst="rect">
              <a:avLst/>
            </a:prstGeom>
          </p:spPr>
          <p:txBody>
            <a:bodyPr vert="horz" lIns="91440" tIns="45720" rIns="91440" bIns="45720" rtlCol="0">
              <a:noAutofit/>
            </a:bodyPr>
            <a:lstStyle>
              <a:defPPr>
                <a:defRPr lang="en-US"/>
              </a:defPPr>
              <a:lvl1pPr indent="0" eaLnBrk="0" fontAlgn="base" hangingPunct="0">
                <a:lnSpc>
                  <a:spcPct val="100000"/>
                </a:lnSpc>
                <a:spcBef>
                  <a:spcPct val="0"/>
                </a:spcBef>
                <a:spcAft>
                  <a:spcPct val="0"/>
                </a:spcAft>
                <a:buSzPts val="1000"/>
                <a:buFont typeface="Arial" panose="020B0604020202020204" pitchFamily="34" charset="0"/>
                <a:buNone/>
                <a:tabLst>
                  <a:tab pos="457200" algn="l"/>
                </a:tabLst>
                <a:defRPr sz="1400" b="1">
                  <a:solidFill>
                    <a:schemeClr val="accent2"/>
                  </a:solidFill>
                  <a:latin typeface="Arial" panose="020B0604020202020204" pitchFamily="34" charset="0"/>
                </a:defRPr>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algn="r"/>
              <a:r>
                <a:rPr lang="en-GB" b="0" dirty="0">
                  <a:solidFill>
                    <a:schemeClr val="tx1"/>
                  </a:solidFill>
                </a:rPr>
                <a:t>Central Bedfordshire performs </a:t>
              </a:r>
              <a:r>
                <a:rPr lang="en-GB" dirty="0"/>
                <a:t>well</a:t>
              </a:r>
              <a:r>
                <a:rPr lang="en-GB" b="0" dirty="0"/>
                <a:t> </a:t>
              </a:r>
              <a:r>
                <a:rPr lang="en-GB" b="0" dirty="0">
                  <a:solidFill>
                    <a:schemeClr val="tx1"/>
                  </a:solidFill>
                </a:rPr>
                <a:t>with regard to the average number of</a:t>
              </a:r>
              <a:r>
                <a:rPr lang="en-GB" b="0" dirty="0"/>
                <a:t> </a:t>
              </a:r>
              <a:r>
                <a:rPr lang="en-GB" dirty="0"/>
                <a:t>decayed, missing or filled teeth </a:t>
              </a:r>
              <a:r>
                <a:rPr lang="en-GB" b="0" dirty="0">
                  <a:solidFill>
                    <a:schemeClr val="tx1"/>
                  </a:solidFill>
                </a:rPr>
                <a:t>(an average of 0.40 per child)</a:t>
              </a:r>
            </a:p>
          </p:txBody>
        </p:sp>
      </p:grpSp>
      <p:grpSp>
        <p:nvGrpSpPr>
          <p:cNvPr id="24" name="Group 23" descr="Ambulance icon&#10;TExt">
            <a:extLst>
              <a:ext uri="{FF2B5EF4-FFF2-40B4-BE49-F238E27FC236}">
                <a16:creationId xmlns:a16="http://schemas.microsoft.com/office/drawing/2014/main" id="{9C249E7A-4819-00F8-1032-0FE79802AF70}"/>
              </a:ext>
            </a:extLst>
          </p:cNvPr>
          <p:cNvGrpSpPr/>
          <p:nvPr/>
        </p:nvGrpSpPr>
        <p:grpSpPr>
          <a:xfrm>
            <a:off x="6172200" y="1380359"/>
            <a:ext cx="5681006" cy="2638609"/>
            <a:chOff x="6172200" y="1380359"/>
            <a:chExt cx="5681006" cy="2638609"/>
          </a:xfrm>
        </p:grpSpPr>
        <p:sp>
          <p:nvSpPr>
            <p:cNvPr id="13" name="Content Placeholder 2">
              <a:extLst>
                <a:ext uri="{FF2B5EF4-FFF2-40B4-BE49-F238E27FC236}">
                  <a16:creationId xmlns:a16="http://schemas.microsoft.com/office/drawing/2014/main" id="{F2E548F5-C02E-730E-6492-637B6EC1CEF7}"/>
                </a:ext>
              </a:extLst>
            </p:cNvPr>
            <p:cNvSpPr txBox="1">
              <a:spLocks/>
            </p:cNvSpPr>
            <p:nvPr/>
          </p:nvSpPr>
          <p:spPr>
            <a:xfrm>
              <a:off x="6902197" y="1872559"/>
              <a:ext cx="4824019" cy="2146409"/>
            </a:xfrm>
            <a:prstGeom prst="rect">
              <a:avLst/>
            </a:prstGeom>
          </p:spPr>
          <p:txBody>
            <a:bodyPr vert="horz" lIns="91440" tIns="45720" rIns="91440" bIns="45720" rtlCol="0">
              <a:noAutofit/>
            </a:bodyPr>
            <a:lstStyle>
              <a:defPPr>
                <a:defRPr lang="en-US"/>
              </a:defPPr>
              <a:lvl1pPr indent="0" eaLnBrk="0" fontAlgn="base" hangingPunct="0">
                <a:lnSpc>
                  <a:spcPct val="100000"/>
                </a:lnSpc>
                <a:spcBef>
                  <a:spcPct val="0"/>
                </a:spcBef>
                <a:spcAft>
                  <a:spcPct val="0"/>
                </a:spcAft>
                <a:buSzPts val="1000"/>
                <a:buFont typeface="Arial" panose="020B0604020202020204" pitchFamily="34" charset="0"/>
                <a:buNone/>
                <a:tabLst>
                  <a:tab pos="457200" algn="l"/>
                </a:tabLst>
                <a:defRPr sz="1400">
                  <a:latin typeface="Arial" panose="020B0604020202020204" pitchFamily="34" charset="0"/>
                </a:defRPr>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marL="285750" indent="-285750">
                <a:buFont typeface="Arial" panose="020B0604020202020204" pitchFamily="34" charset="0"/>
                <a:buChar char="•"/>
              </a:pPr>
              <a:r>
                <a:rPr lang="en-GB" sz="1300" b="1" dirty="0">
                  <a:solidFill>
                    <a:schemeClr val="accent2"/>
                  </a:solidFill>
                </a:rPr>
                <a:t>Self-harm </a:t>
              </a:r>
              <a:r>
                <a:rPr lang="en-GB" sz="1300" dirty="0"/>
                <a:t>in young people aged 10 to 24 years </a:t>
              </a:r>
              <a:r>
                <a:rPr lang="en-GB" sz="1300" b="1" dirty="0">
                  <a:solidFill>
                    <a:schemeClr val="accent2"/>
                  </a:solidFill>
                </a:rPr>
                <a:t>increased</a:t>
              </a:r>
              <a:r>
                <a:rPr lang="en-GB" sz="1300" dirty="0"/>
                <a:t> and is now </a:t>
              </a:r>
              <a:r>
                <a:rPr lang="en-GB" sz="1300" b="1" dirty="0">
                  <a:solidFill>
                    <a:schemeClr val="accent2"/>
                  </a:solidFill>
                </a:rPr>
                <a:t>worse</a:t>
              </a:r>
              <a:endParaRPr lang="en-GB" sz="1300" dirty="0"/>
            </a:p>
            <a:p>
              <a:pPr marL="285750" indent="-285750">
                <a:buFont typeface="Arial" panose="020B0604020202020204" pitchFamily="34" charset="0"/>
                <a:buChar char="•"/>
              </a:pPr>
              <a:r>
                <a:rPr lang="en-GB" sz="1300" b="1" dirty="0">
                  <a:solidFill>
                    <a:schemeClr val="accent2"/>
                  </a:solidFill>
                </a:rPr>
                <a:t>Mental health </a:t>
              </a:r>
              <a:r>
                <a:rPr lang="en-GB" sz="1300" dirty="0"/>
                <a:t>conditions for those aged 0 to 17 </a:t>
              </a:r>
              <a:r>
                <a:rPr lang="en-GB" sz="1300" b="1" dirty="0">
                  <a:solidFill>
                    <a:schemeClr val="accent2"/>
                  </a:solidFill>
                </a:rPr>
                <a:t>decreased</a:t>
              </a:r>
              <a:r>
                <a:rPr lang="en-GB" sz="1300" dirty="0"/>
                <a:t> and is now </a:t>
              </a:r>
              <a:r>
                <a:rPr lang="en-GB" sz="1300" b="1" dirty="0">
                  <a:solidFill>
                    <a:schemeClr val="accent2"/>
                  </a:solidFill>
                </a:rPr>
                <a:t>better</a:t>
              </a:r>
              <a:endParaRPr lang="en-GB" sz="1300" dirty="0"/>
            </a:p>
            <a:p>
              <a:pPr marL="285750" indent="-285750">
                <a:buFont typeface="Arial" panose="020B0604020202020204" pitchFamily="34" charset="0"/>
                <a:buChar char="•"/>
              </a:pPr>
              <a:r>
                <a:rPr lang="en-GB" sz="1300" b="1" dirty="0">
                  <a:solidFill>
                    <a:schemeClr val="accent2"/>
                  </a:solidFill>
                </a:rPr>
                <a:t>Alcohol-specific conditions </a:t>
              </a:r>
              <a:r>
                <a:rPr lang="en-GB" sz="1300" dirty="0"/>
                <a:t>for those under 18 </a:t>
              </a:r>
              <a:r>
                <a:rPr lang="en-GB" sz="1300" b="1" dirty="0">
                  <a:solidFill>
                    <a:schemeClr val="accent2"/>
                  </a:solidFill>
                </a:rPr>
                <a:t>increased</a:t>
              </a:r>
              <a:r>
                <a:rPr lang="en-GB" sz="1300" dirty="0"/>
                <a:t> and is now </a:t>
              </a:r>
              <a:r>
                <a:rPr lang="en-GB" sz="1300" b="1" dirty="0">
                  <a:solidFill>
                    <a:schemeClr val="accent2"/>
                  </a:solidFill>
                </a:rPr>
                <a:t>worse</a:t>
              </a:r>
              <a:r>
                <a:rPr lang="en-GB" sz="1300" dirty="0"/>
                <a:t>, while </a:t>
              </a:r>
              <a:r>
                <a:rPr lang="en-GB" sz="1300" b="1" dirty="0">
                  <a:solidFill>
                    <a:schemeClr val="accent2"/>
                  </a:solidFill>
                </a:rPr>
                <a:t>Substance misuse </a:t>
              </a:r>
              <a:r>
                <a:rPr lang="en-GB" sz="1300" dirty="0"/>
                <a:t>for those aged 15 to 24 </a:t>
              </a:r>
              <a:r>
                <a:rPr lang="en-GB" sz="1300" b="1" dirty="0">
                  <a:solidFill>
                    <a:schemeClr val="accent2"/>
                  </a:solidFill>
                </a:rPr>
                <a:t>increased</a:t>
              </a:r>
              <a:r>
                <a:rPr lang="en-GB" sz="1300" dirty="0"/>
                <a:t> and remains </a:t>
              </a:r>
              <a:r>
                <a:rPr lang="en-GB" sz="1300" b="1" dirty="0">
                  <a:solidFill>
                    <a:schemeClr val="accent2"/>
                  </a:solidFill>
                </a:rPr>
                <a:t>worse</a:t>
              </a:r>
            </a:p>
            <a:p>
              <a:pPr marL="285750" indent="-285750">
                <a:buFont typeface="Arial" panose="020B0604020202020204" pitchFamily="34" charset="0"/>
                <a:buChar char="•"/>
              </a:pPr>
              <a:r>
                <a:rPr lang="en-GB" sz="1300" b="1" dirty="0">
                  <a:solidFill>
                    <a:schemeClr val="accent2"/>
                  </a:solidFill>
                </a:rPr>
                <a:t>Unintentional and deliberate injuries </a:t>
              </a:r>
              <a:r>
                <a:rPr lang="en-GB" sz="1300" dirty="0"/>
                <a:t>in those under 14</a:t>
              </a:r>
              <a:r>
                <a:rPr lang="en-GB" sz="1300" dirty="0">
                  <a:solidFill>
                    <a:schemeClr val="accent2"/>
                  </a:solidFill>
                </a:rPr>
                <a:t>, </a:t>
              </a:r>
              <a:r>
                <a:rPr lang="en-GB" sz="1300" b="1" dirty="0">
                  <a:solidFill>
                    <a:schemeClr val="accent2"/>
                  </a:solidFill>
                </a:rPr>
                <a:t>decreased</a:t>
              </a:r>
              <a:r>
                <a:rPr lang="en-GB" sz="1300" dirty="0">
                  <a:solidFill>
                    <a:schemeClr val="accent2"/>
                  </a:solidFill>
                </a:rPr>
                <a:t> </a:t>
              </a:r>
              <a:r>
                <a:rPr lang="en-GB" sz="1300" dirty="0"/>
                <a:t>slightly </a:t>
              </a:r>
              <a:r>
                <a:rPr lang="en-GB" sz="1300" i="1" dirty="0"/>
                <a:t>but</a:t>
              </a:r>
              <a:r>
                <a:rPr lang="en-GB" sz="1300" dirty="0"/>
                <a:t> is now </a:t>
              </a:r>
              <a:r>
                <a:rPr lang="en-GB" sz="1300" b="1" dirty="0">
                  <a:solidFill>
                    <a:schemeClr val="accent2"/>
                  </a:solidFill>
                </a:rPr>
                <a:t>worse</a:t>
              </a:r>
            </a:p>
            <a:p>
              <a:pPr marL="285750" indent="-285750">
                <a:buFont typeface="Arial" panose="020B0604020202020204" pitchFamily="34" charset="0"/>
                <a:buChar char="•"/>
              </a:pPr>
              <a:r>
                <a:rPr lang="en-GB" sz="1300" b="1" dirty="0">
                  <a:solidFill>
                    <a:schemeClr val="accent2"/>
                  </a:solidFill>
                </a:rPr>
                <a:t>Asthma </a:t>
              </a:r>
              <a:r>
                <a:rPr lang="en-GB" sz="1300" dirty="0"/>
                <a:t>for those under 18 </a:t>
              </a:r>
              <a:r>
                <a:rPr lang="en-GB" sz="1300" b="1" dirty="0">
                  <a:solidFill>
                    <a:schemeClr val="accent2"/>
                  </a:solidFill>
                </a:rPr>
                <a:t>increased </a:t>
              </a:r>
              <a:r>
                <a:rPr lang="en-GB" sz="1300" i="1" dirty="0"/>
                <a:t>but</a:t>
              </a:r>
              <a:r>
                <a:rPr lang="en-GB" sz="1300" b="1" i="1" dirty="0"/>
                <a:t> </a:t>
              </a:r>
              <a:r>
                <a:rPr lang="en-GB" sz="1300" dirty="0"/>
                <a:t>remains </a:t>
              </a:r>
              <a:r>
                <a:rPr lang="en-GB" sz="1300" b="1" dirty="0">
                  <a:solidFill>
                    <a:schemeClr val="accent2"/>
                  </a:solidFill>
                </a:rPr>
                <a:t>better</a:t>
              </a:r>
              <a:endParaRPr lang="en-GB" sz="1300" dirty="0"/>
            </a:p>
          </p:txBody>
        </p:sp>
        <p:pic>
          <p:nvPicPr>
            <p:cNvPr id="31" name="Graphic 30" descr="Ambulance with solid fill">
              <a:extLst>
                <a:ext uri="{FF2B5EF4-FFF2-40B4-BE49-F238E27FC236}">
                  <a16:creationId xmlns:a16="http://schemas.microsoft.com/office/drawing/2014/main" id="{D668AE62-5337-4A52-0C67-B1D648A53912}"/>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6181024" y="2294467"/>
              <a:ext cx="829853" cy="829853"/>
            </a:xfrm>
            <a:prstGeom prst="rect">
              <a:avLst/>
            </a:prstGeom>
          </p:spPr>
        </p:pic>
        <p:sp>
          <p:nvSpPr>
            <p:cNvPr id="33" name="TextBox 32">
              <a:extLst>
                <a:ext uri="{FF2B5EF4-FFF2-40B4-BE49-F238E27FC236}">
                  <a16:creationId xmlns:a16="http://schemas.microsoft.com/office/drawing/2014/main" id="{234AF07E-20D7-1114-4F85-3C5170F9CA45}"/>
                </a:ext>
              </a:extLst>
            </p:cNvPr>
            <p:cNvSpPr txBox="1"/>
            <p:nvPr/>
          </p:nvSpPr>
          <p:spPr>
            <a:xfrm>
              <a:off x="6172200" y="1380359"/>
              <a:ext cx="5681006" cy="523220"/>
            </a:xfrm>
            <a:prstGeom prst="rect">
              <a:avLst/>
            </a:prstGeom>
          </p:spPr>
          <p:txBody>
            <a:bodyPr vert="horz" lIns="91440" tIns="45720" rIns="91440" bIns="45720" rtlCol="0">
              <a:noAutofit/>
            </a:bodyPr>
            <a:lstStyle>
              <a:defPPr>
                <a:defRPr lang="en-US"/>
              </a:defPPr>
              <a:lvl1pPr marL="285750" indent="-285750" eaLnBrk="0" fontAlgn="base" hangingPunct="0">
                <a:lnSpc>
                  <a:spcPct val="100000"/>
                </a:lnSpc>
                <a:spcBef>
                  <a:spcPct val="0"/>
                </a:spcBef>
                <a:spcAft>
                  <a:spcPct val="0"/>
                </a:spcAft>
                <a:buSzPts val="1000"/>
                <a:buFont typeface="Arial" panose="020B0604020202020204" pitchFamily="34" charset="0"/>
                <a:buChar char="•"/>
                <a:tabLst>
                  <a:tab pos="457200" algn="l"/>
                </a:tabLst>
                <a:defRPr sz="1400" b="1">
                  <a:solidFill>
                    <a:schemeClr val="accent2"/>
                  </a:solidFill>
                  <a:latin typeface="Arial" panose="020B0604020202020204" pitchFamily="34" charset="0"/>
                </a:defRPr>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marL="0" indent="0">
                <a:buNone/>
              </a:pPr>
              <a:r>
                <a:rPr lang="en-GB" b="0" dirty="0">
                  <a:solidFill>
                    <a:schemeClr val="tx1"/>
                  </a:solidFill>
                </a:rPr>
                <a:t>Compared to similar local authorities based on deprivation, </a:t>
              </a:r>
              <a:br>
                <a:rPr lang="en-GB" b="0" dirty="0">
                  <a:solidFill>
                    <a:schemeClr val="tx1"/>
                  </a:solidFill>
                </a:rPr>
              </a:br>
              <a:r>
                <a:rPr lang="en-GB" dirty="0"/>
                <a:t>hospital admissions due to:</a:t>
              </a:r>
            </a:p>
          </p:txBody>
        </p:sp>
      </p:grpSp>
      <p:grpSp>
        <p:nvGrpSpPr>
          <p:cNvPr id="22" name="Group 21" descr="Smoking cigarette icon&#10;Text: Smoking is a major cause of ill health, particularly heart and lung disease and many people who start smoking as adolescents continue to smoke into adulthood. The prevalence of smokers in Central Bedfordshire’s children at the age of 15 is below the national average">
            <a:extLst>
              <a:ext uri="{FF2B5EF4-FFF2-40B4-BE49-F238E27FC236}">
                <a16:creationId xmlns:a16="http://schemas.microsoft.com/office/drawing/2014/main" id="{51759C2C-0883-B499-7513-88510F58CE23}"/>
              </a:ext>
            </a:extLst>
          </p:cNvPr>
          <p:cNvGrpSpPr/>
          <p:nvPr/>
        </p:nvGrpSpPr>
        <p:grpSpPr>
          <a:xfrm>
            <a:off x="424364" y="3918765"/>
            <a:ext cx="5257834" cy="937535"/>
            <a:chOff x="424364" y="3918765"/>
            <a:chExt cx="5257834" cy="937535"/>
          </a:xfrm>
        </p:grpSpPr>
        <p:sp>
          <p:nvSpPr>
            <p:cNvPr id="11" name="Content Placeholder 2">
              <a:extLst>
                <a:ext uri="{FF2B5EF4-FFF2-40B4-BE49-F238E27FC236}">
                  <a16:creationId xmlns:a16="http://schemas.microsoft.com/office/drawing/2014/main" id="{C14DFF8A-DC4A-0E6F-3BD4-75798CECA946}"/>
                </a:ext>
              </a:extLst>
            </p:cNvPr>
            <p:cNvSpPr txBox="1">
              <a:spLocks/>
            </p:cNvSpPr>
            <p:nvPr/>
          </p:nvSpPr>
          <p:spPr>
            <a:xfrm>
              <a:off x="1260411" y="3918765"/>
              <a:ext cx="4421787" cy="848615"/>
            </a:xfrm>
            <a:prstGeom prst="rect">
              <a:avLst/>
            </a:prstGeom>
          </p:spPr>
          <p:txBody>
            <a:bodyPr vert="horz" lIns="91440" tIns="45720" rIns="91440" bIns="45720" rtlCol="0">
              <a:noAutofit/>
            </a:bodyPr>
            <a:lstStyle>
              <a:defPPr>
                <a:defRPr lang="en-US"/>
              </a:defPPr>
              <a:lvl1pPr indent="0" eaLnBrk="0" fontAlgn="base" hangingPunct="0">
                <a:lnSpc>
                  <a:spcPct val="100000"/>
                </a:lnSpc>
                <a:spcBef>
                  <a:spcPct val="0"/>
                </a:spcBef>
                <a:spcAft>
                  <a:spcPct val="0"/>
                </a:spcAft>
                <a:buFont typeface="Arial" panose="020B0604020202020204" pitchFamily="34" charset="0"/>
                <a:buNone/>
                <a:defRPr sz="1400">
                  <a:latin typeface="Arial" panose="020B0604020202020204" pitchFamily="34" charset="0"/>
                </a:defRPr>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GB" b="1" dirty="0">
                  <a:solidFill>
                    <a:schemeClr val="accent2"/>
                  </a:solidFill>
                </a:rPr>
                <a:t>Smoking</a:t>
              </a:r>
              <a:r>
                <a:rPr lang="en-GB" dirty="0"/>
                <a:t> is a major cause of ill health, particularly heart and lung disease and many people who start smoking as adolescents continue to smoke into adulthood. The </a:t>
              </a:r>
              <a:r>
                <a:rPr lang="en-GB" b="1" dirty="0">
                  <a:solidFill>
                    <a:schemeClr val="accent2"/>
                  </a:solidFill>
                </a:rPr>
                <a:t>prevalence of smokers </a:t>
              </a:r>
              <a:r>
                <a:rPr lang="en-GB" dirty="0"/>
                <a:t>in Central Bedfordshire’s children at the age of 15 is </a:t>
              </a:r>
              <a:r>
                <a:rPr lang="en-GB" b="1" dirty="0">
                  <a:solidFill>
                    <a:schemeClr val="accent2"/>
                  </a:solidFill>
                </a:rPr>
                <a:t>below</a:t>
              </a:r>
              <a:r>
                <a:rPr lang="en-GB" dirty="0"/>
                <a:t> the national average</a:t>
              </a:r>
              <a:endParaRPr lang="en-US" altLang="en-US" dirty="0"/>
            </a:p>
          </p:txBody>
        </p:sp>
        <p:pic>
          <p:nvPicPr>
            <p:cNvPr id="34" name="Graphic 33" descr="Smoking with solid fill">
              <a:extLst>
                <a:ext uri="{FF2B5EF4-FFF2-40B4-BE49-F238E27FC236}">
                  <a16:creationId xmlns:a16="http://schemas.microsoft.com/office/drawing/2014/main" id="{8C77B0F0-2221-7BC5-8D10-BF66CFC794BA}"/>
                </a:ext>
              </a:extLst>
            </p:cNvPr>
            <p:cNvPicPr>
              <a:picLocks noChangeAspect="1"/>
            </p:cNvPicPr>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rot="19704333">
              <a:off x="424364" y="4344077"/>
              <a:ext cx="644157" cy="512223"/>
            </a:xfrm>
            <a:prstGeom prst="rect">
              <a:avLst/>
            </a:prstGeom>
          </p:spPr>
        </p:pic>
      </p:grpSp>
      <p:grpSp>
        <p:nvGrpSpPr>
          <p:cNvPr id="21" name="Group 20" descr="Mental health head icon&#10;Text: A higher number of school pupils in Central Bedfordshire have social, emotional and mental &#10;health needs than the average for the deprivation decile">
            <a:extLst>
              <a:ext uri="{FF2B5EF4-FFF2-40B4-BE49-F238E27FC236}">
                <a16:creationId xmlns:a16="http://schemas.microsoft.com/office/drawing/2014/main" id="{BF96904F-79DD-6CAB-F5F1-9C125511D678}"/>
              </a:ext>
            </a:extLst>
          </p:cNvPr>
          <p:cNvGrpSpPr/>
          <p:nvPr/>
        </p:nvGrpSpPr>
        <p:grpSpPr>
          <a:xfrm>
            <a:off x="465784" y="3076309"/>
            <a:ext cx="5490437" cy="848615"/>
            <a:chOff x="465784" y="3076309"/>
            <a:chExt cx="5490437" cy="848615"/>
          </a:xfrm>
        </p:grpSpPr>
        <p:pic>
          <p:nvPicPr>
            <p:cNvPr id="9" name="Graphic 8" descr="Mental Health with solid fill">
              <a:extLst>
                <a:ext uri="{FF2B5EF4-FFF2-40B4-BE49-F238E27FC236}">
                  <a16:creationId xmlns:a16="http://schemas.microsoft.com/office/drawing/2014/main" id="{112AE0AC-F92D-1E36-CB0D-C3C93E4EB0BC}"/>
                </a:ext>
              </a:extLst>
            </p:cNvPr>
            <p:cNvPicPr>
              <a:picLocks noChangeAspect="1"/>
            </p:cNvPicPr>
            <p:nvPr/>
          </p:nvPicPr>
          <p:blipFill>
            <a:blip r:embed="rId19">
              <a:extLst>
                <a:ext uri="{28A0092B-C50C-407E-A947-70E740481C1C}">
                  <a14:useLocalDpi xmlns:a14="http://schemas.microsoft.com/office/drawing/2010/main" val="0"/>
                </a:ext>
                <a:ext uri="{96DAC541-7B7A-43D3-8B79-37D633B846F1}">
                  <asvg:svgBlip xmlns:asvg="http://schemas.microsoft.com/office/drawing/2016/SVG/main" r:embed="rId20"/>
                </a:ext>
              </a:extLst>
            </a:blip>
            <a:stretch>
              <a:fillRect/>
            </a:stretch>
          </p:blipFill>
          <p:spPr>
            <a:xfrm>
              <a:off x="5185828" y="3082238"/>
              <a:ext cx="770393" cy="770393"/>
            </a:xfrm>
            <a:prstGeom prst="rect">
              <a:avLst/>
            </a:prstGeom>
          </p:spPr>
        </p:pic>
        <p:sp>
          <p:nvSpPr>
            <p:cNvPr id="35" name="Content Placeholder 2">
              <a:extLst>
                <a:ext uri="{FF2B5EF4-FFF2-40B4-BE49-F238E27FC236}">
                  <a16:creationId xmlns:a16="http://schemas.microsoft.com/office/drawing/2014/main" id="{7A086FEC-B500-4FDB-2945-C8B95FE0BD04}"/>
                </a:ext>
              </a:extLst>
            </p:cNvPr>
            <p:cNvSpPr txBox="1">
              <a:spLocks/>
            </p:cNvSpPr>
            <p:nvPr/>
          </p:nvSpPr>
          <p:spPr>
            <a:xfrm>
              <a:off x="465784" y="3076309"/>
              <a:ext cx="4824022" cy="848615"/>
            </a:xfrm>
            <a:prstGeom prst="rect">
              <a:avLst/>
            </a:prstGeom>
          </p:spPr>
          <p:txBody>
            <a:bodyPr vert="horz" lIns="91440" tIns="45720" rIns="91440" bIns="45720" rtlCol="0">
              <a:noAutofit/>
            </a:bodyPr>
            <a:lstStyle>
              <a:defPPr>
                <a:defRPr lang="en-US"/>
              </a:defPPr>
              <a:lvl1pPr indent="0" eaLnBrk="0" fontAlgn="base" hangingPunct="0">
                <a:lnSpc>
                  <a:spcPct val="100000"/>
                </a:lnSpc>
                <a:spcBef>
                  <a:spcPct val="0"/>
                </a:spcBef>
                <a:spcAft>
                  <a:spcPct val="0"/>
                </a:spcAft>
                <a:buFont typeface="Arial" panose="020B0604020202020204" pitchFamily="34" charset="0"/>
                <a:buNone/>
                <a:defRPr sz="1400">
                  <a:latin typeface="Arial" panose="020B0604020202020204" pitchFamily="34" charset="0"/>
                </a:defRPr>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algn="r"/>
              <a:r>
                <a:rPr lang="en-GB" dirty="0"/>
                <a:t>A </a:t>
              </a:r>
              <a:r>
                <a:rPr lang="en-GB" b="1" dirty="0">
                  <a:solidFill>
                    <a:schemeClr val="accent2"/>
                  </a:solidFill>
                </a:rPr>
                <a:t>higher number </a:t>
              </a:r>
              <a:r>
                <a:rPr lang="en-GB" dirty="0"/>
                <a:t>of school pupils in Central Bedfordshire have </a:t>
              </a:r>
              <a:r>
                <a:rPr lang="en-GB" b="1" dirty="0">
                  <a:solidFill>
                    <a:schemeClr val="accent2"/>
                  </a:solidFill>
                </a:rPr>
                <a:t>social, emotional and mental health needs </a:t>
              </a:r>
              <a:r>
                <a:rPr lang="en-GB" dirty="0"/>
                <a:t>than that of similar local authorities based on deprivation</a:t>
              </a:r>
              <a:endParaRPr lang="en-US" altLang="en-US" dirty="0"/>
            </a:p>
          </p:txBody>
        </p:sp>
      </p:grpSp>
      <p:sp>
        <p:nvSpPr>
          <p:cNvPr id="7" name="Rectangle 6">
            <a:extLst>
              <a:ext uri="{FF2B5EF4-FFF2-40B4-BE49-F238E27FC236}">
                <a16:creationId xmlns:a16="http://schemas.microsoft.com/office/drawing/2014/main" id="{2B5460AD-93D9-3DF3-C690-F33C3B3C0924}"/>
              </a:ext>
              <a:ext uri="{C183D7F6-B498-43B3-948B-1728B52AA6E4}">
                <adec:decorative xmlns:adec="http://schemas.microsoft.com/office/drawing/2017/decorative" val="1"/>
              </a:ext>
            </a:extLst>
          </p:cNvPr>
          <p:cNvSpPr/>
          <p:nvPr/>
        </p:nvSpPr>
        <p:spPr>
          <a:xfrm>
            <a:off x="6428418" y="5397191"/>
            <a:ext cx="5385194" cy="1165792"/>
          </a:xfrm>
          <a:prstGeom prst="rect">
            <a:avLst/>
          </a:prstGeom>
          <a:noFill/>
          <a:ln>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GB" dirty="0"/>
          </a:p>
        </p:txBody>
      </p:sp>
      <p:sp>
        <p:nvSpPr>
          <p:cNvPr id="18" name="TextBox 17">
            <a:extLst>
              <a:ext uri="{FF2B5EF4-FFF2-40B4-BE49-F238E27FC236}">
                <a16:creationId xmlns:a16="http://schemas.microsoft.com/office/drawing/2014/main" id="{525DD867-1B4C-1184-E963-179FFBCFAE2D}"/>
              </a:ext>
              <a:ext uri="{C183D7F6-B498-43B3-948B-1728B52AA6E4}">
                <adec:decorative xmlns:adec="http://schemas.microsoft.com/office/drawing/2017/decorative" val="1"/>
              </a:ext>
            </a:extLst>
          </p:cNvPr>
          <p:cNvSpPr txBox="1"/>
          <p:nvPr/>
        </p:nvSpPr>
        <p:spPr>
          <a:xfrm>
            <a:off x="186337" y="5363693"/>
            <a:ext cx="11819325" cy="1234851"/>
          </a:xfrm>
          <a:prstGeom prst="rect">
            <a:avLst/>
          </a:prstGeom>
          <a:solidFill>
            <a:schemeClr val="accent2">
              <a:alpha val="25000"/>
            </a:schemeClr>
          </a:solidFill>
        </p:spPr>
        <p:txBody>
          <a:bodyPr wrap="square" rtlCol="0">
            <a:noAutofit/>
          </a:bodyPr>
          <a:lstStyle/>
          <a:p>
            <a:endParaRPr lang="en-GB"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201057"/>
      </p:ext>
    </p:extLst>
  </p:cSld>
  <p:clrMapOvr>
    <a:masterClrMapping/>
  </p:clrMapOvr>
</p:sld>
</file>

<file path=ppt/theme/theme1.xml><?xml version="1.0" encoding="utf-8"?>
<a:theme xmlns:a="http://schemas.openxmlformats.org/drawingml/2006/main" name="Office Theme">
  <a:themeElements>
    <a:clrScheme name="Custom 2">
      <a:dk1>
        <a:sysClr val="windowText" lastClr="000000"/>
      </a:dk1>
      <a:lt1>
        <a:sysClr val="window" lastClr="FFFFFF"/>
      </a:lt1>
      <a:dk2>
        <a:srgbClr val="44546A"/>
      </a:dk2>
      <a:lt2>
        <a:srgbClr val="E7E6E6"/>
      </a:lt2>
      <a:accent1>
        <a:srgbClr val="662A63"/>
      </a:accent1>
      <a:accent2>
        <a:srgbClr val="513785"/>
      </a:accent2>
      <a:accent3>
        <a:srgbClr val="37B34A"/>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sisl xmlns:xsd="http://www.w3.org/2001/XMLSchema" xmlns:xsi="http://www.w3.org/2001/XMLSchema-instance" xmlns="http://www.boldonjames.com/2008/01/sie/internal/label" sislVersion="0" policy="9d493d7b-745f-46ca-853c-852befb66d42" origin="defaultValue">
  <element uid="423d71e6-8daa-44f1-843f-6b8bdb2746aa" value=""/>
</sisl>
</file>

<file path=customXml/itemProps1.xml><?xml version="1.0" encoding="utf-8"?>
<ds:datastoreItem xmlns:ds="http://schemas.openxmlformats.org/officeDocument/2006/customXml" ds:itemID="{E16320BA-87AB-4342-BBBA-2CDCE030C802}">
  <ds:schemaRefs>
    <ds:schemaRef ds:uri="http://www.w3.org/2001/XMLSchema"/>
    <ds:schemaRef ds:uri="http://www.boldonjames.com/2008/01/sie/internal/label"/>
  </ds:schemaRefs>
</ds:datastoreItem>
</file>

<file path=docProps/app.xml><?xml version="1.0" encoding="utf-8"?>
<Properties xmlns="http://schemas.openxmlformats.org/officeDocument/2006/extended-properties" xmlns:vt="http://schemas.openxmlformats.org/officeDocument/2006/docPropsVTypes">
  <TotalTime>5663</TotalTime>
  <Words>967</Words>
  <Application>Microsoft Office PowerPoint</Application>
  <PresentationFormat>Widescreen</PresentationFormat>
  <Paragraphs>66</Paragraphs>
  <Slides>4</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Central Bedfordshire JSNA</vt:lpstr>
      <vt:lpstr>Central Bedfordshire healthy pregnancy snapshot 2019/20</vt:lpstr>
      <vt:lpstr>Central Bedfordshire healthy birth &amp; early years snapshot 2019/20</vt:lpstr>
      <vt:lpstr>Central Bedfordshire school-aged years snapshot 2019/20</vt:lpstr>
    </vt:vector>
  </TitlesOfParts>
  <Company>Bedford Borough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Catherine Haslam</dc:creator>
  <cp:lastModifiedBy>Catherine Haslam</cp:lastModifiedBy>
  <cp:revision>35</cp:revision>
  <dcterms:created xsi:type="dcterms:W3CDTF">2023-04-27T08:39:49Z</dcterms:created>
  <dcterms:modified xsi:type="dcterms:W3CDTF">2023-06-21T16:23:01Z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IndexRef">
    <vt:lpwstr>8cb2d478-653f-4787-a3c5-6bf81e6aca87</vt:lpwstr>
  </property>
  <property fmtid="{D5CDD505-2E9C-101B-9397-08002B2CF9AE}" pid="3" name="bjDocumentLabelXML">
    <vt:lpwstr>&lt;?xml version="1.0" encoding="us-ascii"?&gt;&lt;sisl xmlns:xsd="http://www.w3.org/2001/XMLSchema" xmlns:xsi="http://www.w3.org/2001/XMLSchema-instance" sislVersion="0" policy="9d493d7b-745f-46ca-853c-852befb66d42" origin="defaultValue" xmlns="http://www.boldonj</vt:lpwstr>
  </property>
  <property fmtid="{D5CDD505-2E9C-101B-9397-08002B2CF9AE}" pid="4" name="bjDocumentLabelXML-0">
    <vt:lpwstr>ames.com/2008/01/sie/internal/label"&gt;&lt;element uid="423d71e6-8daa-44f1-843f-6b8bdb2746aa" value="" /&gt;&lt;/sisl&gt;</vt:lpwstr>
  </property>
  <property fmtid="{D5CDD505-2E9C-101B-9397-08002B2CF9AE}" pid="5" name="bjDocumentSecurityLabel">
    <vt:lpwstr>Bedford BC OFFICIAL-Internal </vt:lpwstr>
  </property>
  <property fmtid="{D5CDD505-2E9C-101B-9397-08002B2CF9AE}" pid="6" name="bjSaver">
    <vt:lpwstr>Sk2sA/SaebFKgP6jWn9RJnkVDkBxFgdJ</vt:lpwstr>
  </property>
</Properties>
</file>