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2"/>
  </p:sldMasterIdLst>
  <p:notesMasterIdLst>
    <p:notesMasterId r:id="rId25"/>
  </p:notesMasterIdLst>
  <p:handoutMasterIdLst>
    <p:handoutMasterId r:id="rId26"/>
  </p:handoutMasterIdLst>
  <p:sldIdLst>
    <p:sldId id="261" r:id="rId3"/>
    <p:sldId id="295" r:id="rId4"/>
    <p:sldId id="294" r:id="rId5"/>
    <p:sldId id="260" r:id="rId6"/>
    <p:sldId id="285" r:id="rId7"/>
    <p:sldId id="286" r:id="rId8"/>
    <p:sldId id="267" r:id="rId9"/>
    <p:sldId id="271" r:id="rId10"/>
    <p:sldId id="288" r:id="rId11"/>
    <p:sldId id="287" r:id="rId12"/>
    <p:sldId id="272" r:id="rId13"/>
    <p:sldId id="290" r:id="rId14"/>
    <p:sldId id="279" r:id="rId15"/>
    <p:sldId id="280" r:id="rId16"/>
    <p:sldId id="269" r:id="rId17"/>
    <p:sldId id="278" r:id="rId18"/>
    <p:sldId id="270" r:id="rId19"/>
    <p:sldId id="283" r:id="rId20"/>
    <p:sldId id="284" r:id="rId21"/>
    <p:sldId id="282" r:id="rId22"/>
    <p:sldId id="293" r:id="rId23"/>
    <p:sldId id="29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u Shaikh" initials="AS" lastIdx="2" clrIdx="1">
    <p:extLst>
      <p:ext uri="{19B8F6BF-5375-455C-9EA6-DF929625EA0E}">
        <p15:presenceInfo xmlns:p15="http://schemas.microsoft.com/office/powerpoint/2012/main" userId="S-1-5-21-1430016893-3367594156-591232521-641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1D4999"/>
    <a:srgbClr val="37B34A"/>
    <a:srgbClr val="513785"/>
    <a:srgbClr val="662964"/>
    <a:srgbClr val="FFFFFF"/>
    <a:srgbClr val="B9B9B9"/>
    <a:srgbClr val="002060"/>
    <a:srgbClr val="000000"/>
    <a:srgbClr val="01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408" autoAdjust="0"/>
    <p:restoredTop sz="94620"/>
  </p:normalViewPr>
  <p:slideViewPr>
    <p:cSldViewPr snapToGrid="0">
      <p:cViewPr varScale="1">
        <p:scale>
          <a:sx n="80" d="100"/>
          <a:sy n="80" d="100"/>
        </p:scale>
        <p:origin x="936" y="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Prevalence</a:t>
            </a:r>
            <a:r>
              <a:rPr lang="en-GB" baseline="0" dirty="0"/>
              <a:t> of risk factors in Local Authorities in BLMK</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Bedford Borough </c:v>
                </c:pt>
              </c:strCache>
            </c:strRef>
          </c:tx>
          <c:spPr>
            <a:solidFill>
              <a:srgbClr val="662964"/>
            </a:solidFill>
            <a:ln>
              <a:noFill/>
            </a:ln>
            <a:effectLst/>
          </c:spPr>
          <c:invertIfNegative val="0"/>
          <c:cat>
            <c:strRef>
              <c:f>Sheet1!$A$2:$A$4</c:f>
              <c:strCache>
                <c:ptCount val="3"/>
                <c:pt idx="0">
                  <c:v>Excess weight</c:v>
                </c:pt>
                <c:pt idx="1">
                  <c:v>Physically inactive</c:v>
                </c:pt>
                <c:pt idx="2">
                  <c:v>Smoking</c:v>
                </c:pt>
              </c:strCache>
            </c:strRef>
          </c:cat>
          <c:val>
            <c:numRef>
              <c:f>Sheet1!$B$2:$B$4</c:f>
              <c:numCache>
                <c:formatCode>General</c:formatCode>
                <c:ptCount val="3"/>
                <c:pt idx="0">
                  <c:v>61.6</c:v>
                </c:pt>
                <c:pt idx="1">
                  <c:v>24.7</c:v>
                </c:pt>
                <c:pt idx="2">
                  <c:v>13.1</c:v>
                </c:pt>
              </c:numCache>
            </c:numRef>
          </c:val>
          <c:extLst>
            <c:ext xmlns:c16="http://schemas.microsoft.com/office/drawing/2014/chart" uri="{C3380CC4-5D6E-409C-BE32-E72D297353CC}">
              <c16:uniqueId val="{00000000-9409-4567-8D7A-70D357531C30}"/>
            </c:ext>
          </c:extLst>
        </c:ser>
        <c:ser>
          <c:idx val="1"/>
          <c:order val="1"/>
          <c:tx>
            <c:strRef>
              <c:f>Sheet1!$C$1</c:f>
              <c:strCache>
                <c:ptCount val="1"/>
                <c:pt idx="0">
                  <c:v>Central Bedfordshire</c:v>
                </c:pt>
              </c:strCache>
            </c:strRef>
          </c:tx>
          <c:spPr>
            <a:solidFill>
              <a:srgbClr val="37B34A"/>
            </a:solidFill>
            <a:ln>
              <a:noFill/>
            </a:ln>
            <a:effectLst/>
          </c:spPr>
          <c:invertIfNegative val="0"/>
          <c:cat>
            <c:strRef>
              <c:f>Sheet1!$A$2:$A$4</c:f>
              <c:strCache>
                <c:ptCount val="3"/>
                <c:pt idx="0">
                  <c:v>Excess weight</c:v>
                </c:pt>
                <c:pt idx="1">
                  <c:v>Physically inactive</c:v>
                </c:pt>
                <c:pt idx="2">
                  <c:v>Smoking</c:v>
                </c:pt>
              </c:strCache>
            </c:strRef>
          </c:cat>
          <c:val>
            <c:numRef>
              <c:f>Sheet1!$C$2:$C$4</c:f>
              <c:numCache>
                <c:formatCode>General</c:formatCode>
                <c:ptCount val="3"/>
                <c:pt idx="0">
                  <c:v>58.1</c:v>
                </c:pt>
                <c:pt idx="1">
                  <c:v>21</c:v>
                </c:pt>
                <c:pt idx="2">
                  <c:v>11.9</c:v>
                </c:pt>
              </c:numCache>
            </c:numRef>
          </c:val>
          <c:extLst>
            <c:ext xmlns:c16="http://schemas.microsoft.com/office/drawing/2014/chart" uri="{C3380CC4-5D6E-409C-BE32-E72D297353CC}">
              <c16:uniqueId val="{00000001-9409-4567-8D7A-70D357531C30}"/>
            </c:ext>
          </c:extLst>
        </c:ser>
        <c:ser>
          <c:idx val="2"/>
          <c:order val="2"/>
          <c:tx>
            <c:strRef>
              <c:f>Sheet1!$D$1</c:f>
              <c:strCache>
                <c:ptCount val="1"/>
                <c:pt idx="0">
                  <c:v>Luton</c:v>
                </c:pt>
              </c:strCache>
            </c:strRef>
          </c:tx>
          <c:spPr>
            <a:solidFill>
              <a:srgbClr val="FFC000"/>
            </a:solidFill>
            <a:ln>
              <a:noFill/>
            </a:ln>
            <a:effectLst/>
          </c:spPr>
          <c:invertIfNegative val="0"/>
          <c:cat>
            <c:strRef>
              <c:f>Sheet1!$A$2:$A$4</c:f>
              <c:strCache>
                <c:ptCount val="3"/>
                <c:pt idx="0">
                  <c:v>Excess weight</c:v>
                </c:pt>
                <c:pt idx="1">
                  <c:v>Physically inactive</c:v>
                </c:pt>
                <c:pt idx="2">
                  <c:v>Smoking</c:v>
                </c:pt>
              </c:strCache>
            </c:strRef>
          </c:cat>
          <c:val>
            <c:numRef>
              <c:f>Sheet1!$D$2:$D$4</c:f>
              <c:numCache>
                <c:formatCode>General</c:formatCode>
                <c:ptCount val="3"/>
                <c:pt idx="0">
                  <c:v>70.7</c:v>
                </c:pt>
                <c:pt idx="1">
                  <c:v>30.3</c:v>
                </c:pt>
                <c:pt idx="2">
                  <c:v>17</c:v>
                </c:pt>
              </c:numCache>
            </c:numRef>
          </c:val>
          <c:extLst>
            <c:ext xmlns:c16="http://schemas.microsoft.com/office/drawing/2014/chart" uri="{C3380CC4-5D6E-409C-BE32-E72D297353CC}">
              <c16:uniqueId val="{00000002-9409-4567-8D7A-70D357531C30}"/>
            </c:ext>
          </c:extLst>
        </c:ser>
        <c:ser>
          <c:idx val="3"/>
          <c:order val="3"/>
          <c:tx>
            <c:strRef>
              <c:f>Sheet1!$E$1</c:f>
              <c:strCache>
                <c:ptCount val="1"/>
                <c:pt idx="0">
                  <c:v>Milton Keynes </c:v>
                </c:pt>
              </c:strCache>
            </c:strRef>
          </c:tx>
          <c:spPr>
            <a:solidFill>
              <a:srgbClr val="00B0F0"/>
            </a:solidFill>
            <a:ln>
              <a:noFill/>
            </a:ln>
            <a:effectLst/>
          </c:spPr>
          <c:invertIfNegative val="0"/>
          <c:cat>
            <c:strRef>
              <c:f>Sheet1!$A$2:$A$4</c:f>
              <c:strCache>
                <c:ptCount val="3"/>
                <c:pt idx="0">
                  <c:v>Excess weight</c:v>
                </c:pt>
                <c:pt idx="1">
                  <c:v>Physically inactive</c:v>
                </c:pt>
                <c:pt idx="2">
                  <c:v>Smoking</c:v>
                </c:pt>
              </c:strCache>
            </c:strRef>
          </c:cat>
          <c:val>
            <c:numRef>
              <c:f>Sheet1!$E$2:$E$4</c:f>
              <c:numCache>
                <c:formatCode>General</c:formatCode>
                <c:ptCount val="3"/>
                <c:pt idx="0">
                  <c:v>62.4</c:v>
                </c:pt>
                <c:pt idx="1">
                  <c:v>25.1</c:v>
                </c:pt>
                <c:pt idx="2">
                  <c:v>15.9</c:v>
                </c:pt>
              </c:numCache>
            </c:numRef>
          </c:val>
          <c:extLst>
            <c:ext xmlns:c16="http://schemas.microsoft.com/office/drawing/2014/chart" uri="{C3380CC4-5D6E-409C-BE32-E72D297353CC}">
              <c16:uniqueId val="{00000003-9409-4567-8D7A-70D357531C30}"/>
            </c:ext>
          </c:extLst>
        </c:ser>
        <c:dLbls>
          <c:showLegendKey val="0"/>
          <c:showVal val="0"/>
          <c:showCatName val="0"/>
          <c:showSerName val="0"/>
          <c:showPercent val="0"/>
          <c:showBubbleSize val="0"/>
        </c:dLbls>
        <c:gapWidth val="219"/>
        <c:axId val="775690264"/>
        <c:axId val="775688296"/>
      </c:barChart>
      <c:catAx>
        <c:axId val="775690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5688296"/>
        <c:crosses val="autoZero"/>
        <c:auto val="1"/>
        <c:lblAlgn val="ctr"/>
        <c:lblOffset val="100"/>
        <c:noMultiLvlLbl val="0"/>
      </c:catAx>
      <c:valAx>
        <c:axId val="7756882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400" b="1" i="0" u="none" strike="noStrike" kern="1200" baseline="0">
                    <a:solidFill>
                      <a:schemeClr val="tx1">
                        <a:lumMod val="65000"/>
                        <a:lumOff val="35000"/>
                      </a:schemeClr>
                    </a:solidFill>
                    <a:latin typeface="+mn-lt"/>
                    <a:ea typeface="+mn-ea"/>
                    <a:cs typeface="+mn-cs"/>
                  </a:defRPr>
                </a:pPr>
                <a:r>
                  <a:rPr lang="en-GB" sz="1400" b="1" dirty="0"/>
                  <a:t>%</a:t>
                </a:r>
              </a:p>
            </c:rich>
          </c:tx>
          <c:layout>
            <c:manualLayout>
              <c:xMode val="edge"/>
              <c:yMode val="edge"/>
              <c:x val="1.0976703089812273E-2"/>
              <c:y val="0.27996112204724405"/>
            </c:manualLayout>
          </c:layout>
          <c:overlay val="0"/>
          <c:spPr>
            <a:noFill/>
            <a:ln>
              <a:noFill/>
            </a:ln>
            <a:effectLst/>
          </c:spPr>
          <c:txPr>
            <a:bodyPr rot="0" spcFirstLastPara="1" vertOverflow="ellipsis"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5690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087BFF-1AB7-4953-8355-AC227792690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B023E86-1785-46B4-BB45-A1FE0B026DB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780E8D-4A6E-4A35-9FFE-8F699DF1E9DE}" type="datetime1">
              <a:rPr lang="en-GB" smtClean="0"/>
              <a:t>26/06/2023</a:t>
            </a:fld>
            <a:endParaRPr lang="en-GB"/>
          </a:p>
        </p:txBody>
      </p:sp>
      <p:sp>
        <p:nvSpPr>
          <p:cNvPr id="4" name="Footer Placeholder 3">
            <a:extLst>
              <a:ext uri="{FF2B5EF4-FFF2-40B4-BE49-F238E27FC236}">
                <a16:creationId xmlns:a16="http://schemas.microsoft.com/office/drawing/2014/main" id="{CA86D6C0-01DC-4962-9BA5-AC7807AA51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DADABABE-1B23-4DB3-9372-F7F716A1ECF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AA79D0-9EF0-444E-9003-BFC0DC21B482}" type="slidenum">
              <a:rPr lang="en-GB" smtClean="0"/>
              <a:t>‹#›</a:t>
            </a:fld>
            <a:endParaRPr lang="en-GB"/>
          </a:p>
        </p:txBody>
      </p:sp>
    </p:spTree>
    <p:extLst>
      <p:ext uri="{BB962C8B-B14F-4D97-AF65-F5344CB8AC3E}">
        <p14:creationId xmlns:p14="http://schemas.microsoft.com/office/powerpoint/2010/main" val="406937791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A93FEA-11B5-4FD6-9EC2-D57C889D6FA8}" type="datetime1">
              <a:rPr lang="en-GB" smtClean="0"/>
              <a:t>26/06/2023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8E71D-3F5D-4031-A257-8BD7F29E9499}" type="slidenum">
              <a:rPr lang="en-GB" smtClean="0"/>
              <a:t>‹#›</a:t>
            </a:fld>
            <a:endParaRPr lang="en-GB"/>
          </a:p>
        </p:txBody>
      </p:sp>
    </p:spTree>
    <p:extLst>
      <p:ext uri="{BB962C8B-B14F-4D97-AF65-F5344CB8AC3E}">
        <p14:creationId xmlns:p14="http://schemas.microsoft.com/office/powerpoint/2010/main" val="128678054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a:t>
            </a:fld>
            <a:endParaRPr lang="en-GB"/>
          </a:p>
        </p:txBody>
      </p:sp>
    </p:spTree>
    <p:extLst>
      <p:ext uri="{BB962C8B-B14F-4D97-AF65-F5344CB8AC3E}">
        <p14:creationId xmlns:p14="http://schemas.microsoft.com/office/powerpoint/2010/main" val="56319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10</a:t>
            </a:fld>
            <a:endParaRPr lang="en-GB"/>
          </a:p>
        </p:txBody>
      </p:sp>
    </p:spTree>
    <p:extLst>
      <p:ext uri="{BB962C8B-B14F-4D97-AF65-F5344CB8AC3E}">
        <p14:creationId xmlns:p14="http://schemas.microsoft.com/office/powerpoint/2010/main" val="1286040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11</a:t>
            </a:fld>
            <a:endParaRPr lang="en-GB"/>
          </a:p>
        </p:txBody>
      </p:sp>
    </p:spTree>
    <p:extLst>
      <p:ext uri="{BB962C8B-B14F-4D97-AF65-F5344CB8AC3E}">
        <p14:creationId xmlns:p14="http://schemas.microsoft.com/office/powerpoint/2010/main" val="32745275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Luton has the highest percentage of the population that are overweight or obese (70.7%), percentage of adults who are physically inactive (30.3%), and percentage of  smokers (17.0%).</a:t>
            </a:r>
          </a:p>
          <a:p>
            <a:r>
              <a:rPr lang="en-US" dirty="0"/>
              <a:t>MK has a high smoking prevalence when compared with LA of a similar deprivation level (15.9%).</a:t>
            </a:r>
          </a:p>
        </p:txBody>
      </p:sp>
      <p:sp>
        <p:nvSpPr>
          <p:cNvPr id="4" name="Date Placeholder 3"/>
          <p:cNvSpPr>
            <a:spLocks noGrp="1"/>
          </p:cNvSpPr>
          <p:nvPr>
            <p:ph type="dt" idx="1"/>
          </p:nvPr>
        </p:nvSpPr>
        <p:spPr/>
        <p:txBody>
          <a:bodyPr/>
          <a:lstStyle/>
          <a:p>
            <a:fld id="{D0A93FEA-11B5-4FD6-9EC2-D57C889D6FA8}" type="datetime1">
              <a:rPr lang="en-GB" smtClean="0"/>
              <a:t>26/06/2023</a:t>
            </a:fld>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1B48E71D-3F5D-4031-A257-8BD7F29E9499}" type="slidenum">
              <a:rPr lang="en-GB" smtClean="0"/>
              <a:t>12</a:t>
            </a:fld>
            <a:endParaRPr lang="en-GB"/>
          </a:p>
        </p:txBody>
      </p:sp>
    </p:spTree>
    <p:extLst>
      <p:ext uri="{BB962C8B-B14F-4D97-AF65-F5344CB8AC3E}">
        <p14:creationId xmlns:p14="http://schemas.microsoft.com/office/powerpoint/2010/main" val="2446912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Different contracts, comparison across each services difficult, opportunity to consolidate services</a:t>
            </a:r>
          </a:p>
        </p:txBody>
      </p:sp>
      <p:sp>
        <p:nvSpPr>
          <p:cNvPr id="4" name="Date Placeholder 3"/>
          <p:cNvSpPr>
            <a:spLocks noGrp="1"/>
          </p:cNvSpPr>
          <p:nvPr>
            <p:ph type="dt" idx="10"/>
          </p:nvPr>
        </p:nvSpPr>
        <p:spPr/>
        <p:txBody>
          <a:bodyPr/>
          <a:lstStyle/>
          <a:p>
            <a:fld id="{D0A93FEA-11B5-4FD6-9EC2-D57C889D6FA8}" type="datetime1">
              <a:rPr lang="en-GB" smtClean="0"/>
              <a:t>26/06/2023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48E71D-3F5D-4031-A257-8BD7F29E9499}" type="slidenum">
              <a:rPr lang="en-GB" smtClean="0"/>
              <a:t>13</a:t>
            </a:fld>
            <a:endParaRPr lang="en-GB"/>
          </a:p>
        </p:txBody>
      </p:sp>
    </p:spTree>
    <p:extLst>
      <p:ext uri="{BB962C8B-B14F-4D97-AF65-F5344CB8AC3E}">
        <p14:creationId xmlns:p14="http://schemas.microsoft.com/office/powerpoint/2010/main" val="376701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14</a:t>
            </a:fld>
            <a:endParaRPr lang="en-GB"/>
          </a:p>
        </p:txBody>
      </p:sp>
    </p:spTree>
    <p:extLst>
      <p:ext uri="{BB962C8B-B14F-4D97-AF65-F5344CB8AC3E}">
        <p14:creationId xmlns:p14="http://schemas.microsoft.com/office/powerpoint/2010/main" val="22532019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D0A93FEA-11B5-4FD6-9EC2-D57C889D6FA8}" type="datetime1">
              <a:rPr lang="en-GB" smtClean="0"/>
              <a:t>26/06/2023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48E71D-3F5D-4031-A257-8BD7F29E9499}" type="slidenum">
              <a:rPr lang="en-GB" smtClean="0"/>
              <a:t>15</a:t>
            </a:fld>
            <a:endParaRPr lang="en-GB"/>
          </a:p>
        </p:txBody>
      </p:sp>
    </p:spTree>
    <p:extLst>
      <p:ext uri="{BB962C8B-B14F-4D97-AF65-F5344CB8AC3E}">
        <p14:creationId xmlns:p14="http://schemas.microsoft.com/office/powerpoint/2010/main" val="4020893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16</a:t>
            </a:fld>
            <a:endParaRPr lang="en-GB"/>
          </a:p>
        </p:txBody>
      </p:sp>
    </p:spTree>
    <p:extLst>
      <p:ext uri="{BB962C8B-B14F-4D97-AF65-F5344CB8AC3E}">
        <p14:creationId xmlns:p14="http://schemas.microsoft.com/office/powerpoint/2010/main" val="3684738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D0A93FEA-11B5-4FD6-9EC2-D57C889D6FA8}" type="datetime1">
              <a:rPr lang="en-GB" smtClean="0"/>
              <a:t>26/06/2023</a:t>
            </a:fld>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1B48E71D-3F5D-4031-A257-8BD7F29E9499}" type="slidenum">
              <a:rPr lang="en-GB" smtClean="0"/>
              <a:t>17</a:t>
            </a:fld>
            <a:endParaRPr lang="en-GB"/>
          </a:p>
        </p:txBody>
      </p:sp>
    </p:spTree>
    <p:extLst>
      <p:ext uri="{BB962C8B-B14F-4D97-AF65-F5344CB8AC3E}">
        <p14:creationId xmlns:p14="http://schemas.microsoft.com/office/powerpoint/2010/main" val="32322416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18</a:t>
            </a:fld>
            <a:endParaRPr lang="en-GB"/>
          </a:p>
        </p:txBody>
      </p:sp>
    </p:spTree>
    <p:extLst>
      <p:ext uri="{BB962C8B-B14F-4D97-AF65-F5344CB8AC3E}">
        <p14:creationId xmlns:p14="http://schemas.microsoft.com/office/powerpoint/2010/main" val="3786211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19</a:t>
            </a:fld>
            <a:endParaRPr lang="en-GB"/>
          </a:p>
        </p:txBody>
      </p:sp>
    </p:spTree>
    <p:extLst>
      <p:ext uri="{BB962C8B-B14F-4D97-AF65-F5344CB8AC3E}">
        <p14:creationId xmlns:p14="http://schemas.microsoft.com/office/powerpoint/2010/main" val="1014056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2</a:t>
            </a:fld>
            <a:endParaRPr lang="en-GB"/>
          </a:p>
        </p:txBody>
      </p:sp>
    </p:spTree>
    <p:extLst>
      <p:ext uri="{BB962C8B-B14F-4D97-AF65-F5344CB8AC3E}">
        <p14:creationId xmlns:p14="http://schemas.microsoft.com/office/powerpoint/2010/main" val="34237598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20</a:t>
            </a:fld>
            <a:endParaRPr lang="en-GB"/>
          </a:p>
        </p:txBody>
      </p:sp>
    </p:spTree>
    <p:extLst>
      <p:ext uri="{BB962C8B-B14F-4D97-AF65-F5344CB8AC3E}">
        <p14:creationId xmlns:p14="http://schemas.microsoft.com/office/powerpoint/2010/main" val="4968436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21</a:t>
            </a:fld>
            <a:endParaRPr lang="en-GB"/>
          </a:p>
        </p:txBody>
      </p:sp>
    </p:spTree>
    <p:extLst>
      <p:ext uri="{BB962C8B-B14F-4D97-AF65-F5344CB8AC3E}">
        <p14:creationId xmlns:p14="http://schemas.microsoft.com/office/powerpoint/2010/main" val="18859238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22</a:t>
            </a:fld>
            <a:endParaRPr lang="en-GB"/>
          </a:p>
        </p:txBody>
      </p:sp>
    </p:spTree>
    <p:extLst>
      <p:ext uri="{BB962C8B-B14F-4D97-AF65-F5344CB8AC3E}">
        <p14:creationId xmlns:p14="http://schemas.microsoft.com/office/powerpoint/2010/main" val="179528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3</a:t>
            </a:fld>
            <a:endParaRPr lang="en-GB"/>
          </a:p>
        </p:txBody>
      </p:sp>
    </p:spTree>
    <p:extLst>
      <p:ext uri="{BB962C8B-B14F-4D97-AF65-F5344CB8AC3E}">
        <p14:creationId xmlns:p14="http://schemas.microsoft.com/office/powerpoint/2010/main" val="1757068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4</a:t>
            </a:fld>
            <a:endParaRPr lang="en-GB"/>
          </a:p>
        </p:txBody>
      </p:sp>
    </p:spTree>
    <p:extLst>
      <p:ext uri="{BB962C8B-B14F-4D97-AF65-F5344CB8AC3E}">
        <p14:creationId xmlns:p14="http://schemas.microsoft.com/office/powerpoint/2010/main" val="2109276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5</a:t>
            </a:fld>
            <a:endParaRPr lang="en-GB"/>
          </a:p>
        </p:txBody>
      </p:sp>
    </p:spTree>
    <p:extLst>
      <p:ext uri="{BB962C8B-B14F-4D97-AF65-F5344CB8AC3E}">
        <p14:creationId xmlns:p14="http://schemas.microsoft.com/office/powerpoint/2010/main" val="317732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6</a:t>
            </a:fld>
            <a:endParaRPr lang="en-GB"/>
          </a:p>
        </p:txBody>
      </p:sp>
    </p:spTree>
    <p:extLst>
      <p:ext uri="{BB962C8B-B14F-4D97-AF65-F5344CB8AC3E}">
        <p14:creationId xmlns:p14="http://schemas.microsoft.com/office/powerpoint/2010/main" val="825292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GP consultations: 2018-</a:t>
            </a:r>
            <a:r>
              <a:rPr lang="en-GB" baseline="0" dirty="0"/>
              <a:t> 21% were accounted for by MSK conditions but only 1 practice, visited 4 times over the year (BJGP).  The other estimates were done 10-15 years ago</a:t>
            </a:r>
          </a:p>
          <a:p>
            <a:r>
              <a:rPr lang="en-GB" baseline="0" dirty="0"/>
              <a:t>Half expected number: a study looking at calendar year 2019 comparing with 2020</a:t>
            </a:r>
          </a:p>
        </p:txBody>
      </p:sp>
      <p:sp>
        <p:nvSpPr>
          <p:cNvPr id="4" name="Date Placeholder 3"/>
          <p:cNvSpPr>
            <a:spLocks noGrp="1"/>
          </p:cNvSpPr>
          <p:nvPr>
            <p:ph type="dt" idx="10"/>
          </p:nvPr>
        </p:nvSpPr>
        <p:spPr/>
        <p:txBody>
          <a:bodyPr/>
          <a:lstStyle/>
          <a:p>
            <a:fld id="{D0A93FEA-11B5-4FD6-9EC2-D57C889D6FA8}" type="datetime1">
              <a:rPr lang="en-GB" smtClean="0"/>
              <a:t>26/06/2023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48E71D-3F5D-4031-A257-8BD7F29E9499}" type="slidenum">
              <a:rPr lang="en-GB" smtClean="0"/>
              <a:t>7</a:t>
            </a:fld>
            <a:endParaRPr lang="en-GB"/>
          </a:p>
        </p:txBody>
      </p:sp>
    </p:spTree>
    <p:extLst>
      <p:ext uri="{BB962C8B-B14F-4D97-AF65-F5344CB8AC3E}">
        <p14:creationId xmlns:p14="http://schemas.microsoft.com/office/powerpoint/2010/main" val="2602373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8</a:t>
            </a:fld>
            <a:endParaRPr lang="en-GB"/>
          </a:p>
        </p:txBody>
      </p:sp>
    </p:spTree>
    <p:extLst>
      <p:ext uri="{BB962C8B-B14F-4D97-AF65-F5344CB8AC3E}">
        <p14:creationId xmlns:p14="http://schemas.microsoft.com/office/powerpoint/2010/main" val="3987347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Date Placeholder 4"/>
          <p:cNvSpPr>
            <a:spLocks noGrp="1"/>
          </p:cNvSpPr>
          <p:nvPr>
            <p:ph type="dt" idx="1"/>
          </p:nvPr>
        </p:nvSpPr>
        <p:spPr/>
        <p:txBody>
          <a:bodyPr/>
          <a:lstStyle/>
          <a:p>
            <a:fld id="{D0A93FEA-11B5-4FD6-9EC2-D57C889D6FA8}" type="datetime1">
              <a:rPr lang="en-GB" smtClean="0"/>
              <a:t>26/06/2023</a:t>
            </a:fld>
            <a:endParaRPr lang="en-GB"/>
          </a:p>
        </p:txBody>
      </p:sp>
      <p:sp>
        <p:nvSpPr>
          <p:cNvPr id="6" name="Footer Placeholder 5"/>
          <p:cNvSpPr>
            <a:spLocks noGrp="1"/>
          </p:cNvSpPr>
          <p:nvPr>
            <p:ph type="ftr" sz="quarter" idx="4"/>
          </p:nvPr>
        </p:nvSpPr>
        <p:spPr/>
        <p:txBody>
          <a:bodyPr/>
          <a:lstStyle/>
          <a:p>
            <a:endParaRPr lang="en-GB"/>
          </a:p>
        </p:txBody>
      </p:sp>
      <p:sp>
        <p:nvSpPr>
          <p:cNvPr id="7" name="Slide Number Placeholder 6"/>
          <p:cNvSpPr>
            <a:spLocks noGrp="1"/>
          </p:cNvSpPr>
          <p:nvPr>
            <p:ph type="sldNum" sz="quarter" idx="5"/>
          </p:nvPr>
        </p:nvSpPr>
        <p:spPr/>
        <p:txBody>
          <a:bodyPr/>
          <a:lstStyle/>
          <a:p>
            <a:fld id="{1B48E71D-3F5D-4031-A257-8BD7F29E9499}" type="slidenum">
              <a:rPr lang="en-GB" smtClean="0"/>
              <a:t>9</a:t>
            </a:fld>
            <a:endParaRPr lang="en-GB"/>
          </a:p>
        </p:txBody>
      </p:sp>
    </p:spTree>
    <p:extLst>
      <p:ext uri="{BB962C8B-B14F-4D97-AF65-F5344CB8AC3E}">
        <p14:creationId xmlns:p14="http://schemas.microsoft.com/office/powerpoint/2010/main" val="99708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EA0A74F-767B-4622-BF96-E1D742592529}"/>
              </a:ext>
            </a:extLst>
          </p:cNvPr>
          <p:cNvSpPr>
            <a:spLocks noGrp="1"/>
          </p:cNvSpPr>
          <p:nvPr>
            <p:ph type="body" sz="quarter" idx="13" hasCustomPrompt="1"/>
          </p:nvPr>
        </p:nvSpPr>
        <p:spPr>
          <a:xfrm>
            <a:off x="861147" y="2966143"/>
            <a:ext cx="5224462" cy="528637"/>
          </a:xfrm>
          <a:prstGeom prst="rect">
            <a:avLst/>
          </a:prstGeom>
        </p:spPr>
        <p:txBody>
          <a:bodyPr/>
          <a:lstStyle>
            <a:lvl1pPr marL="0" indent="0">
              <a:buNone/>
              <a:defRPr>
                <a:solidFill>
                  <a:srgbClr val="005EB8"/>
                </a:solidFill>
                <a:latin typeface="Frutiger LT W01_65 Bold1475746"/>
              </a:defRPr>
            </a:lvl1pPr>
          </a:lstStyle>
          <a:p>
            <a:pPr lvl="0"/>
            <a:r>
              <a:rPr lang="en-US" dirty="0"/>
              <a:t>Insert sub title</a:t>
            </a:r>
            <a:endParaRPr lang="en-GB" dirty="0"/>
          </a:p>
        </p:txBody>
      </p:sp>
      <p:sp>
        <p:nvSpPr>
          <p:cNvPr id="5" name="Text Placeholder 4">
            <a:extLst>
              <a:ext uri="{FF2B5EF4-FFF2-40B4-BE49-F238E27FC236}">
                <a16:creationId xmlns:a16="http://schemas.microsoft.com/office/drawing/2014/main" id="{0129EF8F-DCC4-4675-AC4B-41766E6CE642}"/>
              </a:ext>
            </a:extLst>
          </p:cNvPr>
          <p:cNvSpPr>
            <a:spLocks noGrp="1"/>
          </p:cNvSpPr>
          <p:nvPr>
            <p:ph type="body" sz="quarter" idx="11"/>
          </p:nvPr>
        </p:nvSpPr>
        <p:spPr>
          <a:xfrm>
            <a:off x="298450" y="6356350"/>
            <a:ext cx="6159500" cy="365125"/>
          </a:xfrm>
          <a:prstGeom prst="rect">
            <a:avLst/>
          </a:prstGeom>
        </p:spPr>
        <p:txBody>
          <a:bodyPr/>
          <a:lstStyle>
            <a:lvl1pPr marL="0" indent="0">
              <a:buNone/>
              <a:defRPr sz="1200">
                <a:solidFill>
                  <a:srgbClr val="005EB8"/>
                </a:solidFill>
              </a:defRPr>
            </a:lvl1pPr>
          </a:lstStyle>
          <a:p>
            <a:pPr lvl="0"/>
            <a:r>
              <a:rPr lang="en-US"/>
              <a:t>Click to edit Master text styles</a:t>
            </a:r>
          </a:p>
        </p:txBody>
      </p:sp>
      <p:sp>
        <p:nvSpPr>
          <p:cNvPr id="4" name="Slide Number Placeholder 3">
            <a:extLst>
              <a:ext uri="{FF2B5EF4-FFF2-40B4-BE49-F238E27FC236}">
                <a16:creationId xmlns:a16="http://schemas.microsoft.com/office/drawing/2014/main" id="{5696A02C-41C5-4CD5-826E-01EC12C084F7}"/>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solidFill>
              </a:defRPr>
            </a:lvl1pPr>
          </a:lstStyle>
          <a:p>
            <a:fld id="{AEF105DA-9D41-4AAD-95A3-B5E0DEDF3808}" type="slidenum">
              <a:rPr lang="en-GB" smtClean="0"/>
              <a:pPr/>
              <a:t>‹#›</a:t>
            </a:fld>
            <a:endParaRPr lang="en-GB" dirty="0"/>
          </a:p>
        </p:txBody>
      </p:sp>
      <p:sp>
        <p:nvSpPr>
          <p:cNvPr id="7" name="Text Placeholder 6">
            <a:extLst>
              <a:ext uri="{FF2B5EF4-FFF2-40B4-BE49-F238E27FC236}">
                <a16:creationId xmlns:a16="http://schemas.microsoft.com/office/drawing/2014/main" id="{5AD355BD-72B7-406E-9F6B-5F3CA696A2FF}"/>
              </a:ext>
            </a:extLst>
          </p:cNvPr>
          <p:cNvSpPr>
            <a:spLocks noGrp="1"/>
          </p:cNvSpPr>
          <p:nvPr>
            <p:ph type="body" sz="quarter" idx="12" hasCustomPrompt="1"/>
          </p:nvPr>
        </p:nvSpPr>
        <p:spPr>
          <a:xfrm>
            <a:off x="638175" y="1755775"/>
            <a:ext cx="7993063" cy="1144588"/>
          </a:xfrm>
          <a:prstGeom prst="rect">
            <a:avLst/>
          </a:prstGeom>
        </p:spPr>
        <p:txBody>
          <a:bodyPr/>
          <a:lstStyle>
            <a:lvl1pPr marL="0" indent="0">
              <a:buNone/>
              <a:defRPr sz="6500">
                <a:latin typeface="Frutiger LT W01_45 Ligh1475730"/>
              </a:defRPr>
            </a:lvl1pPr>
          </a:lstStyle>
          <a:p>
            <a:pPr lvl="0"/>
            <a:r>
              <a:rPr lang="en-US" dirty="0"/>
              <a:t> Insert title</a:t>
            </a:r>
            <a:endParaRPr lang="en-GB" dirty="0"/>
          </a:p>
        </p:txBody>
      </p:sp>
    </p:spTree>
    <p:extLst>
      <p:ext uri="{BB962C8B-B14F-4D97-AF65-F5344CB8AC3E}">
        <p14:creationId xmlns:p14="http://schemas.microsoft.com/office/powerpoint/2010/main" val="2669939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4192DEEB-E092-44C0-AED9-AFA2304A78C7}"/>
              </a:ext>
            </a:extLst>
          </p:cNvPr>
          <p:cNvSpPr>
            <a:spLocks noGrp="1"/>
          </p:cNvSpPr>
          <p:nvPr>
            <p:ph type="body" sz="quarter" idx="13"/>
          </p:nvPr>
        </p:nvSpPr>
        <p:spPr>
          <a:xfrm>
            <a:off x="685800" y="1485398"/>
            <a:ext cx="7829550" cy="868362"/>
          </a:xfrm>
          <a:prstGeom prst="rect">
            <a:avLst/>
          </a:prstGeom>
        </p:spPr>
        <p:txBody>
          <a:bodyPr/>
          <a:lstStyle>
            <a:lvl1pPr marL="0" indent="0">
              <a:buNone/>
              <a:defRPr sz="4400">
                <a:solidFill>
                  <a:srgbClr val="005EB8"/>
                </a:solidFill>
                <a:latin typeface="Frutiger LT W01_45 Ligh1475730"/>
              </a:defRPr>
            </a:lvl1pPr>
          </a:lstStyle>
          <a:p>
            <a:pPr lvl="0"/>
            <a:r>
              <a:rPr lang="en-US"/>
              <a:t>Click to edit Master text styles</a:t>
            </a:r>
          </a:p>
        </p:txBody>
      </p:sp>
      <p:sp>
        <p:nvSpPr>
          <p:cNvPr id="3" name="Footer Placeholder 2">
            <a:extLst>
              <a:ext uri="{FF2B5EF4-FFF2-40B4-BE49-F238E27FC236}">
                <a16:creationId xmlns:a16="http://schemas.microsoft.com/office/drawing/2014/main" id="{6B265CA6-AD03-4930-9FFF-684E617E83CC}"/>
              </a:ext>
            </a:extLst>
          </p:cNvPr>
          <p:cNvSpPr>
            <a:spLocks noGrp="1"/>
          </p:cNvSpPr>
          <p:nvPr>
            <p:ph type="ftr" sz="quarter" idx="10"/>
          </p:nvPr>
        </p:nvSpPr>
        <p:spPr/>
        <p:txBody>
          <a:bodyPr/>
          <a:lstStyle/>
          <a:p>
            <a:r>
              <a:rPr lang="en-GB" dirty="0"/>
              <a:t>Insert footer here</a:t>
            </a:r>
          </a:p>
        </p:txBody>
      </p:sp>
      <p:sp>
        <p:nvSpPr>
          <p:cNvPr id="4" name="Slide Number Placeholder 3">
            <a:extLst>
              <a:ext uri="{FF2B5EF4-FFF2-40B4-BE49-F238E27FC236}">
                <a16:creationId xmlns:a16="http://schemas.microsoft.com/office/drawing/2014/main" id="{B8D7D72D-3B31-40E7-900B-D4CC1176DB92}"/>
              </a:ext>
            </a:extLst>
          </p:cNvPr>
          <p:cNvSpPr>
            <a:spLocks noGrp="1"/>
          </p:cNvSpPr>
          <p:nvPr>
            <p:ph type="sldNum" sz="quarter" idx="11"/>
          </p:nvPr>
        </p:nvSpPr>
        <p:spPr/>
        <p:txBody>
          <a:bodyPr/>
          <a:lstStyle/>
          <a:p>
            <a:fld id="{AEF105DA-9D41-4AAD-95A3-B5E0DEDF3808}" type="slidenum">
              <a:rPr lang="en-GB" smtClean="0"/>
              <a:pPr/>
              <a:t>‹#›</a:t>
            </a:fld>
            <a:endParaRPr lang="en-GB" dirty="0"/>
          </a:p>
        </p:txBody>
      </p:sp>
      <p:sp>
        <p:nvSpPr>
          <p:cNvPr id="7" name="Text Placeholder 6">
            <a:extLst>
              <a:ext uri="{FF2B5EF4-FFF2-40B4-BE49-F238E27FC236}">
                <a16:creationId xmlns:a16="http://schemas.microsoft.com/office/drawing/2014/main" id="{64903A46-4A8F-4B88-96D6-50F59B02A994}"/>
              </a:ext>
            </a:extLst>
          </p:cNvPr>
          <p:cNvSpPr>
            <a:spLocks noGrp="1"/>
          </p:cNvSpPr>
          <p:nvPr>
            <p:ph type="body" sz="quarter" idx="12"/>
          </p:nvPr>
        </p:nvSpPr>
        <p:spPr>
          <a:xfrm>
            <a:off x="685800" y="2545847"/>
            <a:ext cx="6472238" cy="3618416"/>
          </a:xfrm>
          <a:prstGeom prst="rect">
            <a:avLst/>
          </a:prstGeom>
        </p:spPr>
        <p:txBody>
          <a:bodyPr/>
          <a:lstStyle>
            <a:lvl1pPr>
              <a:defRPr sz="1800">
                <a:solidFill>
                  <a:srgbClr val="002060"/>
                </a:solidFill>
              </a:defRPr>
            </a:lvl1pPr>
          </a:lstStyle>
          <a:p>
            <a:pPr lvl="0"/>
            <a:r>
              <a:rPr lang="en-US"/>
              <a:t>Click to edit Master text styles</a:t>
            </a:r>
          </a:p>
        </p:txBody>
      </p:sp>
    </p:spTree>
    <p:extLst>
      <p:ext uri="{BB962C8B-B14F-4D97-AF65-F5344CB8AC3E}">
        <p14:creationId xmlns:p14="http://schemas.microsoft.com/office/powerpoint/2010/main" val="2146023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Background pattern&#10;&#10;Description automatically generated with low confidence">
            <a:extLst>
              <a:ext uri="{FF2B5EF4-FFF2-40B4-BE49-F238E27FC236}">
                <a16:creationId xmlns:a16="http://schemas.microsoft.com/office/drawing/2014/main" id="{029C1AB4-B953-4408-8933-37838DBAA81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1625139"/>
          </a:xfrm>
          <a:prstGeom prst="rect">
            <a:avLst/>
          </a:prstGeom>
        </p:spPr>
      </p:pic>
      <p:sp>
        <p:nvSpPr>
          <p:cNvPr id="2" name="Footer Placeholder 1">
            <a:extLst>
              <a:ext uri="{FF2B5EF4-FFF2-40B4-BE49-F238E27FC236}">
                <a16:creationId xmlns:a16="http://schemas.microsoft.com/office/drawing/2014/main" id="{ABEFD2D9-8BC1-4A10-BB0F-8C20F9B97094}"/>
              </a:ext>
            </a:extLst>
          </p:cNvPr>
          <p:cNvSpPr>
            <a:spLocks noGrp="1"/>
          </p:cNvSpPr>
          <p:nvPr>
            <p:ph type="ftr" sz="quarter" idx="3"/>
          </p:nvPr>
        </p:nvSpPr>
        <p:spPr>
          <a:xfrm>
            <a:off x="298911" y="6356350"/>
            <a:ext cx="3086100" cy="365125"/>
          </a:xfrm>
          <a:prstGeom prst="rect">
            <a:avLst/>
          </a:prstGeom>
        </p:spPr>
        <p:txBody>
          <a:bodyPr vert="horz" lIns="91440" tIns="45720" rIns="91440" bIns="45720" rtlCol="0" anchor="ctr"/>
          <a:lstStyle>
            <a:lvl1pPr algn="l">
              <a:defRPr sz="1200">
                <a:solidFill>
                  <a:schemeClr val="tx1"/>
                </a:solidFill>
              </a:defRPr>
            </a:lvl1pPr>
          </a:lstStyle>
          <a:p>
            <a:r>
              <a:rPr lang="en-GB" dirty="0"/>
              <a:t>Insert footer here</a:t>
            </a:r>
          </a:p>
        </p:txBody>
      </p:sp>
      <p:sp>
        <p:nvSpPr>
          <p:cNvPr id="4" name="Slide Number Placeholder 3">
            <a:extLst>
              <a:ext uri="{FF2B5EF4-FFF2-40B4-BE49-F238E27FC236}">
                <a16:creationId xmlns:a16="http://schemas.microsoft.com/office/drawing/2014/main" id="{B30C3745-CCF3-472B-88D8-4D81B2C66C6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solidFill>
              </a:defRPr>
            </a:lvl1pPr>
          </a:lstStyle>
          <a:p>
            <a:fld id="{AEF105DA-9D41-4AAD-95A3-B5E0DEDF3808}" type="slidenum">
              <a:rPr lang="en-GB" smtClean="0"/>
              <a:pPr/>
              <a:t>‹#›</a:t>
            </a:fld>
            <a:endParaRPr lang="en-GB" dirty="0"/>
          </a:p>
        </p:txBody>
      </p:sp>
    </p:spTree>
    <p:extLst>
      <p:ext uri="{BB962C8B-B14F-4D97-AF65-F5344CB8AC3E}">
        <p14:creationId xmlns:p14="http://schemas.microsoft.com/office/powerpoint/2010/main" val="999245055"/>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image" Target="../media/image18.png"/><Relationship Id="rId7"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20.pn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2.xml.rels><?xml version="1.0" encoding="UTF-8" standalone="yes"?>
<Relationships xmlns="http://schemas.openxmlformats.org/package/2006/relationships"><Relationship Id="rId8" Type="http://schemas.openxmlformats.org/officeDocument/2006/relationships/hyperlink" Target="https://www.versusarthritis.org/" TargetMode="External"/><Relationship Id="rId3" Type="http://schemas.openxmlformats.org/officeDocument/2006/relationships/hyperlink" Target="https://www.ons.gov.uk/peoplepopulationandcommunity/populationandmigration" TargetMode="External"/><Relationship Id="rId7" Type="http://schemas.openxmlformats.org/officeDocument/2006/relationships/hyperlink" Target="https://www.hse.gov.uk/statistics/cost.ht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https://fingertips.phe.org.uk/profile/msk/data#page/1" TargetMode="External"/><Relationship Id="rId11" Type="http://schemas.openxmlformats.org/officeDocument/2006/relationships/image" Target="../media/image3.emf"/><Relationship Id="rId5" Type="http://schemas.openxmlformats.org/officeDocument/2006/relationships/hyperlink" Target="https://vizhub.healthdata.org/gbd-compare" TargetMode="External"/><Relationship Id="rId10" Type="http://schemas.openxmlformats.org/officeDocument/2006/relationships/image" Target="../media/image2.png"/><Relationship Id="rId4" Type="http://schemas.openxmlformats.org/officeDocument/2006/relationships/hyperlink" Target="https://fingertips.phe.org.uk/" TargetMode="External"/><Relationship Id="rId9" Type="http://schemas.openxmlformats.org/officeDocument/2006/relationships/hyperlink" Target="https://digital.nhs.uk/services/fit-note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034AC-FD11-4286-9D61-8E628C456491}"/>
              </a:ext>
            </a:extLst>
          </p:cNvPr>
          <p:cNvSpPr>
            <a:spLocks noGrp="1"/>
          </p:cNvSpPr>
          <p:nvPr>
            <p:ph type="body" sz="quarter" idx="13"/>
          </p:nvPr>
        </p:nvSpPr>
        <p:spPr>
          <a:xfrm>
            <a:off x="3810000" y="4959294"/>
            <a:ext cx="5203371" cy="1606137"/>
          </a:xfrm>
        </p:spPr>
        <p:txBody>
          <a:bodyPr/>
          <a:lstStyle/>
          <a:p>
            <a:r>
              <a:rPr lang="en-GB" sz="1800" dirty="0"/>
              <a:t>Bedfordshire, Luton and Milton Keynes CCG </a:t>
            </a:r>
          </a:p>
          <a:p>
            <a:r>
              <a:rPr lang="en-GB" sz="1800" dirty="0"/>
              <a:t>Population Health, Evidence &amp; Intelligence team</a:t>
            </a:r>
          </a:p>
        </p:txBody>
      </p:sp>
      <p:sp>
        <p:nvSpPr>
          <p:cNvPr id="3" name="Text Placeholder 2">
            <a:extLst>
              <a:ext uri="{FF2B5EF4-FFF2-40B4-BE49-F238E27FC236}">
                <a16:creationId xmlns:a16="http://schemas.microsoft.com/office/drawing/2014/main" id="{55E602AD-87C3-4A2A-823F-9EF9390A690C}"/>
              </a:ext>
            </a:extLst>
          </p:cNvPr>
          <p:cNvSpPr>
            <a:spLocks noGrp="1"/>
          </p:cNvSpPr>
          <p:nvPr>
            <p:ph type="body" sz="quarter" idx="11"/>
          </p:nvPr>
        </p:nvSpPr>
        <p:spPr>
          <a:xfrm>
            <a:off x="298450" y="6356350"/>
            <a:ext cx="7648278" cy="365125"/>
          </a:xfrm>
        </p:spPr>
        <p:txBody>
          <a:bodyPr/>
          <a:lstStyle/>
          <a:p>
            <a:r>
              <a:rPr lang="en-GB" dirty="0"/>
              <a:t>February 2022</a:t>
            </a:r>
          </a:p>
        </p:txBody>
      </p:sp>
      <p:sp>
        <p:nvSpPr>
          <p:cNvPr id="4" name="Slide Number Placeholder 3">
            <a:extLst>
              <a:ext uri="{FF2B5EF4-FFF2-40B4-BE49-F238E27FC236}">
                <a16:creationId xmlns:a16="http://schemas.microsoft.com/office/drawing/2014/main" id="{4F9985F5-D553-46A9-B733-52EFA8429276}"/>
              </a:ext>
            </a:extLst>
          </p:cNvPr>
          <p:cNvSpPr>
            <a:spLocks noGrp="1"/>
          </p:cNvSpPr>
          <p:nvPr>
            <p:ph type="sldNum" sz="quarter" idx="4"/>
          </p:nvPr>
        </p:nvSpPr>
        <p:spPr/>
        <p:txBody>
          <a:bodyPr/>
          <a:lstStyle/>
          <a:p>
            <a:fld id="{AEF105DA-9D41-4AAD-95A3-B5E0DEDF3808}" type="slidenum">
              <a:rPr lang="en-GB" smtClean="0"/>
              <a:pPr/>
              <a:t>1</a:t>
            </a:fld>
            <a:endParaRPr lang="en-GB" dirty="0"/>
          </a:p>
        </p:txBody>
      </p:sp>
      <p:sp>
        <p:nvSpPr>
          <p:cNvPr id="5" name="Text Placeholder 4">
            <a:extLst>
              <a:ext uri="{FF2B5EF4-FFF2-40B4-BE49-F238E27FC236}">
                <a16:creationId xmlns:a16="http://schemas.microsoft.com/office/drawing/2014/main" id="{25B02C7F-634F-4934-99C4-A886DEEBA96F}"/>
              </a:ext>
            </a:extLst>
          </p:cNvPr>
          <p:cNvSpPr>
            <a:spLocks noGrp="1"/>
          </p:cNvSpPr>
          <p:nvPr>
            <p:ph type="body" sz="quarter" idx="12"/>
          </p:nvPr>
        </p:nvSpPr>
        <p:spPr>
          <a:xfrm>
            <a:off x="638175" y="2887887"/>
            <a:ext cx="7993063" cy="1144588"/>
          </a:xfrm>
        </p:spPr>
        <p:txBody>
          <a:bodyPr/>
          <a:lstStyle/>
          <a:p>
            <a:r>
              <a:rPr lang="en-GB" sz="4500" dirty="0"/>
              <a:t>Musculoskeletal Health Needs Assessment</a:t>
            </a:r>
          </a:p>
        </p:txBody>
      </p:sp>
      <p:pic>
        <p:nvPicPr>
          <p:cNvPr id="10" name="Picture 9"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47758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DD2CCD6-03FD-734C-8759-1BA949FABF62}"/>
              </a:ext>
            </a:extLst>
          </p:cNvPr>
          <p:cNvSpPr>
            <a:spLocks noGrp="1"/>
          </p:cNvSpPr>
          <p:nvPr>
            <p:ph type="body" sz="quarter" idx="13"/>
          </p:nvPr>
        </p:nvSpPr>
        <p:spPr/>
        <p:txBody>
          <a:bodyPr/>
          <a:lstStyle/>
          <a:p>
            <a:r>
              <a:rPr lang="en-US" dirty="0"/>
              <a:t>Fit notes* for Employment</a:t>
            </a:r>
          </a:p>
        </p:txBody>
      </p:sp>
      <p:sp>
        <p:nvSpPr>
          <p:cNvPr id="3" name="Footer Placeholder 2">
            <a:extLst>
              <a:ext uri="{FF2B5EF4-FFF2-40B4-BE49-F238E27FC236}">
                <a16:creationId xmlns:a16="http://schemas.microsoft.com/office/drawing/2014/main" id="{74E0FE09-B3C7-5E4E-BCD6-C6C1873E20F0}"/>
              </a:ext>
            </a:extLst>
          </p:cNvPr>
          <p:cNvSpPr>
            <a:spLocks noGrp="1"/>
          </p:cNvSpPr>
          <p:nvPr>
            <p:ph type="ftr" sz="quarter" idx="10"/>
          </p:nvPr>
        </p:nvSpPr>
        <p:spPr/>
        <p:txBody>
          <a:bodyPr/>
          <a:lstStyle/>
          <a:p>
            <a:r>
              <a:rPr lang="en-GB" dirty="0"/>
              <a:t>*previously known as ‘sick notes’</a:t>
            </a:r>
          </a:p>
        </p:txBody>
      </p:sp>
      <p:sp>
        <p:nvSpPr>
          <p:cNvPr id="4" name="Slide Number Placeholder 3">
            <a:extLst>
              <a:ext uri="{FF2B5EF4-FFF2-40B4-BE49-F238E27FC236}">
                <a16:creationId xmlns:a16="http://schemas.microsoft.com/office/drawing/2014/main" id="{05D0179E-0D07-7347-9BC2-10EB5B06747E}"/>
              </a:ext>
            </a:extLst>
          </p:cNvPr>
          <p:cNvSpPr>
            <a:spLocks noGrp="1"/>
          </p:cNvSpPr>
          <p:nvPr>
            <p:ph type="sldNum" sz="quarter" idx="11"/>
          </p:nvPr>
        </p:nvSpPr>
        <p:spPr/>
        <p:txBody>
          <a:bodyPr/>
          <a:lstStyle/>
          <a:p>
            <a:fld id="{AEF105DA-9D41-4AAD-95A3-B5E0DEDF3808}" type="slidenum">
              <a:rPr lang="en-GB" smtClean="0"/>
              <a:pPr/>
              <a:t>10</a:t>
            </a:fld>
            <a:endParaRPr lang="en-GB" dirty="0"/>
          </a:p>
        </p:txBody>
      </p:sp>
      <p:sp>
        <p:nvSpPr>
          <p:cNvPr id="5" name="Text Placeholder 4">
            <a:extLst>
              <a:ext uri="{FF2B5EF4-FFF2-40B4-BE49-F238E27FC236}">
                <a16:creationId xmlns:a16="http://schemas.microsoft.com/office/drawing/2014/main" id="{5856AC85-09E3-1740-9C25-782A917991F9}"/>
              </a:ext>
            </a:extLst>
          </p:cNvPr>
          <p:cNvSpPr>
            <a:spLocks noGrp="1"/>
          </p:cNvSpPr>
          <p:nvPr>
            <p:ph type="body" sz="quarter" idx="12"/>
          </p:nvPr>
        </p:nvSpPr>
        <p:spPr>
          <a:xfrm>
            <a:off x="685799" y="2545847"/>
            <a:ext cx="8121177" cy="3618416"/>
          </a:xfrm>
        </p:spPr>
        <p:txBody>
          <a:bodyPr/>
          <a:lstStyle/>
          <a:p>
            <a:r>
              <a:rPr lang="en-US" dirty="0"/>
              <a:t>The median of mental health conditions and back pain is 3 weeks</a:t>
            </a:r>
          </a:p>
        </p:txBody>
      </p:sp>
      <p:graphicFrame>
        <p:nvGraphicFramePr>
          <p:cNvPr id="12" name="Table 11"/>
          <p:cNvGraphicFramePr>
            <a:graphicFrameLocks noGrp="1"/>
          </p:cNvGraphicFramePr>
          <p:nvPr>
            <p:extLst>
              <p:ext uri="{D42A27DB-BD31-4B8C-83A1-F6EECF244321}">
                <p14:modId xmlns:p14="http://schemas.microsoft.com/office/powerpoint/2010/main" val="1671865285"/>
              </p:ext>
            </p:extLst>
          </p:nvPr>
        </p:nvGraphicFramePr>
        <p:xfrm>
          <a:off x="395884" y="3469469"/>
          <a:ext cx="8314120" cy="2231998"/>
        </p:xfrm>
        <a:graphic>
          <a:graphicData uri="http://schemas.openxmlformats.org/drawingml/2006/table">
            <a:tbl>
              <a:tblPr firstRow="1" firstCol="1" bandRow="1"/>
              <a:tblGrid>
                <a:gridCol w="5409242">
                  <a:extLst>
                    <a:ext uri="{9D8B030D-6E8A-4147-A177-3AD203B41FA5}">
                      <a16:colId xmlns:a16="http://schemas.microsoft.com/office/drawing/2014/main" val="3598289037"/>
                    </a:ext>
                  </a:extLst>
                </a:gridCol>
                <a:gridCol w="967730">
                  <a:extLst>
                    <a:ext uri="{9D8B030D-6E8A-4147-A177-3AD203B41FA5}">
                      <a16:colId xmlns:a16="http://schemas.microsoft.com/office/drawing/2014/main" val="1318994829"/>
                    </a:ext>
                  </a:extLst>
                </a:gridCol>
                <a:gridCol w="968574">
                  <a:extLst>
                    <a:ext uri="{9D8B030D-6E8A-4147-A177-3AD203B41FA5}">
                      <a16:colId xmlns:a16="http://schemas.microsoft.com/office/drawing/2014/main" val="781260029"/>
                    </a:ext>
                  </a:extLst>
                </a:gridCol>
                <a:gridCol w="968574">
                  <a:extLst>
                    <a:ext uri="{9D8B030D-6E8A-4147-A177-3AD203B41FA5}">
                      <a16:colId xmlns:a16="http://schemas.microsoft.com/office/drawing/2014/main" val="143450582"/>
                    </a:ext>
                  </a:extLst>
                </a:gridCol>
              </a:tblGrid>
              <a:tr h="442390">
                <a:tc>
                  <a:txBody>
                    <a:bodyPr/>
                    <a:lstStyle/>
                    <a:p>
                      <a:endParaRPr lang="en-GB" sz="1100" dirty="0">
                        <a:effectLst/>
                        <a:latin typeface="Calibri" panose="020F0502020204030204" pitchFamily="34" charset="0"/>
                        <a:cs typeface="Times New Roman" panose="02020603050405020304" pitchFamily="18" charset="0"/>
                      </a:endParaRPr>
                    </a:p>
                  </a:txBody>
                  <a:tcPr marL="90495" marR="90495" marT="0" marB="0">
                    <a:lnL>
                      <a:noFill/>
                    </a:lnL>
                    <a:lnR>
                      <a:noFill/>
                    </a:lnR>
                    <a:lnT w="12700" cap="flat" cmpd="sng" algn="ctr">
                      <a:solidFill>
                        <a:srgbClr val="000000"/>
                      </a:solidFill>
                      <a:prstDash val="solid"/>
                      <a:round/>
                      <a:headEnd type="none" w="med" len="med"/>
                      <a:tailEnd type="none" w="med" len="med"/>
                    </a:lnT>
                    <a:lnB>
                      <a:noFill/>
                    </a:lnB>
                    <a:solidFill>
                      <a:srgbClr val="9CC2E5"/>
                    </a:solidFill>
                  </a:tcPr>
                </a:tc>
                <a:tc gridSpan="3">
                  <a:txBody>
                    <a:bodyPr/>
                    <a:lstStyle/>
                    <a:p>
                      <a:pPr algn="ctr">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Fit notes 2017-21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(episodes)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w="12700" cap="flat" cmpd="sng" algn="ctr">
                      <a:solidFill>
                        <a:srgbClr val="000000"/>
                      </a:solidFill>
                      <a:prstDash val="solid"/>
                      <a:round/>
                      <a:headEnd type="none" w="med" len="med"/>
                      <a:tailEnd type="none" w="med" len="med"/>
                    </a:lnT>
                    <a:lnB>
                      <a:noFill/>
                    </a:lnB>
                    <a:solidFill>
                      <a:srgbClr val="9CC2E5"/>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40137195"/>
                  </a:ext>
                </a:extLst>
              </a:tr>
              <a:tr h="221196">
                <a:tc>
                  <a:txBody>
                    <a:bodyPr/>
                    <a:lstStyle/>
                    <a:p>
                      <a:pP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Diagnosis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BLMK</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BLMK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England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177262531"/>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Mental and behavioural disorders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3,893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22.6%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26.6%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08502783"/>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Diseases of the musculoskeletal system and connective tissue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2,759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16.0%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14.5%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extLst>
                  <a:ext uri="{0D108BD9-81ED-4DB2-BD59-A6C34878D82A}">
                    <a16:rowId xmlns:a16="http://schemas.microsoft.com/office/drawing/2014/main" val="3970786750"/>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Diseases of the respiratory system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1,825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10.6%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8.1%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extLst>
                  <a:ext uri="{0D108BD9-81ED-4DB2-BD59-A6C34878D82A}">
                    <a16:rowId xmlns:a16="http://schemas.microsoft.com/office/drawing/2014/main" val="2532866839"/>
                  </a:ext>
                </a:extLst>
              </a:tr>
              <a:tr h="261402">
                <a:tc>
                  <a:txBody>
                    <a:bodyPr/>
                    <a:lstStyle/>
                    <a:p>
                      <a:pPr>
                        <a:spcAft>
                          <a:spcPts val="0"/>
                        </a:spcAft>
                      </a:pPr>
                      <a:r>
                        <a:rPr lang="en-GB"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Symptoms, signs and abnormal clinical and laboratory findings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988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5.7%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7.0%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extLst>
                  <a:ext uri="{0D108BD9-81ED-4DB2-BD59-A6C34878D82A}">
                    <a16:rowId xmlns:a16="http://schemas.microsoft.com/office/drawing/2014/main" val="2873799661"/>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Factors influencing health status and contact with health services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913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5.3%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6.3%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extLst>
                  <a:ext uri="{0D108BD9-81ED-4DB2-BD59-A6C34878D82A}">
                    <a16:rowId xmlns:a16="http://schemas.microsoft.com/office/drawing/2014/main" val="2835925885"/>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Injury, poisoning and certain other consequences of external causes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1,318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7.7%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marR="182880" algn="r">
                        <a:spcAft>
                          <a:spcPts val="0"/>
                        </a:spcAft>
                      </a:pP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742137623"/>
                  </a:ext>
                </a:extLst>
              </a:tr>
            </a:tbl>
          </a:graphicData>
        </a:graphic>
      </p:graphicFrame>
      <p:sp>
        <p:nvSpPr>
          <p:cNvPr id="13" name="Rectangle 12"/>
          <p:cNvSpPr/>
          <p:nvPr/>
        </p:nvSpPr>
        <p:spPr>
          <a:xfrm>
            <a:off x="298911" y="3100137"/>
            <a:ext cx="6545943" cy="369332"/>
          </a:xfrm>
          <a:prstGeom prst="rect">
            <a:avLst/>
          </a:prstGeom>
        </p:spPr>
        <p:txBody>
          <a:bodyPr wrap="square">
            <a:spAutoFit/>
          </a:bodyPr>
          <a:lstStyle/>
          <a:p>
            <a:r>
              <a:rPr lang="en-GB" b="1" dirty="0">
                <a:latin typeface="Calibri" panose="020F0502020204030204" pitchFamily="34" charset="0"/>
                <a:ea typeface="Times New Roman" panose="02020603050405020304" pitchFamily="18" charset="0"/>
                <a:cs typeface="Times New Roman" panose="02020603050405020304" pitchFamily="18" charset="0"/>
              </a:rPr>
              <a:t>The commonest fit notes for BLMK and England, 2017-21</a:t>
            </a:r>
            <a:endParaRPr lang="en-GB" b="1" dirty="0"/>
          </a:p>
        </p:txBody>
      </p:sp>
      <p:sp>
        <p:nvSpPr>
          <p:cNvPr id="14" name="Rectangle 13"/>
          <p:cNvSpPr/>
          <p:nvPr/>
        </p:nvSpPr>
        <p:spPr>
          <a:xfrm>
            <a:off x="395884" y="5741070"/>
            <a:ext cx="4572000" cy="423193"/>
          </a:xfrm>
          <a:prstGeom prst="rect">
            <a:avLst/>
          </a:prstGeom>
        </p:spPr>
        <p:txBody>
          <a:bodyPr>
            <a:spAutoFit/>
          </a:bodyPr>
          <a:lstStyle/>
          <a:p>
            <a:pPr>
              <a:spcAft>
                <a:spcPts val="0"/>
              </a:spcAft>
            </a:pPr>
            <a:r>
              <a:rPr lang="en-GB" sz="1050" dirty="0">
                <a:latin typeface="Calibri" panose="020F0502020204030204" pitchFamily="34" charset="0"/>
                <a:ea typeface="Calibri" panose="020F0502020204030204" pitchFamily="34" charset="0"/>
                <a:cs typeface="Times New Roman" panose="02020603050405020304" pitchFamily="18" charset="0"/>
              </a:rPr>
              <a:t>Please note the above does not include diagnosis ‘Not Provided’ or ‘Unknown’</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r>
              <a:rPr lang="en-GB" sz="1050" i="1" dirty="0">
                <a:latin typeface="Calibri" panose="020F0502020204030204" pitchFamily="34" charset="0"/>
                <a:ea typeface="Times New Roman" panose="02020603050405020304" pitchFamily="18" charset="0"/>
                <a:cs typeface="Times New Roman" panose="02020603050405020304" pitchFamily="18" charset="0"/>
              </a:rPr>
              <a:t>Source: NHS digital, 2021</a:t>
            </a:r>
            <a:endParaRPr lang="en-GB" sz="1050" dirty="0"/>
          </a:p>
        </p:txBody>
      </p:sp>
      <p:pic>
        <p:nvPicPr>
          <p:cNvPr id="11" name="Picture 10"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5" name="Picture 14"/>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89364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11</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791727"/>
          </a:xfrm>
          <a:prstGeom prst="rect">
            <a:avLst/>
          </a:prstGeom>
        </p:spPr>
        <p:txBody>
          <a:bodyPr/>
          <a:lstStyle>
            <a:lvl1pPr>
              <a:defRPr/>
            </a:lvl1pPr>
          </a:lstStyle>
          <a:p>
            <a:pPr algn="l"/>
            <a:r>
              <a:rPr lang="en-GB" sz="3600" dirty="0">
                <a:solidFill>
                  <a:srgbClr val="005EB8"/>
                </a:solidFill>
              </a:rPr>
              <a:t>Mental health needs in BLMK</a:t>
            </a:r>
          </a:p>
        </p:txBody>
      </p:sp>
      <p:sp>
        <p:nvSpPr>
          <p:cNvPr id="6" name="TextBox 5">
            <a:extLst>
              <a:ext uri="{FF2B5EF4-FFF2-40B4-BE49-F238E27FC236}">
                <a16:creationId xmlns:a16="http://schemas.microsoft.com/office/drawing/2014/main" id="{1A89E3EF-1949-934A-BD6D-29F26A679FC9}"/>
              </a:ext>
            </a:extLst>
          </p:cNvPr>
          <p:cNvSpPr txBox="1"/>
          <p:nvPr/>
        </p:nvSpPr>
        <p:spPr>
          <a:xfrm>
            <a:off x="2854003" y="2338253"/>
            <a:ext cx="6043254" cy="3847207"/>
          </a:xfrm>
          <a:prstGeom prst="rect">
            <a:avLst/>
          </a:prstGeom>
          <a:noFill/>
        </p:spPr>
        <p:txBody>
          <a:bodyPr wrap="square" rtlCol="0">
            <a:spAutoFit/>
          </a:bodyPr>
          <a:lstStyle/>
          <a:p>
            <a:r>
              <a:rPr lang="en-US" dirty="0">
                <a:solidFill>
                  <a:srgbClr val="1D4999"/>
                </a:solidFill>
              </a:rPr>
              <a:t>We could do more to address the mental health of patients with MSK conditions. </a:t>
            </a:r>
          </a:p>
          <a:p>
            <a:endParaRPr lang="en-US" dirty="0"/>
          </a:p>
          <a:p>
            <a:r>
              <a:rPr lang="en-US" sz="2800" dirty="0">
                <a:solidFill>
                  <a:srgbClr val="005EB8"/>
                </a:solidFill>
              </a:rPr>
              <a:t>20-26% </a:t>
            </a:r>
          </a:p>
          <a:p>
            <a:endParaRPr lang="en-US" dirty="0"/>
          </a:p>
          <a:p>
            <a:r>
              <a:rPr lang="en-US" dirty="0">
                <a:solidFill>
                  <a:srgbClr val="1D4999"/>
                </a:solidFill>
              </a:rPr>
              <a:t>of patients in the Local Authorities in BLMK who report a long-term MSK problem also reports</a:t>
            </a:r>
          </a:p>
          <a:p>
            <a:endParaRPr lang="en-US" dirty="0"/>
          </a:p>
          <a:p>
            <a:r>
              <a:rPr lang="en-US" dirty="0">
                <a:solidFill>
                  <a:srgbClr val="005EB8"/>
                </a:solidFill>
              </a:rPr>
              <a:t>depression or anxiety.</a:t>
            </a:r>
          </a:p>
          <a:p>
            <a:endParaRPr lang="en-US" dirty="0">
              <a:solidFill>
                <a:srgbClr val="005EB8"/>
              </a:solidFill>
            </a:endParaRPr>
          </a:p>
          <a:p>
            <a:r>
              <a:rPr lang="en-US" dirty="0">
                <a:solidFill>
                  <a:srgbClr val="1D4999"/>
                </a:solidFill>
              </a:rPr>
              <a:t>There are successful interventions to help mental health such as Improve Access to Psychological Therapies (IAPT) or cognitive behavioral therapy (CBT)</a:t>
            </a:r>
          </a:p>
        </p:txBody>
      </p:sp>
      <p:pic>
        <p:nvPicPr>
          <p:cNvPr id="1026" name="Picture 2">
            <a:extLst>
              <a:ext uri="{FF2B5EF4-FFF2-40B4-BE49-F238E27FC236}">
                <a16:creationId xmlns:a16="http://schemas.microsoft.com/office/drawing/2014/main" id="{34D378B6-E512-0845-A41C-C20B3089A5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879" y="2587169"/>
            <a:ext cx="1731390" cy="216208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L:\Public Health Evidence and Intelligence\Administration\LOGOS\New Logos\PH Shared Logo- Internal use - Large on white.png"/>
          <p:cNvPicPr>
            <a:picLocks noChangeAspect="1"/>
          </p:cNvPicPr>
          <p:nvPr/>
        </p:nvPicPr>
        <p:blipFill rotWithShape="1">
          <a:blip r:embed="rId4"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9398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12</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333829" y="1270752"/>
            <a:ext cx="7772400" cy="601591"/>
          </a:xfrm>
          <a:prstGeom prst="rect">
            <a:avLst/>
          </a:prstGeom>
        </p:spPr>
        <p:txBody>
          <a:bodyPr/>
          <a:lstStyle>
            <a:lvl1pPr>
              <a:defRPr/>
            </a:lvl1pPr>
          </a:lstStyle>
          <a:p>
            <a:pPr algn="l"/>
            <a:r>
              <a:rPr lang="en-GB" sz="3600" dirty="0">
                <a:solidFill>
                  <a:srgbClr val="005EB8"/>
                </a:solidFill>
              </a:rPr>
              <a:t>Preventative needs:</a:t>
            </a:r>
          </a:p>
        </p:txBody>
      </p:sp>
      <p:pic>
        <p:nvPicPr>
          <p:cNvPr id="5" name="Picture 4" descr="Icon&#10;&#10;Description automatically generated">
            <a:extLst>
              <a:ext uri="{FF2B5EF4-FFF2-40B4-BE49-F238E27FC236}">
                <a16:creationId xmlns:a16="http://schemas.microsoft.com/office/drawing/2014/main" id="{EC3E02B3-7DB1-674F-A03A-0ABF32BB83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3283" y="5805756"/>
            <a:ext cx="1003663" cy="1003663"/>
          </a:xfrm>
          <a:prstGeom prst="rect">
            <a:avLst/>
          </a:prstGeom>
        </p:spPr>
      </p:pic>
      <p:pic>
        <p:nvPicPr>
          <p:cNvPr id="8" name="Picture 7" descr="A picture containing text, sign&#10;&#10;Description automatically generated">
            <a:extLst>
              <a:ext uri="{FF2B5EF4-FFF2-40B4-BE49-F238E27FC236}">
                <a16:creationId xmlns:a16="http://schemas.microsoft.com/office/drawing/2014/main" id="{4929CBBE-37E1-6B40-AD22-56DD352557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26802" y="5780316"/>
            <a:ext cx="1003663" cy="1003663"/>
          </a:xfrm>
          <a:prstGeom prst="rect">
            <a:avLst/>
          </a:prstGeom>
        </p:spPr>
      </p:pic>
      <p:pic>
        <p:nvPicPr>
          <p:cNvPr id="10" name="Picture 9" descr="Icon&#10;&#10;Description automatically generated">
            <a:extLst>
              <a:ext uri="{FF2B5EF4-FFF2-40B4-BE49-F238E27FC236}">
                <a16:creationId xmlns:a16="http://schemas.microsoft.com/office/drawing/2014/main" id="{84C90B09-A12E-0947-A40A-57A59414DA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6870" y="5789835"/>
            <a:ext cx="1100824" cy="1100824"/>
          </a:xfrm>
          <a:prstGeom prst="rect">
            <a:avLst/>
          </a:prstGeom>
        </p:spPr>
      </p:pic>
      <p:graphicFrame>
        <p:nvGraphicFramePr>
          <p:cNvPr id="11" name="Chart 10"/>
          <p:cNvGraphicFramePr/>
          <p:nvPr>
            <p:extLst>
              <p:ext uri="{D42A27DB-BD31-4B8C-83A1-F6EECF244321}">
                <p14:modId xmlns:p14="http://schemas.microsoft.com/office/powerpoint/2010/main" val="3906061647"/>
              </p:ext>
            </p:extLst>
          </p:nvPr>
        </p:nvGraphicFramePr>
        <p:xfrm>
          <a:off x="333829" y="1815010"/>
          <a:ext cx="8098971" cy="4064000"/>
        </p:xfrm>
        <a:graphic>
          <a:graphicData uri="http://schemas.openxmlformats.org/drawingml/2006/chart">
            <c:chart xmlns:c="http://schemas.openxmlformats.org/drawingml/2006/chart" xmlns:r="http://schemas.openxmlformats.org/officeDocument/2006/relationships" r:id="rId6"/>
          </a:graphicData>
        </a:graphic>
      </p:graphicFrame>
      <p:pic>
        <p:nvPicPr>
          <p:cNvPr id="9" name="Picture 8" descr="L:\Public Health Evidence and Intelligence\Administration\LOGOS\New Logos\PH Shared Logo- Internal use - Large on white.png"/>
          <p:cNvPicPr>
            <a:picLocks noChangeAspect="1"/>
          </p:cNvPicPr>
          <p:nvPr/>
        </p:nvPicPr>
        <p:blipFill rotWithShape="1">
          <a:blip r:embed="rId7"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89339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13</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600" dirty="0">
                <a:solidFill>
                  <a:srgbClr val="005EB8"/>
                </a:solidFill>
              </a:rPr>
              <a:t>MSK services - community</a:t>
            </a:r>
          </a:p>
        </p:txBody>
      </p:sp>
      <p:graphicFrame>
        <p:nvGraphicFramePr>
          <p:cNvPr id="2" name="Table 1">
            <a:extLst>
              <a:ext uri="{FF2B5EF4-FFF2-40B4-BE49-F238E27FC236}">
                <a16:creationId xmlns:a16="http://schemas.microsoft.com/office/drawing/2014/main" id="{3DF5DCC3-FF0C-C041-B412-089A494EC3B5}"/>
              </a:ext>
            </a:extLst>
          </p:cNvPr>
          <p:cNvGraphicFramePr>
            <a:graphicFrameLocks noGrp="1"/>
          </p:cNvGraphicFramePr>
          <p:nvPr>
            <p:extLst>
              <p:ext uri="{D42A27DB-BD31-4B8C-83A1-F6EECF244321}">
                <p14:modId xmlns:p14="http://schemas.microsoft.com/office/powerpoint/2010/main" val="3036185117"/>
              </p:ext>
            </p:extLst>
          </p:nvPr>
        </p:nvGraphicFramePr>
        <p:xfrm>
          <a:off x="553265" y="2347080"/>
          <a:ext cx="7686372" cy="3997318"/>
        </p:xfrm>
        <a:graphic>
          <a:graphicData uri="http://schemas.openxmlformats.org/drawingml/2006/table">
            <a:tbl>
              <a:tblPr firstRow="1" firstCol="1" bandRow="1">
                <a:tableStyleId>{5C22544A-7EE6-4342-B048-85BDC9FD1C3A}</a:tableStyleId>
              </a:tblPr>
              <a:tblGrid>
                <a:gridCol w="1398227">
                  <a:extLst>
                    <a:ext uri="{9D8B030D-6E8A-4147-A177-3AD203B41FA5}">
                      <a16:colId xmlns:a16="http://schemas.microsoft.com/office/drawing/2014/main" val="2796183221"/>
                    </a:ext>
                  </a:extLst>
                </a:gridCol>
                <a:gridCol w="1870172">
                  <a:extLst>
                    <a:ext uri="{9D8B030D-6E8A-4147-A177-3AD203B41FA5}">
                      <a16:colId xmlns:a16="http://schemas.microsoft.com/office/drawing/2014/main" val="1179674739"/>
                    </a:ext>
                  </a:extLst>
                </a:gridCol>
                <a:gridCol w="1398931">
                  <a:extLst>
                    <a:ext uri="{9D8B030D-6E8A-4147-A177-3AD203B41FA5}">
                      <a16:colId xmlns:a16="http://schemas.microsoft.com/office/drawing/2014/main" val="2764570803"/>
                    </a:ext>
                  </a:extLst>
                </a:gridCol>
                <a:gridCol w="1423585">
                  <a:extLst>
                    <a:ext uri="{9D8B030D-6E8A-4147-A177-3AD203B41FA5}">
                      <a16:colId xmlns:a16="http://schemas.microsoft.com/office/drawing/2014/main" val="369472008"/>
                    </a:ext>
                  </a:extLst>
                </a:gridCol>
                <a:gridCol w="1595457">
                  <a:extLst>
                    <a:ext uri="{9D8B030D-6E8A-4147-A177-3AD203B41FA5}">
                      <a16:colId xmlns:a16="http://schemas.microsoft.com/office/drawing/2014/main" val="3624065445"/>
                    </a:ext>
                  </a:extLst>
                </a:gridCol>
              </a:tblGrid>
              <a:tr h="360517">
                <a:tc>
                  <a:txBody>
                    <a:bodyPr/>
                    <a:lstStyle/>
                    <a:p>
                      <a:pPr algn="ctr"/>
                      <a:r>
                        <a:rPr lang="en-GB" sz="1000" dirty="0">
                          <a:effectLst/>
                        </a:rPr>
                        <a:t>Location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000">
                          <a:effectLst/>
                        </a:rPr>
                        <a:t>Bedford Borough and Central Bedfordshire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Luton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r>
                        <a:rPr lang="en-GB" sz="1000">
                          <a:effectLst/>
                        </a:rPr>
                        <a:t>Milton Keynes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3112352006"/>
                  </a:ext>
                </a:extLst>
              </a:tr>
              <a:tr h="558117">
                <a:tc>
                  <a:txBody>
                    <a:bodyPr/>
                    <a:lstStyle/>
                    <a:p>
                      <a:r>
                        <a:rPr lang="en-GB" sz="1000">
                          <a:effectLst/>
                        </a:rPr>
                        <a:t>Provider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000">
                          <a:effectLst/>
                        </a:rPr>
                        <a:t>Circle Integrated Care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dirty="0">
                          <a:effectLst/>
                        </a:rPr>
                        <a:t>HRG Healthcare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Connect Health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Ravenscroft Health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21006526"/>
                  </a:ext>
                </a:extLst>
              </a:tr>
              <a:tr h="2481943">
                <a:tc>
                  <a:txBody>
                    <a:bodyPr/>
                    <a:lstStyle/>
                    <a:p>
                      <a:r>
                        <a:rPr lang="en-GB" sz="1000">
                          <a:effectLst/>
                        </a:rPr>
                        <a:t>Type of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Physiotherapy</a:t>
                      </a:r>
                      <a:endParaRPr lang="en-GB" sz="1100" dirty="0">
                        <a:effectLst/>
                      </a:endParaRPr>
                    </a:p>
                    <a:p>
                      <a:pPr marL="342900" lvl="0" indent="-342900">
                        <a:buFont typeface="Symbol" pitchFamily="2" charset="2"/>
                        <a:buChar char=""/>
                      </a:pPr>
                      <a:r>
                        <a:rPr lang="en-GB" sz="1000" dirty="0">
                          <a:effectLst/>
                        </a:rPr>
                        <a:t>Conservative Management Therapies </a:t>
                      </a:r>
                      <a:r>
                        <a:rPr lang="en-GB" sz="1000" dirty="0" err="1">
                          <a:effectLst/>
                        </a:rPr>
                        <a:t>inc.</a:t>
                      </a:r>
                      <a:r>
                        <a:rPr lang="en-GB" sz="1000" dirty="0">
                          <a:effectLst/>
                        </a:rPr>
                        <a:t>  injections, ultrasound-guided injections, Shockwave Therapy, and </a:t>
                      </a:r>
                      <a:r>
                        <a:rPr lang="en-GB" sz="1000" dirty="0" err="1">
                          <a:effectLst/>
                        </a:rPr>
                        <a:t>Apos</a:t>
                      </a:r>
                      <a:r>
                        <a:rPr lang="en-GB" sz="1000" dirty="0">
                          <a:effectLst/>
                        </a:rPr>
                        <a:t> Therapy Boots</a:t>
                      </a:r>
                      <a:endParaRPr lang="en-GB" sz="1100" dirty="0">
                        <a:effectLst/>
                      </a:endParaRPr>
                    </a:p>
                    <a:p>
                      <a:pPr marL="342900" lvl="0" indent="-342900">
                        <a:buFont typeface="Symbol" pitchFamily="2" charset="2"/>
                        <a:buChar char=""/>
                      </a:pPr>
                      <a:r>
                        <a:rPr lang="en-GB" sz="1000" dirty="0">
                          <a:effectLst/>
                        </a:rPr>
                        <a:t>Nerve Conduction diagnostics</a:t>
                      </a:r>
                      <a:endParaRPr lang="en-GB" sz="1100" dirty="0">
                        <a:effectLst/>
                      </a:endParaRPr>
                    </a:p>
                    <a:p>
                      <a:pPr marL="342900" lvl="0" indent="-342900">
                        <a:buFont typeface="Symbol" pitchFamily="2" charset="2"/>
                        <a:buChar char=""/>
                      </a:pPr>
                      <a:r>
                        <a:rPr lang="en-GB" sz="1000" dirty="0">
                          <a:effectLst/>
                        </a:rPr>
                        <a:t>Pain Management programmes </a:t>
                      </a:r>
                      <a:endParaRPr lang="en-GB" sz="1100" dirty="0">
                        <a:effectLst/>
                      </a:endParaRPr>
                    </a:p>
                    <a:p>
                      <a:pPr marL="342900" lvl="0" indent="-342900">
                        <a:buFont typeface="Symbol" pitchFamily="2" charset="2"/>
                        <a:buChar char=""/>
                      </a:pPr>
                      <a:r>
                        <a:rPr lang="en-GB" sz="1000" dirty="0">
                          <a:effectLst/>
                        </a:rPr>
                        <a:t>Rheumatology in Early Inflammatory Arthritis Clinic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Physiotherapy</a:t>
                      </a:r>
                      <a:endParaRPr lang="en-GB" sz="1100" dirty="0">
                        <a:effectLst/>
                      </a:endParaRPr>
                    </a:p>
                    <a:p>
                      <a:pPr marL="342900" lvl="0" indent="-342900">
                        <a:buFont typeface="Symbol" pitchFamily="2" charset="2"/>
                        <a:buChar char=""/>
                      </a:pPr>
                      <a:r>
                        <a:rPr lang="en-GB" sz="1000" dirty="0">
                          <a:effectLst/>
                        </a:rPr>
                        <a:t>Conservative Management Therapies inc.  injections,</a:t>
                      </a:r>
                      <a:endParaRPr lang="en-GB" sz="1100" dirty="0">
                        <a:effectLst/>
                      </a:endParaRPr>
                    </a:p>
                    <a:p>
                      <a:pPr marL="342900" lvl="0" indent="-342900">
                        <a:buFont typeface="Symbol" pitchFamily="2" charset="2"/>
                        <a:buChar char=""/>
                      </a:pPr>
                      <a:r>
                        <a:rPr lang="en-GB" sz="1000" dirty="0">
                          <a:effectLst/>
                        </a:rPr>
                        <a:t>Pain management programmes</a:t>
                      </a:r>
                      <a:endParaRPr lang="en-GB" sz="1100" dirty="0">
                        <a:effectLst/>
                      </a:endParaRPr>
                    </a:p>
                    <a:p>
                      <a:pPr marL="457200"/>
                      <a:r>
                        <a:rPr lang="en-GB" sz="1000" dirty="0">
                          <a:effectLst/>
                        </a:rPr>
                        <a:t> </a:t>
                      </a:r>
                      <a:endParaRPr lang="en-GB" sz="1100" dirty="0">
                        <a:effectLst/>
                      </a:endParaRPr>
                    </a:p>
                    <a:p>
                      <a:r>
                        <a:rPr lang="en-GB" sz="10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Tier 1 physiotherapy only </a:t>
                      </a:r>
                      <a:endParaRPr lang="en-GB" sz="1100" dirty="0">
                        <a:effectLst/>
                      </a:endParaRPr>
                    </a:p>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Physiotherapy</a:t>
                      </a:r>
                      <a:endParaRPr lang="en-GB" sz="1100" dirty="0">
                        <a:effectLst/>
                      </a:endParaRPr>
                    </a:p>
                    <a:p>
                      <a:pPr marL="457200"/>
                      <a:r>
                        <a:rPr lang="en-GB" sz="1000" dirty="0">
                          <a:effectLst/>
                        </a:rPr>
                        <a:t> </a:t>
                      </a:r>
                      <a:endParaRPr lang="en-GB" sz="1100" dirty="0">
                        <a:effectLst/>
                      </a:endParaRPr>
                    </a:p>
                    <a:p>
                      <a:pPr marL="50800" indent="-74295"/>
                      <a:r>
                        <a:rPr lang="en-GB" sz="10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Tier 2+ </a:t>
                      </a:r>
                      <a:endParaRPr lang="en-GB" sz="1100" dirty="0">
                        <a:effectLst/>
                      </a:endParaRPr>
                    </a:p>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Pain Management programmes </a:t>
                      </a:r>
                      <a:endParaRPr lang="en-GB" sz="1100" dirty="0">
                        <a:effectLst/>
                      </a:endParaRPr>
                    </a:p>
                    <a:p>
                      <a:pPr marL="342900" lvl="0" indent="-342900">
                        <a:buFont typeface="Symbol" pitchFamily="2" charset="2"/>
                        <a:buChar char=""/>
                      </a:pPr>
                      <a:r>
                        <a:rPr lang="en-GB" sz="1000" dirty="0">
                          <a:effectLst/>
                        </a:rPr>
                        <a:t>Conservative Management Therapies inc.  injections, ultrasound-guided injections</a:t>
                      </a:r>
                      <a:endParaRPr lang="en-GB" sz="1100" dirty="0">
                        <a:effectLst/>
                      </a:endParaRPr>
                    </a:p>
                    <a:p>
                      <a:r>
                        <a:rPr lang="en-GB" sz="10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8390703"/>
                  </a:ext>
                </a:extLst>
              </a:tr>
              <a:tr h="487884">
                <a:tc>
                  <a:txBody>
                    <a:bodyPr/>
                    <a:lstStyle/>
                    <a:p>
                      <a:r>
                        <a:rPr lang="en-GB" sz="1000" dirty="0">
                          <a:effectLst/>
                        </a:rPr>
                        <a:t>Number of referrals received (2019/20)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50,000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15,000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dirty="0">
                          <a:effectLst/>
                        </a:rPr>
                        <a:t>16,000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dirty="0">
                          <a:effectLst/>
                        </a:rPr>
                        <a:t>9,000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4964238"/>
                  </a:ext>
                </a:extLst>
              </a:tr>
            </a:tbl>
          </a:graphicData>
        </a:graphic>
      </p:graphicFrame>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73762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14</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000" dirty="0">
                <a:solidFill>
                  <a:srgbClr val="005EB8"/>
                </a:solidFill>
              </a:rPr>
              <a:t>MSK services - pain and mental health</a:t>
            </a:r>
          </a:p>
        </p:txBody>
      </p:sp>
      <p:sp>
        <p:nvSpPr>
          <p:cNvPr id="2" name="Rectangle 1">
            <a:extLst>
              <a:ext uri="{FF2B5EF4-FFF2-40B4-BE49-F238E27FC236}">
                <a16:creationId xmlns:a16="http://schemas.microsoft.com/office/drawing/2014/main" id="{8680E7EF-1871-1946-8C89-9334F2575F0B}"/>
              </a:ext>
            </a:extLst>
          </p:cNvPr>
          <p:cNvSpPr/>
          <p:nvPr/>
        </p:nvSpPr>
        <p:spPr>
          <a:xfrm>
            <a:off x="600890" y="2316926"/>
            <a:ext cx="7914459" cy="3600473"/>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MSK services all provide varying levels of pain management services</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Improving Access to Psychological Therapies (IAPT) offer help for common mental health problems such as anxiety and depression. IAPT service provides support for:</a:t>
            </a:r>
          </a:p>
          <a:p>
            <a:pPr marL="742950" lvl="1"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Initial mental health diagnosis</a:t>
            </a:r>
          </a:p>
          <a:p>
            <a:pPr marL="742950" lvl="1"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Psychological formulation/ bio-psycho-social approach to wellbeing</a:t>
            </a:r>
          </a:p>
          <a:p>
            <a:pPr marL="742950" lvl="1"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A holistic view of managing MSK pain in addition to the physical component</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IAPT receives self referral and referrals from GP and community services</a:t>
            </a:r>
          </a:p>
        </p:txBody>
      </p:sp>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92183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15</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478309"/>
            <a:ext cx="7772400" cy="642234"/>
          </a:xfrm>
          <a:prstGeom prst="rect">
            <a:avLst/>
          </a:prstGeom>
        </p:spPr>
        <p:txBody>
          <a:bodyPr/>
          <a:lstStyle>
            <a:lvl1pPr>
              <a:defRPr/>
            </a:lvl1pPr>
          </a:lstStyle>
          <a:p>
            <a:pPr algn="l"/>
            <a:r>
              <a:rPr lang="en-GB" sz="3600" dirty="0">
                <a:solidFill>
                  <a:srgbClr val="005EB8"/>
                </a:solidFill>
              </a:rPr>
              <a:t>MSK services – secondary care</a:t>
            </a:r>
          </a:p>
        </p:txBody>
      </p:sp>
      <p:sp>
        <p:nvSpPr>
          <p:cNvPr id="4" name="TextBox 3">
            <a:extLst>
              <a:ext uri="{FF2B5EF4-FFF2-40B4-BE49-F238E27FC236}">
                <a16:creationId xmlns:a16="http://schemas.microsoft.com/office/drawing/2014/main" id="{6E511C46-C110-E446-9E77-E2BDD0E5B01F}"/>
              </a:ext>
            </a:extLst>
          </p:cNvPr>
          <p:cNvSpPr txBox="1"/>
          <p:nvPr/>
        </p:nvSpPr>
        <p:spPr>
          <a:xfrm>
            <a:off x="2039257" y="2106029"/>
            <a:ext cx="6706094" cy="2862002"/>
          </a:xfrm>
          <a:prstGeom prst="rect">
            <a:avLst/>
          </a:prstGeom>
          <a:noFill/>
        </p:spPr>
        <p:txBody>
          <a:bodyPr wrap="square" rtlCol="0">
            <a:spAutoFit/>
          </a:bodyPr>
          <a:lstStyle/>
          <a:p>
            <a:r>
              <a:rPr lang="en-US" sz="2800" dirty="0">
                <a:solidFill>
                  <a:srgbClr val="005EB8"/>
                </a:solidFill>
              </a:rPr>
              <a:t>Lower back pain</a:t>
            </a:r>
          </a:p>
          <a:p>
            <a:pPr>
              <a:lnSpc>
                <a:spcPct val="114000"/>
              </a:lnSpc>
              <a:spcAft>
                <a:spcPts val="1000"/>
              </a:spcAft>
            </a:pPr>
            <a:r>
              <a:rPr lang="en-GB" dirty="0">
                <a:solidFill>
                  <a:srgbClr val="002060"/>
                </a:solidFill>
              </a:rPr>
              <a:t>The table below shows the most common </a:t>
            </a:r>
            <a:r>
              <a:rPr lang="en-US" dirty="0">
                <a:solidFill>
                  <a:srgbClr val="002060"/>
                </a:solidFill>
              </a:rPr>
              <a:t>non-elective (emergency) </a:t>
            </a:r>
            <a:r>
              <a:rPr lang="en-GB" dirty="0">
                <a:solidFill>
                  <a:srgbClr val="002060"/>
                </a:solidFill>
              </a:rPr>
              <a:t>admissions for MSK conditions </a:t>
            </a:r>
            <a:r>
              <a:rPr lang="en-US" dirty="0">
                <a:solidFill>
                  <a:srgbClr val="002060"/>
                </a:solidFill>
              </a:rPr>
              <a:t>in BLMK</a:t>
            </a:r>
            <a:r>
              <a:rPr lang="en-GB" dirty="0">
                <a:solidFill>
                  <a:srgbClr val="002060"/>
                </a:solidFill>
              </a:rPr>
              <a:t>. ‘Other’ includes a variety of conditions that individually have very low numbers, such as osteomyelitis.</a:t>
            </a:r>
            <a:r>
              <a:rPr lang="en-US" dirty="0">
                <a:solidFill>
                  <a:srgbClr val="002060"/>
                </a:solidFill>
              </a:rPr>
              <a:t>  The figures for 2020 &amp; 2021 were reduced due to the pandemic.</a:t>
            </a:r>
            <a:endParaRPr lang="en-GB" dirty="0">
              <a:solidFill>
                <a:srgbClr val="002060"/>
              </a:solidFill>
            </a:endParaRPr>
          </a:p>
          <a:p>
            <a:pPr>
              <a:lnSpc>
                <a:spcPct val="114000"/>
              </a:lnSpc>
              <a:spcAft>
                <a:spcPts val="1000"/>
              </a:spcAft>
            </a:pPr>
            <a:r>
              <a:rPr lang="en-US" dirty="0">
                <a:solidFill>
                  <a:srgbClr val="002060"/>
                </a:solidFill>
              </a:rPr>
              <a:t>Lower back pain is the most frequent- this is a potential target to reduce emergency admissions.  </a:t>
            </a:r>
          </a:p>
        </p:txBody>
      </p:sp>
      <p:pic>
        <p:nvPicPr>
          <p:cNvPr id="2050" name="Picture 2" descr="Back Pain Silhouette - Free Stock Photo by mohamed hassan on Stockvault.net">
            <a:extLst>
              <a:ext uri="{FF2B5EF4-FFF2-40B4-BE49-F238E27FC236}">
                <a16:creationId xmlns:a16="http://schemas.microsoft.com/office/drawing/2014/main" id="{F2F34D98-100C-E44F-857F-8BF3A2BEA74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6340" t="6514" r="19988" b="3053"/>
          <a:stretch/>
        </p:blipFill>
        <p:spPr bwMode="auto">
          <a:xfrm>
            <a:off x="326570" y="2627087"/>
            <a:ext cx="1422401" cy="23658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1400690928"/>
              </p:ext>
            </p:extLst>
          </p:nvPr>
        </p:nvGraphicFramePr>
        <p:xfrm>
          <a:off x="2837791" y="4956013"/>
          <a:ext cx="4521200" cy="1755648"/>
        </p:xfrm>
        <a:graphic>
          <a:graphicData uri="http://schemas.openxmlformats.org/drawingml/2006/table">
            <a:tbl>
              <a:tblPr firstRow="1" firstCol="1" bandRow="1">
                <a:tableStyleId>{5C22544A-7EE6-4342-B048-85BDC9FD1C3A}</a:tableStyleId>
              </a:tblPr>
              <a:tblGrid>
                <a:gridCol w="1261110">
                  <a:extLst>
                    <a:ext uri="{9D8B030D-6E8A-4147-A177-3AD203B41FA5}">
                      <a16:colId xmlns:a16="http://schemas.microsoft.com/office/drawing/2014/main" val="979088224"/>
                    </a:ext>
                  </a:extLst>
                </a:gridCol>
                <a:gridCol w="668655">
                  <a:extLst>
                    <a:ext uri="{9D8B030D-6E8A-4147-A177-3AD203B41FA5}">
                      <a16:colId xmlns:a16="http://schemas.microsoft.com/office/drawing/2014/main" val="3818086117"/>
                    </a:ext>
                  </a:extLst>
                </a:gridCol>
                <a:gridCol w="668655">
                  <a:extLst>
                    <a:ext uri="{9D8B030D-6E8A-4147-A177-3AD203B41FA5}">
                      <a16:colId xmlns:a16="http://schemas.microsoft.com/office/drawing/2014/main" val="675964170"/>
                    </a:ext>
                  </a:extLst>
                </a:gridCol>
                <a:gridCol w="668655">
                  <a:extLst>
                    <a:ext uri="{9D8B030D-6E8A-4147-A177-3AD203B41FA5}">
                      <a16:colId xmlns:a16="http://schemas.microsoft.com/office/drawing/2014/main" val="2389712175"/>
                    </a:ext>
                  </a:extLst>
                </a:gridCol>
                <a:gridCol w="585470">
                  <a:extLst>
                    <a:ext uri="{9D8B030D-6E8A-4147-A177-3AD203B41FA5}">
                      <a16:colId xmlns:a16="http://schemas.microsoft.com/office/drawing/2014/main" val="4152369502"/>
                    </a:ext>
                  </a:extLst>
                </a:gridCol>
                <a:gridCol w="668655">
                  <a:extLst>
                    <a:ext uri="{9D8B030D-6E8A-4147-A177-3AD203B41FA5}">
                      <a16:colId xmlns:a16="http://schemas.microsoft.com/office/drawing/2014/main" val="3007011822"/>
                    </a:ext>
                  </a:extLst>
                </a:gridCol>
              </a:tblGrid>
              <a:tr h="213360">
                <a:tc>
                  <a:txBody>
                    <a:bodyPr/>
                    <a:lstStyle/>
                    <a:p>
                      <a:pPr>
                        <a:lnSpc>
                          <a:spcPct val="115000"/>
                        </a:lnSpc>
                        <a:spcAft>
                          <a:spcPts val="1000"/>
                        </a:spcAft>
                        <a:tabLst>
                          <a:tab pos="3808730" algn="l"/>
                        </a:tabLst>
                      </a:pPr>
                      <a:r>
                        <a:rPr lang="en-GB" sz="1100" dirty="0">
                          <a:effectLst/>
                        </a:rPr>
                        <a:t>Condition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2017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dirty="0">
                          <a:effectLst/>
                        </a:rPr>
                        <a:t>2018</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2019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2021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7023970"/>
                  </a:ext>
                </a:extLst>
              </a:tr>
              <a:tr h="169545">
                <a:tc>
                  <a:txBody>
                    <a:bodyPr/>
                    <a:lstStyle/>
                    <a:p>
                      <a:pPr>
                        <a:lnSpc>
                          <a:spcPct val="115000"/>
                        </a:lnSpc>
                        <a:spcAft>
                          <a:spcPts val="1000"/>
                        </a:spcAft>
                        <a:tabLst>
                          <a:tab pos="3808730" algn="l"/>
                        </a:tabLst>
                      </a:pPr>
                      <a:r>
                        <a:rPr lang="en-GB" sz="1100">
                          <a:effectLst/>
                        </a:rPr>
                        <a:t>Arthrosis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15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33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117693123"/>
                  </a:ext>
                </a:extLst>
              </a:tr>
              <a:tr h="169545">
                <a:tc>
                  <a:txBody>
                    <a:bodyPr/>
                    <a:lstStyle/>
                    <a:p>
                      <a:pPr>
                        <a:lnSpc>
                          <a:spcPct val="115000"/>
                        </a:lnSpc>
                        <a:spcAft>
                          <a:spcPts val="1000"/>
                        </a:spcAft>
                        <a:tabLst>
                          <a:tab pos="3808730" algn="l"/>
                        </a:tabLst>
                      </a:pPr>
                      <a:r>
                        <a:rPr lang="en-GB" sz="1100">
                          <a:effectLst/>
                        </a:rPr>
                        <a:t>Gout</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40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71</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74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43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52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300909413"/>
                  </a:ext>
                </a:extLst>
              </a:tr>
              <a:tr h="169545">
                <a:tc>
                  <a:txBody>
                    <a:bodyPr/>
                    <a:lstStyle/>
                    <a:p>
                      <a:pPr>
                        <a:lnSpc>
                          <a:spcPct val="115000"/>
                        </a:lnSpc>
                        <a:spcAft>
                          <a:spcPts val="1000"/>
                        </a:spcAft>
                        <a:tabLst>
                          <a:tab pos="3808730" algn="l"/>
                        </a:tabLst>
                      </a:pPr>
                      <a:r>
                        <a:rPr lang="en-GB" sz="1100">
                          <a:effectLst/>
                        </a:rPr>
                        <a:t>Juvenile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5</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950349991"/>
                  </a:ext>
                </a:extLst>
              </a:tr>
              <a:tr h="169545">
                <a:tc>
                  <a:txBody>
                    <a:bodyPr/>
                    <a:lstStyle/>
                    <a:p>
                      <a:pPr>
                        <a:lnSpc>
                          <a:spcPct val="115000"/>
                        </a:lnSpc>
                        <a:spcAft>
                          <a:spcPts val="1000"/>
                        </a:spcAft>
                        <a:tabLst>
                          <a:tab pos="3808730" algn="l"/>
                        </a:tabLst>
                      </a:pPr>
                      <a:r>
                        <a:rPr lang="en-GB" sz="1100" dirty="0">
                          <a:effectLst/>
                        </a:rPr>
                        <a:t>Lower Back Pain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201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325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306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191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156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748283146"/>
                  </a:ext>
                </a:extLst>
              </a:tr>
              <a:tr h="169545">
                <a:tc>
                  <a:txBody>
                    <a:bodyPr/>
                    <a:lstStyle/>
                    <a:p>
                      <a:pPr>
                        <a:lnSpc>
                          <a:spcPct val="115000"/>
                        </a:lnSpc>
                        <a:spcAft>
                          <a:spcPts val="1000"/>
                        </a:spcAft>
                        <a:tabLst>
                          <a:tab pos="3808730" algn="l"/>
                        </a:tabLst>
                      </a:pPr>
                      <a:r>
                        <a:rPr lang="en-GB" sz="1100">
                          <a:effectLst/>
                        </a:rPr>
                        <a:t>Osteoporosis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941803791"/>
                  </a:ext>
                </a:extLst>
              </a:tr>
              <a:tr h="169545">
                <a:tc>
                  <a:txBody>
                    <a:bodyPr/>
                    <a:lstStyle/>
                    <a:p>
                      <a:pPr>
                        <a:lnSpc>
                          <a:spcPct val="115000"/>
                        </a:lnSpc>
                        <a:spcAft>
                          <a:spcPts val="1000"/>
                        </a:spcAft>
                        <a:tabLst>
                          <a:tab pos="3808730" algn="l"/>
                        </a:tabLst>
                      </a:pPr>
                      <a:r>
                        <a:rPr lang="en-GB" sz="1100" dirty="0">
                          <a:effectLst/>
                        </a:rPr>
                        <a:t>Rheumatoid</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dirty="0">
                          <a:effectLst/>
                        </a:rPr>
                        <a:t>26</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33</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21</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805711150"/>
                  </a:ext>
                </a:extLst>
              </a:tr>
              <a:tr h="169545">
                <a:tc>
                  <a:txBody>
                    <a:bodyPr/>
                    <a:lstStyle/>
                    <a:p>
                      <a:pPr>
                        <a:lnSpc>
                          <a:spcPct val="115000"/>
                        </a:lnSpc>
                        <a:spcAft>
                          <a:spcPts val="1000"/>
                        </a:spcAft>
                        <a:tabLst>
                          <a:tab pos="3808730" algn="l"/>
                        </a:tabLst>
                      </a:pPr>
                      <a:r>
                        <a:rPr lang="en-GB" sz="1100" dirty="0">
                          <a:effectLst/>
                        </a:rPr>
                        <a:t>Other</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dirty="0">
                          <a:effectLst/>
                        </a:rPr>
                        <a:t>210</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274</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307</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286</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213</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4019799830"/>
                  </a:ext>
                </a:extLst>
              </a:tr>
              <a:tr h="169545">
                <a:tc>
                  <a:txBody>
                    <a:bodyPr/>
                    <a:lstStyle/>
                    <a:p>
                      <a:pPr>
                        <a:lnSpc>
                          <a:spcPct val="115000"/>
                        </a:lnSpc>
                        <a:spcAft>
                          <a:spcPts val="1000"/>
                        </a:spcAft>
                        <a:tabLst>
                          <a:tab pos="3808730" algn="l"/>
                        </a:tabLst>
                      </a:pPr>
                      <a:r>
                        <a:rPr lang="en-GB" sz="1100" dirty="0">
                          <a:effectLst/>
                        </a:rPr>
                        <a:t>Total</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dirty="0">
                          <a:effectLst/>
                        </a:rPr>
                        <a:t>525</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772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800</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622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473</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782053229"/>
                  </a:ext>
                </a:extLst>
              </a:tr>
            </a:tbl>
          </a:graphicData>
        </a:graphic>
      </p:graphicFrame>
      <p:pic>
        <p:nvPicPr>
          <p:cNvPr id="8" name="Picture 7" descr="L:\Public Health Evidence and Intelligence\Administration\LOGOS\New Logos\PH Shared Logo- Internal use - Large on white.png"/>
          <p:cNvPicPr>
            <a:picLocks noChangeAspect="1"/>
          </p:cNvPicPr>
          <p:nvPr/>
        </p:nvPicPr>
        <p:blipFill rotWithShape="1">
          <a:blip r:embed="rId4"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60255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16</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434767"/>
            <a:ext cx="7772400" cy="677064"/>
          </a:xfrm>
          <a:prstGeom prst="rect">
            <a:avLst/>
          </a:prstGeom>
        </p:spPr>
        <p:txBody>
          <a:bodyPr/>
          <a:lstStyle>
            <a:lvl1pPr>
              <a:defRPr/>
            </a:lvl1pPr>
          </a:lstStyle>
          <a:p>
            <a:pPr algn="l"/>
            <a:r>
              <a:rPr lang="en-GB" sz="3600" dirty="0">
                <a:solidFill>
                  <a:srgbClr val="005EB8"/>
                </a:solidFill>
              </a:rPr>
              <a:t>Impact of </a:t>
            </a:r>
            <a:r>
              <a:rPr lang="en-GB" sz="3600" dirty="0" err="1">
                <a:solidFill>
                  <a:srgbClr val="005EB8"/>
                </a:solidFill>
              </a:rPr>
              <a:t>Covid</a:t>
            </a:r>
            <a:r>
              <a:rPr lang="en-GB" sz="3600" dirty="0">
                <a:solidFill>
                  <a:srgbClr val="005EB8"/>
                </a:solidFill>
              </a:rPr>
              <a:t> on MSK Services</a:t>
            </a:r>
          </a:p>
        </p:txBody>
      </p:sp>
      <p:sp>
        <p:nvSpPr>
          <p:cNvPr id="2" name="Rectangle 1">
            <a:extLst>
              <a:ext uri="{FF2B5EF4-FFF2-40B4-BE49-F238E27FC236}">
                <a16:creationId xmlns:a16="http://schemas.microsoft.com/office/drawing/2014/main" id="{338CC290-6202-1F48-BD95-79E0E7145E45}"/>
              </a:ext>
            </a:extLst>
          </p:cNvPr>
          <p:cNvSpPr/>
          <p:nvPr/>
        </p:nvSpPr>
        <p:spPr>
          <a:xfrm>
            <a:off x="539806" y="2111831"/>
            <a:ext cx="8524365" cy="4745915"/>
          </a:xfrm>
          <a:prstGeom prst="rect">
            <a:avLst/>
          </a:prstGeom>
        </p:spPr>
        <p:txBody>
          <a:bodyPr wrap="square">
            <a:spAutoFit/>
          </a:bodyPr>
          <a:lstStyle/>
          <a:p>
            <a:pPr>
              <a:lnSpc>
                <a:spcPct val="120000"/>
              </a:lnSpc>
            </a:pPr>
            <a:r>
              <a:rPr lang="en-GB" dirty="0">
                <a:solidFill>
                  <a:srgbClr val="002060"/>
                </a:solidFill>
              </a:rPr>
              <a:t>During 2020, routine elective orthopaedic procedures and consultations were cancelled leaving a back log of patients waiting to be seen.  </a:t>
            </a:r>
            <a:r>
              <a:rPr lang="en-GB" dirty="0">
                <a:solidFill>
                  <a:srgbClr val="002060"/>
                </a:solidFill>
                <a:ea typeface="Times New Roman" panose="02020603050405020304" pitchFamily="18" charset="0"/>
                <a:cs typeface="Arial" panose="020B0604020202020204" pitchFamily="34" charset="0"/>
              </a:rPr>
              <a:t>In October 2021, 2,350 patients were waiting for procedures and a further 4,350 for consultations.  </a:t>
            </a:r>
          </a:p>
          <a:p>
            <a:pPr marL="285750" indent="-285750">
              <a:lnSpc>
                <a:spcPct val="120000"/>
              </a:lnSpc>
              <a:buFont typeface="Arial" panose="020B0604020202020204" pitchFamily="34" charset="0"/>
              <a:buChar char="•"/>
            </a:pPr>
            <a:r>
              <a:rPr lang="en-GB" dirty="0">
                <a:solidFill>
                  <a:srgbClr val="002060"/>
                </a:solidFill>
                <a:ea typeface="Times New Roman" panose="02020603050405020304" pitchFamily="18" charset="0"/>
                <a:cs typeface="Arial" panose="020B0604020202020204" pitchFamily="34" charset="0"/>
              </a:rPr>
              <a:t>Knee replacement waiting time:	45 weeks </a:t>
            </a:r>
          </a:p>
          <a:p>
            <a:pPr marL="285750" indent="-285750">
              <a:lnSpc>
                <a:spcPct val="120000"/>
              </a:lnSpc>
              <a:buFont typeface="Arial" panose="020B0604020202020204" pitchFamily="34" charset="0"/>
              <a:buChar char="•"/>
            </a:pPr>
            <a:r>
              <a:rPr lang="en-GB" dirty="0">
                <a:solidFill>
                  <a:srgbClr val="002060"/>
                </a:solidFill>
                <a:ea typeface="Times New Roman" panose="02020603050405020304" pitchFamily="18" charset="0"/>
                <a:cs typeface="Arial" panose="020B0604020202020204" pitchFamily="34" charset="0"/>
              </a:rPr>
              <a:t>Hip replacement waiting time:	56 weeks  </a:t>
            </a:r>
          </a:p>
          <a:p>
            <a:pPr>
              <a:lnSpc>
                <a:spcPct val="120000"/>
              </a:lnSpc>
            </a:pPr>
            <a:endParaRPr lang="en-GB" dirty="0">
              <a:solidFill>
                <a:srgbClr val="002060"/>
              </a:solidFill>
              <a:ea typeface="Times New Roman" panose="02020603050405020304" pitchFamily="18" charset="0"/>
              <a:cs typeface="Arial" panose="020B0604020202020204" pitchFamily="34" charset="0"/>
            </a:endParaRPr>
          </a:p>
          <a:p>
            <a:pPr>
              <a:lnSpc>
                <a:spcPct val="120000"/>
              </a:lnSpc>
            </a:pPr>
            <a:r>
              <a:rPr lang="en-GB" dirty="0">
                <a:solidFill>
                  <a:srgbClr val="002060"/>
                </a:solidFill>
                <a:cs typeface="Arial" panose="020B0604020202020204" pitchFamily="34" charset="0"/>
              </a:rPr>
              <a:t>In November 2021, over 4,000 patients were waiting over 10 weeks for treatment in the community, half of these were for level 1 Physiotherapy.</a:t>
            </a:r>
            <a:endParaRPr lang="en-GB" dirty="0">
              <a:solidFill>
                <a:srgbClr val="002060"/>
              </a:solidFill>
              <a:ea typeface="Times New Roman" panose="02020603050405020304" pitchFamily="18" charset="0"/>
              <a:cs typeface="Arial" panose="020B0604020202020204" pitchFamily="34" charset="0"/>
            </a:endParaRPr>
          </a:p>
          <a:p>
            <a:pPr>
              <a:lnSpc>
                <a:spcPct val="120000"/>
              </a:lnSpc>
            </a:pPr>
            <a:endParaRPr lang="en-GB" dirty="0">
              <a:solidFill>
                <a:srgbClr val="002060"/>
              </a:solidFill>
              <a:cs typeface="Arial" panose="020B0604020202020204" pitchFamily="34" charset="0"/>
            </a:endParaRPr>
          </a:p>
          <a:p>
            <a:pPr>
              <a:lnSpc>
                <a:spcPct val="120000"/>
              </a:lnSpc>
            </a:pPr>
            <a:r>
              <a:rPr lang="en-GB" dirty="0">
                <a:solidFill>
                  <a:srgbClr val="002060"/>
                </a:solidFill>
                <a:cs typeface="Arial" panose="020B0604020202020204" pitchFamily="34" charset="0"/>
              </a:rPr>
              <a:t>In the community, there are multiple challenges in the services:</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staff sickness or redeployment </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lack of appointments and increased waiting times.</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increase in complexity of patients</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potential communication gap between clinicians and patients </a:t>
            </a:r>
          </a:p>
        </p:txBody>
      </p:sp>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76795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17</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172034"/>
            <a:ext cx="7752532" cy="2133718"/>
          </a:xfrm>
          <a:prstGeom prst="rect">
            <a:avLst/>
          </a:prstGeom>
        </p:spPr>
        <p:txBody>
          <a:bodyPr/>
          <a:lstStyle>
            <a:lvl1pPr>
              <a:defRPr/>
            </a:lvl1pPr>
          </a:lstStyle>
          <a:p>
            <a:pPr algn="l"/>
            <a:r>
              <a:rPr lang="en-GB" sz="3600" dirty="0">
                <a:solidFill>
                  <a:srgbClr val="005EB8"/>
                </a:solidFill>
              </a:rPr>
              <a:t>System-level recommendations</a:t>
            </a:r>
            <a:br>
              <a:rPr lang="en-GB" sz="3600" dirty="0">
                <a:solidFill>
                  <a:srgbClr val="005EB8"/>
                </a:solidFill>
              </a:rPr>
            </a:br>
            <a:br>
              <a:rPr lang="en-GB" sz="1800" dirty="0">
                <a:solidFill>
                  <a:schemeClr val="accent1"/>
                </a:solidFill>
                <a:latin typeface="Arial" panose="020B0604020202020204" pitchFamily="34" charset="0"/>
                <a:ea typeface="Calibri" panose="020F0502020204030204" pitchFamily="34" charset="0"/>
                <a:cs typeface="Arial" panose="020B0604020202020204" pitchFamily="34" charset="0"/>
              </a:rPr>
            </a:br>
            <a:endParaRPr lang="en-GB" sz="1800" dirty="0">
              <a:solidFill>
                <a:schemeClr val="accent1"/>
              </a:solidFill>
            </a:endParaRPr>
          </a:p>
        </p:txBody>
      </p:sp>
      <p:sp>
        <p:nvSpPr>
          <p:cNvPr id="2" name="Rectangle 1">
            <a:extLst>
              <a:ext uri="{FF2B5EF4-FFF2-40B4-BE49-F238E27FC236}">
                <a16:creationId xmlns:a16="http://schemas.microsoft.com/office/drawing/2014/main" id="{EE4F2067-453C-3E4A-A25D-2265BD7A7C88}"/>
              </a:ext>
            </a:extLst>
          </p:cNvPr>
          <p:cNvSpPr/>
          <p:nvPr/>
        </p:nvSpPr>
        <p:spPr>
          <a:xfrm>
            <a:off x="467236" y="1809358"/>
            <a:ext cx="8209528" cy="1754326"/>
          </a:xfrm>
          <a:prstGeom prst="rect">
            <a:avLst/>
          </a:prstGeom>
        </p:spPr>
        <p:txBody>
          <a:bodyPr wrap="square">
            <a:spAutoFit/>
          </a:bodyPr>
          <a:lstStyle/>
          <a:p>
            <a:pPr>
              <a:lnSpc>
                <a:spcPct val="120000"/>
              </a:lnSpc>
            </a:pPr>
            <a:r>
              <a:rPr lang="en-GB" dirty="0">
                <a:solidFill>
                  <a:srgbClr val="002060"/>
                </a:solidFill>
              </a:rPr>
              <a:t>Prevention services in primary and community settings should:</a:t>
            </a:r>
          </a:p>
          <a:p>
            <a:pPr marL="285750" indent="-285750">
              <a:lnSpc>
                <a:spcPct val="120000"/>
              </a:lnSpc>
              <a:buFont typeface="Arial" panose="020B0604020202020204" pitchFamily="34" charset="0"/>
              <a:buChar char="•"/>
            </a:pPr>
            <a:r>
              <a:rPr lang="en-GB" dirty="0">
                <a:solidFill>
                  <a:srgbClr val="002060"/>
                </a:solidFill>
              </a:rPr>
              <a:t>Promote physical activity in all ages</a:t>
            </a:r>
          </a:p>
          <a:p>
            <a:pPr marL="285750" indent="-285750">
              <a:lnSpc>
                <a:spcPct val="120000"/>
              </a:lnSpc>
              <a:buFont typeface="Arial" panose="020B0604020202020204" pitchFamily="34" charset="0"/>
              <a:buChar char="•"/>
            </a:pPr>
            <a:r>
              <a:rPr lang="en-GB" dirty="0">
                <a:solidFill>
                  <a:srgbClr val="002060"/>
                </a:solidFill>
              </a:rPr>
              <a:t>Increase smoking cessation support, targeted to areas of higher prevalence</a:t>
            </a:r>
          </a:p>
          <a:p>
            <a:pPr marL="285750" indent="-285750">
              <a:lnSpc>
                <a:spcPct val="120000"/>
              </a:lnSpc>
              <a:buFont typeface="Arial" panose="020B0604020202020204" pitchFamily="34" charset="0"/>
              <a:buChar char="•"/>
            </a:pPr>
            <a:r>
              <a:rPr lang="en-GB" dirty="0">
                <a:solidFill>
                  <a:srgbClr val="002060"/>
                </a:solidFill>
              </a:rPr>
              <a:t>Strengthen MSK service links with the falls prevention pathway, which is currently under review</a:t>
            </a:r>
          </a:p>
        </p:txBody>
      </p:sp>
      <p:sp>
        <p:nvSpPr>
          <p:cNvPr id="4" name="Rectangle 3">
            <a:extLst>
              <a:ext uri="{FF2B5EF4-FFF2-40B4-BE49-F238E27FC236}">
                <a16:creationId xmlns:a16="http://schemas.microsoft.com/office/drawing/2014/main" id="{64ABB06F-4C38-144A-80A0-5D58938FCFA8}"/>
              </a:ext>
            </a:extLst>
          </p:cNvPr>
          <p:cNvSpPr/>
          <p:nvPr/>
        </p:nvSpPr>
        <p:spPr>
          <a:xfrm>
            <a:off x="467236" y="3563684"/>
            <a:ext cx="8209528" cy="2973122"/>
          </a:xfrm>
          <a:prstGeom prst="rect">
            <a:avLst/>
          </a:prstGeom>
        </p:spPr>
        <p:txBody>
          <a:bodyPr wrap="square">
            <a:spAutoFit/>
          </a:bodyPr>
          <a:lstStyle/>
          <a:p>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Strengthening MSK services in the community would reduce inappropriate demands on acute care. </a:t>
            </a:r>
            <a:r>
              <a:rPr lang="en-GB" dirty="0">
                <a:solidFill>
                  <a:srgbClr val="002060"/>
                </a:solidFill>
                <a:latin typeface="Arial" panose="020B0604020202020204" pitchFamily="34" charset="0"/>
                <a:cs typeface="Arial" panose="020B0604020202020204" pitchFamily="34" charset="0"/>
              </a:rPr>
              <a:t>MSK services should focus on:</a:t>
            </a:r>
          </a:p>
          <a:p>
            <a:pPr marL="285750"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Community and digital-based interventions to empower patients’ </a:t>
            </a:r>
            <a:r>
              <a:rPr lang="en-GB" dirty="0" err="1">
                <a:solidFill>
                  <a:srgbClr val="002060"/>
                </a:solidFill>
                <a:latin typeface="Arial" panose="020B0604020202020204" pitchFamily="34" charset="0"/>
                <a:cs typeface="Arial" panose="020B0604020202020204" pitchFamily="34" charset="0"/>
              </a:rPr>
              <a:t>self management</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20000"/>
              </a:lnSpc>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Multi-disciplinary care models which incorporates a wider range of clinical and non-clinical staff to support patients, with posts such as:</a:t>
            </a:r>
            <a:endParaRPr lang="en-GB" dirty="0">
              <a:solidFill>
                <a:srgbClr val="002060"/>
              </a:solidFill>
              <a:latin typeface="Arial" panose="020B0604020202020204" pitchFamily="34" charset="0"/>
              <a:cs typeface="Arial" panose="020B0604020202020204" pitchFamily="34" charset="0"/>
            </a:endParaRPr>
          </a:p>
          <a:p>
            <a:pPr marL="742950" lvl="1"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First contact MSK practitioners</a:t>
            </a:r>
          </a:p>
          <a:p>
            <a:pPr marL="742950" lvl="1"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Social prescribers and care co-ordinators</a:t>
            </a:r>
          </a:p>
          <a:p>
            <a:pPr marL="742950" lvl="1"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Physiotherapist, pain and mental health professionals</a:t>
            </a:r>
          </a:p>
        </p:txBody>
      </p:sp>
      <p:pic>
        <p:nvPicPr>
          <p:cNvPr id="9" name="Picture 8"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05443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18</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47572" y="1377890"/>
            <a:ext cx="7772400" cy="2133718"/>
          </a:xfrm>
          <a:prstGeom prst="rect">
            <a:avLst/>
          </a:prstGeom>
        </p:spPr>
        <p:txBody>
          <a:bodyPr/>
          <a:lstStyle>
            <a:lvl1pPr>
              <a:defRPr/>
            </a:lvl1pPr>
          </a:lstStyle>
          <a:p>
            <a:pPr algn="l"/>
            <a:r>
              <a:rPr lang="en-GB" sz="3600" dirty="0">
                <a:solidFill>
                  <a:srgbClr val="005EB8"/>
                </a:solidFill>
              </a:rPr>
              <a:t>System-level recommendations</a:t>
            </a:r>
          </a:p>
        </p:txBody>
      </p:sp>
      <p:sp>
        <p:nvSpPr>
          <p:cNvPr id="5" name="Rectangle 4">
            <a:extLst>
              <a:ext uri="{FF2B5EF4-FFF2-40B4-BE49-F238E27FC236}">
                <a16:creationId xmlns:a16="http://schemas.microsoft.com/office/drawing/2014/main" id="{0D8B5BA6-10B5-E846-9664-8E998976C6F6}"/>
              </a:ext>
            </a:extLst>
          </p:cNvPr>
          <p:cNvSpPr/>
          <p:nvPr/>
        </p:nvSpPr>
        <p:spPr>
          <a:xfrm>
            <a:off x="447572" y="2110455"/>
            <a:ext cx="8381796" cy="3790781"/>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Referral pathways should be lean and clear between primary, community and secondary care</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Secondary care should support community care to facilitate diagnostics and therefore early diagnosis</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Communication regarding patient care should be streamlined between all providers including MDTs where appropriate</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Communication channels should be kept open between services and the patient</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Contract management should ensure standardisation of service performance and provision across BLMK</a:t>
            </a:r>
          </a:p>
        </p:txBody>
      </p:sp>
      <p:pic>
        <p:nvPicPr>
          <p:cNvPr id="6" name="Picture 5"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01476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19</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600" dirty="0">
                <a:solidFill>
                  <a:srgbClr val="005EB8"/>
                </a:solidFill>
              </a:rPr>
              <a:t>System-level recommendations</a:t>
            </a:r>
          </a:p>
        </p:txBody>
      </p:sp>
      <p:sp>
        <p:nvSpPr>
          <p:cNvPr id="5" name="Rectangle 4">
            <a:extLst>
              <a:ext uri="{FF2B5EF4-FFF2-40B4-BE49-F238E27FC236}">
                <a16:creationId xmlns:a16="http://schemas.microsoft.com/office/drawing/2014/main" id="{0D8B5BA6-10B5-E846-9664-8E998976C6F6}"/>
              </a:ext>
            </a:extLst>
          </p:cNvPr>
          <p:cNvSpPr/>
          <p:nvPr/>
        </p:nvSpPr>
        <p:spPr>
          <a:xfrm>
            <a:off x="600890" y="2316926"/>
            <a:ext cx="7914459" cy="743280"/>
          </a:xfrm>
          <a:prstGeom prst="rect">
            <a:avLst/>
          </a:prstGeom>
        </p:spPr>
        <p:txBody>
          <a:bodyPr wrap="square">
            <a:spAutoFit/>
          </a:bodyPr>
          <a:lstStyle/>
          <a:p>
            <a:pPr marL="342900" indent="-342900">
              <a:lnSpc>
                <a:spcPct val="120000"/>
              </a:lnSpc>
              <a:spcBef>
                <a:spcPts val="600"/>
              </a:spcBef>
              <a:buFont typeface="Symbol" pitchFamily="2" charset="2"/>
              <a:buChar char=""/>
            </a:pPr>
            <a:endPar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742334" y="2449801"/>
            <a:ext cx="8096865" cy="2897203"/>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Assistance should be provided for patients awaiting definitive treatment to ensure they do not deteriorate. This would include signposting to self-help groups, exercise classes, weight management, pain management, social services, Occupational Therapy (OT) and IAPT</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There should be standardisation of outcome measures across BLMK in community services</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Minimum data sets should be standardised across services to enable informed decision-making and benchmarking </a:t>
            </a:r>
          </a:p>
        </p:txBody>
      </p:sp>
      <p:pic>
        <p:nvPicPr>
          <p:cNvPr id="9" name="Picture 8"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24122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EA8EC4-5943-6E4E-A9AC-71620321DC41}"/>
              </a:ext>
            </a:extLst>
          </p:cNvPr>
          <p:cNvSpPr>
            <a:spLocks noGrp="1"/>
          </p:cNvSpPr>
          <p:nvPr>
            <p:ph type="sldNum" sz="quarter" idx="11"/>
          </p:nvPr>
        </p:nvSpPr>
        <p:spPr/>
        <p:txBody>
          <a:bodyPr/>
          <a:lstStyle/>
          <a:p>
            <a:fld id="{AEF105DA-9D41-4AAD-95A3-B5E0DEDF3808}" type="slidenum">
              <a:rPr lang="en-GB" smtClean="0"/>
              <a:pPr/>
              <a:t>2</a:t>
            </a:fld>
            <a:endParaRPr lang="en-GB" dirty="0"/>
          </a:p>
        </p:txBody>
      </p:sp>
      <p:sp>
        <p:nvSpPr>
          <p:cNvPr id="2" name="Text Placeholder 1"/>
          <p:cNvSpPr>
            <a:spLocks noGrp="1"/>
          </p:cNvSpPr>
          <p:nvPr>
            <p:ph type="body" sz="quarter" idx="12"/>
          </p:nvPr>
        </p:nvSpPr>
        <p:spPr>
          <a:xfrm>
            <a:off x="1053863" y="2908332"/>
            <a:ext cx="7260771" cy="2985634"/>
          </a:xfrm>
        </p:spPr>
        <p:txBody>
          <a:bodyPr/>
          <a:lstStyle/>
          <a:p>
            <a:r>
              <a:rPr lang="en-GB" sz="2000" dirty="0"/>
              <a:t>It stands for Bedfordshire, Luton &amp; Milton Keynes and it is a Clinical Commissioning Group which is part of the NHS</a:t>
            </a:r>
          </a:p>
          <a:p>
            <a:r>
              <a:rPr lang="en-GB" sz="2000" dirty="0"/>
              <a:t>Much of the data in this needs assessment is from the comprising four Local Authorities: Bedford Borough, Central Bedfordshire, Luton &amp; Milton Keynes councils</a:t>
            </a:r>
          </a:p>
          <a:p>
            <a:r>
              <a:rPr lang="en-GB" sz="2000" dirty="0"/>
              <a:t>However, the health area of BLMK is slightly larger than the total areas of the four local authorities</a:t>
            </a:r>
          </a:p>
        </p:txBody>
      </p:sp>
      <p:pic>
        <p:nvPicPr>
          <p:cNvPr id="12" name="Picture 11"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3" name="Picture 12"/>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
        <p:nvSpPr>
          <p:cNvPr id="15" name="Title 1"/>
          <p:cNvSpPr txBox="1">
            <a:spLocks/>
          </p:cNvSpPr>
          <p:nvPr/>
        </p:nvSpPr>
        <p:spPr>
          <a:xfrm>
            <a:off x="1023038" y="2010299"/>
            <a:ext cx="6683765" cy="776439"/>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a:solidFill>
                  <a:srgbClr val="005EB8"/>
                </a:solidFill>
                <a:latin typeface="+mn-lt"/>
              </a:rPr>
              <a:t>What is BLMK?</a:t>
            </a:r>
          </a:p>
        </p:txBody>
      </p:sp>
      <p:sp>
        <p:nvSpPr>
          <p:cNvPr id="16" name="Content Placeholder 2"/>
          <p:cNvSpPr txBox="1">
            <a:spLocks/>
          </p:cNvSpPr>
          <p:nvPr/>
        </p:nvSpPr>
        <p:spPr>
          <a:xfrm>
            <a:off x="275770" y="3049304"/>
            <a:ext cx="8331201" cy="3409553"/>
          </a:xfr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4000"/>
              </a:lnSpc>
              <a:spcBef>
                <a:spcPts val="0"/>
              </a:spcBef>
            </a:pPr>
            <a:endParaRPr lang="en-GB" sz="1800" dirty="0">
              <a:solidFill>
                <a:srgbClr val="002060"/>
              </a:solidFill>
            </a:endParaRPr>
          </a:p>
        </p:txBody>
      </p:sp>
    </p:spTree>
    <p:extLst>
      <p:ext uri="{BB962C8B-B14F-4D97-AF65-F5344CB8AC3E}">
        <p14:creationId xmlns:p14="http://schemas.microsoft.com/office/powerpoint/2010/main" val="1132408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D89533-E994-0F46-81F5-10F5050C91AD}"/>
              </a:ext>
            </a:extLst>
          </p:cNvPr>
          <p:cNvSpPr>
            <a:spLocks noGrp="1"/>
          </p:cNvSpPr>
          <p:nvPr>
            <p:ph type="body" sz="quarter" idx="13"/>
          </p:nvPr>
        </p:nvSpPr>
        <p:spPr>
          <a:xfrm>
            <a:off x="598714" y="1470024"/>
            <a:ext cx="8371114" cy="868362"/>
          </a:xfrm>
        </p:spPr>
        <p:txBody>
          <a:bodyPr/>
          <a:lstStyle/>
          <a:p>
            <a:r>
              <a:rPr lang="en-US" sz="3000" dirty="0"/>
              <a:t>Pain and mental health services recommendations</a:t>
            </a:r>
          </a:p>
        </p:txBody>
      </p:sp>
      <p:sp>
        <p:nvSpPr>
          <p:cNvPr id="4" name="Slide Number Placeholder 3">
            <a:extLst>
              <a:ext uri="{FF2B5EF4-FFF2-40B4-BE49-F238E27FC236}">
                <a16:creationId xmlns:a16="http://schemas.microsoft.com/office/drawing/2014/main" id="{0625393F-B604-9E45-8166-5866E90FBC36}"/>
              </a:ext>
            </a:extLst>
          </p:cNvPr>
          <p:cNvSpPr>
            <a:spLocks noGrp="1"/>
          </p:cNvSpPr>
          <p:nvPr>
            <p:ph type="sldNum" sz="quarter" idx="11"/>
          </p:nvPr>
        </p:nvSpPr>
        <p:spPr/>
        <p:txBody>
          <a:bodyPr/>
          <a:lstStyle/>
          <a:p>
            <a:fld id="{AEF105DA-9D41-4AAD-95A3-B5E0DEDF3808}" type="slidenum">
              <a:rPr lang="en-GB" smtClean="0"/>
              <a:pPr/>
              <a:t>20</a:t>
            </a:fld>
            <a:endParaRPr lang="en-GB" dirty="0"/>
          </a:p>
        </p:txBody>
      </p:sp>
      <p:sp>
        <p:nvSpPr>
          <p:cNvPr id="6" name="Rectangle 5">
            <a:extLst>
              <a:ext uri="{FF2B5EF4-FFF2-40B4-BE49-F238E27FC236}">
                <a16:creationId xmlns:a16="http://schemas.microsoft.com/office/drawing/2014/main" id="{065C5A2B-6A16-0A47-B27A-BBDB2DD97B66}"/>
              </a:ext>
            </a:extLst>
          </p:cNvPr>
          <p:cNvSpPr/>
          <p:nvPr/>
        </p:nvSpPr>
        <p:spPr>
          <a:xfrm>
            <a:off x="210456" y="2656729"/>
            <a:ext cx="8498115" cy="2848793"/>
          </a:xfrm>
          <a:prstGeom prst="rect">
            <a:avLst/>
          </a:prstGeom>
        </p:spPr>
        <p:txBody>
          <a:bodyPr wrap="square">
            <a:spAutoFit/>
          </a:bodyPr>
          <a:lstStyle/>
          <a:p>
            <a:pPr marL="285750" lvl="0" indent="-285750">
              <a:lnSpc>
                <a:spcPct val="114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Specifically for lower back pain, primary care services should consider how to risk stratify young people and adults presenting with a new episode of low back pain with or without sciatica based on biological, psychological, and social factors</a:t>
            </a:r>
          </a:p>
          <a:p>
            <a:pPr marL="285750" indent="-285750">
              <a:lnSpc>
                <a:spcPct val="114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Use of opioids, spinal injections, and imaging should follow clinical guidelines</a:t>
            </a:r>
          </a:p>
          <a:p>
            <a:pPr marL="285750" indent="-285750">
              <a:lnSpc>
                <a:spcPct val="114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To increase access and engagement, a hybrid digital and face-to-face service should be offered, and patient outcomes should be monitored for these initiatives</a:t>
            </a:r>
          </a:p>
        </p:txBody>
      </p:sp>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45682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D89533-E994-0F46-81F5-10F5050C91AD}"/>
              </a:ext>
            </a:extLst>
          </p:cNvPr>
          <p:cNvSpPr>
            <a:spLocks noGrp="1"/>
          </p:cNvSpPr>
          <p:nvPr>
            <p:ph type="body" sz="quarter" idx="13"/>
          </p:nvPr>
        </p:nvSpPr>
        <p:spPr>
          <a:xfrm>
            <a:off x="446314" y="2049395"/>
            <a:ext cx="8371114" cy="868362"/>
          </a:xfrm>
        </p:spPr>
        <p:txBody>
          <a:bodyPr/>
          <a:lstStyle/>
          <a:p>
            <a:r>
              <a:rPr lang="en-US" sz="3000" dirty="0"/>
              <a:t>Pain and mental health services recommendations</a:t>
            </a:r>
          </a:p>
        </p:txBody>
      </p:sp>
      <p:sp>
        <p:nvSpPr>
          <p:cNvPr id="4" name="Slide Number Placeholder 3">
            <a:extLst>
              <a:ext uri="{FF2B5EF4-FFF2-40B4-BE49-F238E27FC236}">
                <a16:creationId xmlns:a16="http://schemas.microsoft.com/office/drawing/2014/main" id="{0625393F-B604-9E45-8166-5866E90FBC36}"/>
              </a:ext>
            </a:extLst>
          </p:cNvPr>
          <p:cNvSpPr>
            <a:spLocks noGrp="1"/>
          </p:cNvSpPr>
          <p:nvPr>
            <p:ph type="sldNum" sz="quarter" idx="11"/>
          </p:nvPr>
        </p:nvSpPr>
        <p:spPr/>
        <p:txBody>
          <a:bodyPr/>
          <a:lstStyle/>
          <a:p>
            <a:fld id="{AEF105DA-9D41-4AAD-95A3-B5E0DEDF3808}" type="slidenum">
              <a:rPr lang="en-GB" smtClean="0"/>
              <a:pPr/>
              <a:t>21</a:t>
            </a:fld>
            <a:endParaRPr lang="en-GB" dirty="0"/>
          </a:p>
        </p:txBody>
      </p:sp>
      <p:sp>
        <p:nvSpPr>
          <p:cNvPr id="6" name="Rectangle 5">
            <a:extLst>
              <a:ext uri="{FF2B5EF4-FFF2-40B4-BE49-F238E27FC236}">
                <a16:creationId xmlns:a16="http://schemas.microsoft.com/office/drawing/2014/main" id="{065C5A2B-6A16-0A47-B27A-BBDB2DD97B66}"/>
              </a:ext>
            </a:extLst>
          </p:cNvPr>
          <p:cNvSpPr/>
          <p:nvPr/>
        </p:nvSpPr>
        <p:spPr>
          <a:xfrm>
            <a:off x="319313" y="3333936"/>
            <a:ext cx="8498115" cy="2086725"/>
          </a:xfrm>
          <a:prstGeom prst="rect">
            <a:avLst/>
          </a:prstGeom>
        </p:spPr>
        <p:txBody>
          <a:bodyPr wrap="square">
            <a:spAutoFit/>
          </a:bodyPr>
          <a:lstStyle/>
          <a:p>
            <a:pPr marL="342900" lvl="0" indent="-342900">
              <a:lnSpc>
                <a:spcPct val="120000"/>
              </a:lnSpc>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There should be a higher level of awareness of mental health needs in community MSK services, e.g. physiotherapist and GP to consider IAPT referral in chronic MSK patients</a:t>
            </a:r>
          </a:p>
          <a:p>
            <a:pPr marL="342900" lvl="0" indent="-342900">
              <a:lnSpc>
                <a:spcPct val="120000"/>
              </a:lnSpc>
              <a:spcAft>
                <a:spcPts val="6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The system should ensure patient records are shared between relevant services as appropriate to improve patient care e.g. community MSK service and IAPT to improve patient care</a:t>
            </a:r>
          </a:p>
        </p:txBody>
      </p:sp>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14252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D89533-E994-0F46-81F5-10F5050C91AD}"/>
              </a:ext>
            </a:extLst>
          </p:cNvPr>
          <p:cNvSpPr>
            <a:spLocks noGrp="1"/>
          </p:cNvSpPr>
          <p:nvPr>
            <p:ph type="body" sz="quarter" idx="13"/>
          </p:nvPr>
        </p:nvSpPr>
        <p:spPr>
          <a:xfrm>
            <a:off x="685800" y="1405571"/>
            <a:ext cx="7829550" cy="484638"/>
          </a:xfrm>
        </p:spPr>
        <p:txBody>
          <a:bodyPr/>
          <a:lstStyle/>
          <a:p>
            <a:r>
              <a:rPr lang="en-US" sz="3000" dirty="0"/>
              <a:t>References</a:t>
            </a:r>
          </a:p>
        </p:txBody>
      </p:sp>
      <p:sp>
        <p:nvSpPr>
          <p:cNvPr id="4" name="Slide Number Placeholder 3">
            <a:extLst>
              <a:ext uri="{FF2B5EF4-FFF2-40B4-BE49-F238E27FC236}">
                <a16:creationId xmlns:a16="http://schemas.microsoft.com/office/drawing/2014/main" id="{0625393F-B604-9E45-8166-5866E90FBC36}"/>
              </a:ext>
            </a:extLst>
          </p:cNvPr>
          <p:cNvSpPr>
            <a:spLocks noGrp="1"/>
          </p:cNvSpPr>
          <p:nvPr>
            <p:ph type="sldNum" sz="quarter" idx="11"/>
          </p:nvPr>
        </p:nvSpPr>
        <p:spPr/>
        <p:txBody>
          <a:bodyPr/>
          <a:lstStyle/>
          <a:p>
            <a:fld id="{AEF105DA-9D41-4AAD-95A3-B5E0DEDF3808}" type="slidenum">
              <a:rPr lang="en-GB" smtClean="0"/>
              <a:pPr/>
              <a:t>22</a:t>
            </a:fld>
            <a:endParaRPr lang="en-GB" dirty="0"/>
          </a:p>
        </p:txBody>
      </p:sp>
      <p:sp>
        <p:nvSpPr>
          <p:cNvPr id="3" name="Text Placeholder 2"/>
          <p:cNvSpPr>
            <a:spLocks noGrp="1"/>
          </p:cNvSpPr>
          <p:nvPr>
            <p:ph type="body" sz="quarter" idx="12"/>
          </p:nvPr>
        </p:nvSpPr>
        <p:spPr>
          <a:xfrm>
            <a:off x="-14289" y="1919579"/>
            <a:ext cx="8875259" cy="3618416"/>
          </a:xfrm>
        </p:spPr>
        <p:txBody>
          <a:bodyPr/>
          <a:lstStyle/>
          <a:p>
            <a:pPr marL="0" indent="0">
              <a:buNone/>
            </a:pPr>
            <a:r>
              <a:rPr lang="en-GB" dirty="0"/>
              <a:t>Population</a:t>
            </a:r>
          </a:p>
          <a:p>
            <a:pPr marL="623888"/>
            <a:r>
              <a:rPr lang="en-GB" dirty="0"/>
              <a:t>Ethnicity- </a:t>
            </a:r>
            <a:r>
              <a:rPr lang="en-GB" dirty="0">
                <a:hlinkClick r:id="rId3"/>
              </a:rPr>
              <a:t>https://www.ons.gov.uk/peoplepopulationandcommunity/populationandmigration</a:t>
            </a:r>
            <a:endParaRPr lang="en-GB" dirty="0"/>
          </a:p>
          <a:p>
            <a:pPr marL="623888"/>
            <a:r>
              <a:rPr lang="en-GB" dirty="0"/>
              <a:t>Deprivation- </a:t>
            </a:r>
            <a:r>
              <a:rPr lang="en-GB" dirty="0">
                <a:hlinkClick r:id="rId4"/>
              </a:rPr>
              <a:t>https://fingertips.phe.org.uk/</a:t>
            </a:r>
            <a:r>
              <a:rPr lang="en-GB" dirty="0"/>
              <a:t> </a:t>
            </a:r>
          </a:p>
          <a:p>
            <a:pPr marL="623888"/>
            <a:r>
              <a:rPr lang="en-GB" dirty="0"/>
              <a:t>Population projection- </a:t>
            </a:r>
            <a:r>
              <a:rPr lang="en-GB" dirty="0">
                <a:hlinkClick r:id="rId3"/>
              </a:rPr>
              <a:t>https://www.ons.gov.uk/peoplepopulationandcommunity/populationandmigration</a:t>
            </a:r>
            <a:endParaRPr lang="en-GB" dirty="0"/>
          </a:p>
          <a:p>
            <a:pPr marL="0" indent="0">
              <a:buNone/>
            </a:pPr>
            <a:r>
              <a:rPr lang="en-GB" dirty="0"/>
              <a:t>MSK conditions</a:t>
            </a:r>
          </a:p>
          <a:p>
            <a:pPr marL="623888" indent="-285750"/>
            <a:r>
              <a:rPr lang="en-GB" dirty="0"/>
              <a:t>Global Burden </a:t>
            </a:r>
            <a:r>
              <a:rPr lang="en-GB"/>
              <a:t>of Disease- </a:t>
            </a:r>
            <a:r>
              <a:rPr lang="en-GB">
                <a:hlinkClick r:id="rId5"/>
              </a:rPr>
              <a:t>https</a:t>
            </a:r>
            <a:r>
              <a:rPr lang="en-GB" dirty="0">
                <a:hlinkClick r:id="rId5"/>
              </a:rPr>
              <a:t>://vizhub.healthdata.org/</a:t>
            </a:r>
            <a:r>
              <a:rPr lang="en-GB" dirty="0" err="1">
                <a:hlinkClick r:id="rId5"/>
              </a:rPr>
              <a:t>gbd</a:t>
            </a:r>
            <a:r>
              <a:rPr lang="en-GB" dirty="0">
                <a:hlinkClick r:id="rId5"/>
              </a:rPr>
              <a:t>-compare</a:t>
            </a:r>
            <a:endParaRPr lang="en-GB" dirty="0"/>
          </a:p>
          <a:p>
            <a:pPr marL="0" indent="0">
              <a:buNone/>
            </a:pPr>
            <a:r>
              <a:rPr lang="en-GB" dirty="0"/>
              <a:t>MSK long-term conditions, mental health &amp; preventative needs</a:t>
            </a:r>
          </a:p>
          <a:p>
            <a:pPr marL="623888" indent="-285750"/>
            <a:r>
              <a:rPr lang="en-GB" dirty="0">
                <a:hlinkClick r:id="rId6"/>
              </a:rPr>
              <a:t>https://fingertips.phe.org.uk/profile/msk/data#page/1</a:t>
            </a:r>
            <a:endParaRPr lang="en-GB" dirty="0"/>
          </a:p>
          <a:p>
            <a:pPr marL="0" indent="0">
              <a:buNone/>
            </a:pPr>
            <a:r>
              <a:rPr lang="en-GB" dirty="0"/>
              <a:t>MSK Needs</a:t>
            </a:r>
          </a:p>
          <a:p>
            <a:pPr marL="623888"/>
            <a:r>
              <a:rPr lang="en-GB" dirty="0"/>
              <a:t>Work-related health- </a:t>
            </a:r>
            <a:r>
              <a:rPr lang="en-GB" u="sng" dirty="0">
                <a:hlinkClick r:id="rId7"/>
              </a:rPr>
              <a:t>https://www.hse.gov.uk/statistics/cost.htm</a:t>
            </a:r>
            <a:endParaRPr lang="en-GB" u="sng" dirty="0"/>
          </a:p>
          <a:p>
            <a:pPr marL="623888"/>
            <a:r>
              <a:rPr lang="en-GB" dirty="0"/>
              <a:t>Quality of Life- </a:t>
            </a:r>
            <a:r>
              <a:rPr lang="en-GB" u="sng" dirty="0">
                <a:hlinkClick r:id="rId8"/>
              </a:rPr>
              <a:t>https://www.versusarthritis.org/</a:t>
            </a:r>
            <a:endParaRPr lang="en-GB" u="sng" dirty="0"/>
          </a:p>
          <a:p>
            <a:pPr marL="0" indent="0">
              <a:buNone/>
            </a:pPr>
            <a:r>
              <a:rPr lang="en-GB" dirty="0"/>
              <a:t>Fit notes</a:t>
            </a:r>
          </a:p>
          <a:p>
            <a:pPr marL="623888"/>
            <a:r>
              <a:rPr lang="en-GB" dirty="0"/>
              <a:t>NHS digital, 2021- </a:t>
            </a:r>
            <a:r>
              <a:rPr lang="en-GB" dirty="0">
                <a:hlinkClick r:id="rId9"/>
              </a:rPr>
              <a:t>https://digital.nhs.uk/services/fit-notes</a:t>
            </a:r>
            <a:r>
              <a:rPr lang="en-GB" dirty="0"/>
              <a:t> </a:t>
            </a:r>
          </a:p>
          <a:p>
            <a:pPr marL="623888"/>
            <a:endParaRPr lang="en-GB" dirty="0"/>
          </a:p>
          <a:p>
            <a:pPr marL="623888" indent="-285750"/>
            <a:endParaRPr lang="en-GB" dirty="0"/>
          </a:p>
          <a:p>
            <a:pPr marL="373063" indent="-285750"/>
            <a:endParaRPr lang="en-GB" dirty="0"/>
          </a:p>
        </p:txBody>
      </p:sp>
      <p:pic>
        <p:nvPicPr>
          <p:cNvPr id="6" name="Picture 5" descr="L:\Public Health Evidence and Intelligence\Administration\LOGOS\New Logos\PH Shared Logo- Internal use - Large on white.png"/>
          <p:cNvPicPr>
            <a:picLocks noChangeAspect="1"/>
          </p:cNvPicPr>
          <p:nvPr/>
        </p:nvPicPr>
        <p:blipFill rotWithShape="1">
          <a:blip r:embed="rId10"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8" name="Picture 7"/>
          <p:cNvPicPr>
            <a:picLocks noChangeAspect="1"/>
          </p:cNvPicPr>
          <p:nvPr/>
        </p:nvPicPr>
        <p:blipFill rotWithShape="1">
          <a:blip r:embed="rId11"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18457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EA8EC4-5943-6E4E-A9AC-71620321DC41}"/>
              </a:ext>
            </a:extLst>
          </p:cNvPr>
          <p:cNvSpPr>
            <a:spLocks noGrp="1"/>
          </p:cNvSpPr>
          <p:nvPr>
            <p:ph type="sldNum" sz="quarter" idx="11"/>
          </p:nvPr>
        </p:nvSpPr>
        <p:spPr/>
        <p:txBody>
          <a:bodyPr/>
          <a:lstStyle/>
          <a:p>
            <a:fld id="{AEF105DA-9D41-4AAD-95A3-B5E0DEDF3808}" type="slidenum">
              <a:rPr lang="en-GB" smtClean="0"/>
              <a:pPr/>
              <a:t>3</a:t>
            </a:fld>
            <a:endParaRPr lang="en-GB" dirty="0"/>
          </a:p>
        </p:txBody>
      </p:sp>
      <p:pic>
        <p:nvPicPr>
          <p:cNvPr id="12" name="Picture 11"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3" name="Picture 12"/>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
        <p:nvSpPr>
          <p:cNvPr id="15" name="Title 1"/>
          <p:cNvSpPr txBox="1">
            <a:spLocks/>
          </p:cNvSpPr>
          <p:nvPr/>
        </p:nvSpPr>
        <p:spPr>
          <a:xfrm>
            <a:off x="1175438" y="1407961"/>
            <a:ext cx="6683765" cy="1280890"/>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a:solidFill>
                  <a:srgbClr val="005EB8"/>
                </a:solidFill>
                <a:latin typeface="+mn-lt"/>
              </a:rPr>
              <a:t>Why are we doing MSK Needs Assessment? </a:t>
            </a:r>
          </a:p>
        </p:txBody>
      </p:sp>
      <p:sp>
        <p:nvSpPr>
          <p:cNvPr id="16" name="Content Placeholder 2"/>
          <p:cNvSpPr txBox="1">
            <a:spLocks/>
          </p:cNvSpPr>
          <p:nvPr/>
        </p:nvSpPr>
        <p:spPr>
          <a:xfrm>
            <a:off x="275770" y="2738750"/>
            <a:ext cx="8331201" cy="3409553"/>
          </a:xfr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4000"/>
              </a:lnSpc>
              <a:spcBef>
                <a:spcPts val="0"/>
              </a:spcBef>
            </a:pPr>
            <a:r>
              <a:rPr lang="en-GB" sz="1800" b="1" dirty="0">
                <a:solidFill>
                  <a:srgbClr val="002060"/>
                </a:solidFill>
              </a:rPr>
              <a:t>BLMK-wide</a:t>
            </a:r>
            <a:r>
              <a:rPr lang="en-GB" sz="1800" dirty="0">
                <a:solidFill>
                  <a:srgbClr val="002060"/>
                </a:solidFill>
              </a:rPr>
              <a:t> MSK commissioning unit is due to review providers’ contracts </a:t>
            </a:r>
          </a:p>
          <a:p>
            <a:pPr>
              <a:lnSpc>
                <a:spcPct val="114000"/>
              </a:lnSpc>
              <a:spcBef>
                <a:spcPts val="0"/>
              </a:spcBef>
            </a:pPr>
            <a:r>
              <a:rPr lang="en-GB" sz="1800" dirty="0">
                <a:solidFill>
                  <a:srgbClr val="002060"/>
                </a:solidFill>
              </a:rPr>
              <a:t>High burden of disease from MSK conditions and large morbidity from common MSK conditions</a:t>
            </a:r>
          </a:p>
          <a:p>
            <a:pPr>
              <a:lnSpc>
                <a:spcPct val="114000"/>
              </a:lnSpc>
              <a:spcBef>
                <a:spcPts val="0"/>
              </a:spcBef>
            </a:pPr>
            <a:r>
              <a:rPr lang="en-GB" sz="1800" dirty="0">
                <a:solidFill>
                  <a:srgbClr val="002060"/>
                </a:solidFill>
              </a:rPr>
              <a:t>There are areas of unmet need</a:t>
            </a:r>
          </a:p>
          <a:p>
            <a:pPr>
              <a:lnSpc>
                <a:spcPct val="114000"/>
              </a:lnSpc>
              <a:spcBef>
                <a:spcPts val="0"/>
              </a:spcBef>
            </a:pPr>
            <a:r>
              <a:rPr lang="en-GB" sz="1800" dirty="0">
                <a:solidFill>
                  <a:srgbClr val="002060"/>
                </a:solidFill>
              </a:rPr>
              <a:t>There will be cost implications on health and social care services</a:t>
            </a:r>
          </a:p>
          <a:p>
            <a:pPr>
              <a:lnSpc>
                <a:spcPct val="114000"/>
              </a:lnSpc>
              <a:spcBef>
                <a:spcPts val="0"/>
              </a:spcBef>
            </a:pPr>
            <a:r>
              <a:rPr lang="en-GB" sz="1800" dirty="0">
                <a:solidFill>
                  <a:srgbClr val="002060"/>
                </a:solidFill>
              </a:rPr>
              <a:t>Should focus on prevention</a:t>
            </a:r>
          </a:p>
          <a:p>
            <a:pPr>
              <a:lnSpc>
                <a:spcPct val="114000"/>
              </a:lnSpc>
              <a:spcBef>
                <a:spcPts val="0"/>
              </a:spcBef>
            </a:pPr>
            <a:r>
              <a:rPr lang="en-GB" sz="1800" dirty="0">
                <a:solidFill>
                  <a:srgbClr val="002060"/>
                </a:solidFill>
              </a:rPr>
              <a:t>Models of care to broadly define the way health services should be delivered</a:t>
            </a:r>
          </a:p>
          <a:p>
            <a:pPr>
              <a:lnSpc>
                <a:spcPct val="114000"/>
              </a:lnSpc>
              <a:spcBef>
                <a:spcPts val="0"/>
              </a:spcBef>
            </a:pPr>
            <a:r>
              <a:rPr lang="en-GB" sz="1800" dirty="0">
                <a:solidFill>
                  <a:srgbClr val="002060"/>
                </a:solidFill>
              </a:rPr>
              <a:t>Project future needs, for example:</a:t>
            </a:r>
          </a:p>
          <a:p>
            <a:pPr lvl="1">
              <a:lnSpc>
                <a:spcPct val="114000"/>
              </a:lnSpc>
              <a:spcBef>
                <a:spcPts val="0"/>
              </a:spcBef>
              <a:buFont typeface="Arial" panose="020B0604020202020204" pitchFamily="34" charset="0"/>
              <a:buChar char="•"/>
            </a:pPr>
            <a:r>
              <a:rPr lang="en-GB" sz="1800" dirty="0">
                <a:solidFill>
                  <a:srgbClr val="002060"/>
                </a:solidFill>
              </a:rPr>
              <a:t>Population size and aging</a:t>
            </a:r>
          </a:p>
          <a:p>
            <a:pPr lvl="1">
              <a:lnSpc>
                <a:spcPct val="114000"/>
              </a:lnSpc>
              <a:spcBef>
                <a:spcPts val="0"/>
              </a:spcBef>
              <a:buFont typeface="Arial" panose="020B0604020202020204" pitchFamily="34" charset="0"/>
              <a:buChar char="•"/>
            </a:pPr>
            <a:r>
              <a:rPr lang="en-GB" sz="1800" dirty="0">
                <a:solidFill>
                  <a:srgbClr val="002060"/>
                </a:solidFill>
              </a:rPr>
              <a:t>Changes in risk factors (e.g. obesity)</a:t>
            </a:r>
          </a:p>
        </p:txBody>
      </p:sp>
    </p:spTree>
    <p:extLst>
      <p:ext uri="{BB962C8B-B14F-4D97-AF65-F5344CB8AC3E}">
        <p14:creationId xmlns:p14="http://schemas.microsoft.com/office/powerpoint/2010/main" val="80816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4</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600" dirty="0">
                <a:solidFill>
                  <a:srgbClr val="005EB8"/>
                </a:solidFill>
              </a:rPr>
              <a:t>Scope</a:t>
            </a:r>
          </a:p>
        </p:txBody>
      </p:sp>
      <p:sp>
        <p:nvSpPr>
          <p:cNvPr id="4" name="Rectangle 3">
            <a:extLst>
              <a:ext uri="{FF2B5EF4-FFF2-40B4-BE49-F238E27FC236}">
                <a16:creationId xmlns:a16="http://schemas.microsoft.com/office/drawing/2014/main" id="{48C1E874-1162-8941-8A8F-0D680A74E5A5}"/>
              </a:ext>
            </a:extLst>
          </p:cNvPr>
          <p:cNvSpPr/>
          <p:nvPr/>
        </p:nvSpPr>
        <p:spPr>
          <a:xfrm>
            <a:off x="467236" y="2436613"/>
            <a:ext cx="7772400" cy="2454262"/>
          </a:xfrm>
          <a:prstGeom prst="rect">
            <a:avLst/>
          </a:prstGeom>
        </p:spPr>
        <p:txBody>
          <a:bodyPr wrap="square">
            <a:spAutoFit/>
          </a:bodyPr>
          <a:lstStyle/>
          <a:p>
            <a:pPr>
              <a:lnSpc>
                <a:spcPct val="115000"/>
              </a:lnSpc>
              <a:spcAft>
                <a:spcPts val="1000"/>
              </a:spcAft>
              <a:tabLst>
                <a:tab pos="3808730" algn="l"/>
              </a:tabLst>
            </a:pPr>
            <a:r>
              <a:rPr lang="en-GB" dirty="0">
                <a:solidFill>
                  <a:srgbClr val="002060"/>
                </a:solidFill>
                <a:latin typeface="+mj-lt"/>
                <a:ea typeface="Times New Roman" panose="02020603050405020304" pitchFamily="18" charset="0"/>
                <a:cs typeface="Times New Roman" panose="02020603050405020304" pitchFamily="18" charset="0"/>
              </a:rPr>
              <a:t>The three groups of MSK conditions that are used in this needs assessment are obtained from the Global Burden of Disease:</a:t>
            </a:r>
          </a:p>
          <a:p>
            <a:pPr marL="342900" lvl="0" indent="-342900">
              <a:lnSpc>
                <a:spcPct val="114000"/>
              </a:lnSpc>
              <a:spcBef>
                <a:spcPts val="600"/>
              </a:spcBef>
              <a:spcAft>
                <a:spcPts val="1000"/>
              </a:spcAft>
              <a:buFont typeface="+mj-lt"/>
              <a:buAutoNum type="arabicPeriod"/>
              <a:tabLst>
                <a:tab pos="3808730" algn="l"/>
              </a:tabLst>
            </a:pPr>
            <a:r>
              <a:rPr lang="en-GB" dirty="0">
                <a:solidFill>
                  <a:srgbClr val="002060"/>
                </a:solidFill>
                <a:latin typeface="+mj-lt"/>
                <a:ea typeface="Calibri" panose="020F0502020204030204" pitchFamily="34" charset="0"/>
                <a:cs typeface="Times New Roman" panose="02020603050405020304" pitchFamily="18" charset="0"/>
              </a:rPr>
              <a:t>Inflammatory conditions</a:t>
            </a:r>
          </a:p>
          <a:p>
            <a:pPr marL="342900" lvl="0" indent="-342900">
              <a:lnSpc>
                <a:spcPct val="114000"/>
              </a:lnSpc>
              <a:spcAft>
                <a:spcPts val="1000"/>
              </a:spcAft>
              <a:buFont typeface="+mj-lt"/>
              <a:buAutoNum type="arabicPeriod"/>
              <a:tabLst>
                <a:tab pos="3808730" algn="l"/>
              </a:tabLst>
            </a:pPr>
            <a:r>
              <a:rPr lang="en-GB" dirty="0">
                <a:solidFill>
                  <a:srgbClr val="002060"/>
                </a:solidFill>
                <a:latin typeface="+mj-lt"/>
                <a:ea typeface="Calibri" panose="020F0502020204030204" pitchFamily="34" charset="0"/>
                <a:cs typeface="Times New Roman" panose="02020603050405020304" pitchFamily="18" charset="0"/>
              </a:rPr>
              <a:t>Conditions of MSK pain</a:t>
            </a:r>
          </a:p>
          <a:p>
            <a:pPr marL="342900" lvl="0" indent="-342900">
              <a:lnSpc>
                <a:spcPct val="114000"/>
              </a:lnSpc>
              <a:spcAft>
                <a:spcPts val="1000"/>
              </a:spcAft>
              <a:buFont typeface="+mj-lt"/>
              <a:buAutoNum type="arabicPeriod"/>
              <a:tabLst>
                <a:tab pos="3808730" algn="l"/>
              </a:tabLst>
            </a:pPr>
            <a:r>
              <a:rPr lang="en-GB" dirty="0">
                <a:solidFill>
                  <a:srgbClr val="002060"/>
                </a:solidFill>
                <a:latin typeface="+mj-lt"/>
                <a:ea typeface="Times New Roman" panose="02020603050405020304" pitchFamily="18" charset="0"/>
                <a:cs typeface="Times New Roman" panose="02020603050405020304" pitchFamily="18" charset="0"/>
              </a:rPr>
              <a:t>Osteoporosis and fragility fractures</a:t>
            </a:r>
            <a:r>
              <a:rPr lang="en-GB" dirty="0">
                <a:solidFill>
                  <a:srgbClr val="002060"/>
                </a:solidFill>
                <a:latin typeface="+mj-lt"/>
              </a:rPr>
              <a:t> (falls pathway covered in a separate area)</a:t>
            </a:r>
            <a:endParaRPr lang="en-US" dirty="0">
              <a:solidFill>
                <a:srgbClr val="002060"/>
              </a:solidFill>
              <a:latin typeface="+mj-lt"/>
            </a:endParaRPr>
          </a:p>
        </p:txBody>
      </p:sp>
      <p:pic>
        <p:nvPicPr>
          <p:cNvPr id="10" name="Picture 9"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13557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43A34D-DA52-3C41-95BA-A97C98C0D9F2}"/>
              </a:ext>
            </a:extLst>
          </p:cNvPr>
          <p:cNvSpPr>
            <a:spLocks noGrp="1"/>
          </p:cNvSpPr>
          <p:nvPr>
            <p:ph type="body" sz="quarter" idx="13"/>
          </p:nvPr>
        </p:nvSpPr>
        <p:spPr>
          <a:xfrm>
            <a:off x="685800" y="1308825"/>
            <a:ext cx="7829550" cy="630732"/>
          </a:xfrm>
        </p:spPr>
        <p:txBody>
          <a:bodyPr/>
          <a:lstStyle/>
          <a:p>
            <a:r>
              <a:rPr lang="en-US" dirty="0"/>
              <a:t>Population overview</a:t>
            </a:r>
          </a:p>
        </p:txBody>
      </p:sp>
      <p:sp>
        <p:nvSpPr>
          <p:cNvPr id="4" name="Slide Number Placeholder 3">
            <a:extLst>
              <a:ext uri="{FF2B5EF4-FFF2-40B4-BE49-F238E27FC236}">
                <a16:creationId xmlns:a16="http://schemas.microsoft.com/office/drawing/2014/main" id="{31EA8EC4-5943-6E4E-A9AC-71620321DC41}"/>
              </a:ext>
            </a:extLst>
          </p:cNvPr>
          <p:cNvSpPr>
            <a:spLocks noGrp="1"/>
          </p:cNvSpPr>
          <p:nvPr>
            <p:ph type="sldNum" sz="quarter" idx="11"/>
          </p:nvPr>
        </p:nvSpPr>
        <p:spPr/>
        <p:txBody>
          <a:bodyPr/>
          <a:lstStyle/>
          <a:p>
            <a:fld id="{AEF105DA-9D41-4AAD-95A3-B5E0DEDF3808}" type="slidenum">
              <a:rPr lang="en-GB" smtClean="0"/>
              <a:pPr/>
              <a:t>5</a:t>
            </a:fld>
            <a:endParaRPr lang="en-GB" dirty="0"/>
          </a:p>
        </p:txBody>
      </p:sp>
      <p:sp>
        <p:nvSpPr>
          <p:cNvPr id="5" name="Text Placeholder 4">
            <a:extLst>
              <a:ext uri="{FF2B5EF4-FFF2-40B4-BE49-F238E27FC236}">
                <a16:creationId xmlns:a16="http://schemas.microsoft.com/office/drawing/2014/main" id="{63640566-3C6D-5A4A-A2F4-2E8485F50798}"/>
              </a:ext>
            </a:extLst>
          </p:cNvPr>
          <p:cNvSpPr>
            <a:spLocks noGrp="1"/>
          </p:cNvSpPr>
          <p:nvPr>
            <p:ph type="body" sz="quarter" idx="12"/>
          </p:nvPr>
        </p:nvSpPr>
        <p:spPr>
          <a:xfrm>
            <a:off x="2148114" y="1990897"/>
            <a:ext cx="6930572" cy="4730577"/>
          </a:xfrm>
        </p:spPr>
        <p:txBody>
          <a:bodyPr/>
          <a:lstStyle/>
          <a:p>
            <a:pPr marL="0" indent="0">
              <a:spcBef>
                <a:spcPts val="0"/>
              </a:spcBef>
              <a:buNone/>
            </a:pPr>
            <a:r>
              <a:rPr lang="en-US" dirty="0"/>
              <a:t>The proportion of minority ethnic groups differs widely for the councils in BLMK:</a:t>
            </a:r>
          </a:p>
          <a:p>
            <a:pPr marL="0" indent="0">
              <a:spcBef>
                <a:spcPts val="0"/>
              </a:spcBef>
              <a:buNone/>
            </a:pPr>
            <a:r>
              <a:rPr lang="en-US" sz="2800" dirty="0">
                <a:solidFill>
                  <a:srgbClr val="1D4999"/>
                </a:solidFill>
                <a:latin typeface="+mn-lt"/>
                <a:cs typeface="+mn-cs"/>
              </a:rPr>
              <a:t>6% </a:t>
            </a:r>
            <a:r>
              <a:rPr lang="en-US" dirty="0"/>
              <a:t>(Central Bedfordshire), </a:t>
            </a:r>
          </a:p>
          <a:p>
            <a:pPr marL="0" indent="0">
              <a:spcBef>
                <a:spcPts val="0"/>
              </a:spcBef>
              <a:buNone/>
            </a:pPr>
            <a:r>
              <a:rPr lang="en-US" sz="2800" dirty="0">
                <a:solidFill>
                  <a:srgbClr val="1D4999"/>
                </a:solidFill>
                <a:latin typeface="+mn-lt"/>
                <a:cs typeface="+mn-cs"/>
              </a:rPr>
              <a:t>20% </a:t>
            </a:r>
            <a:r>
              <a:rPr lang="en-US" dirty="0"/>
              <a:t>(Bedford Borough/Milton Keynes), </a:t>
            </a:r>
          </a:p>
          <a:p>
            <a:pPr marL="0" indent="0">
              <a:spcBef>
                <a:spcPts val="0"/>
              </a:spcBef>
              <a:buNone/>
            </a:pPr>
            <a:r>
              <a:rPr lang="en-US" sz="2800" dirty="0">
                <a:solidFill>
                  <a:srgbClr val="1D4999"/>
                </a:solidFill>
                <a:latin typeface="+mn-lt"/>
                <a:cs typeface="+mn-cs"/>
              </a:rPr>
              <a:t>45% </a:t>
            </a:r>
            <a:r>
              <a:rPr lang="en-US" dirty="0"/>
              <a:t>(</a:t>
            </a:r>
            <a:r>
              <a:rPr lang="en-US" dirty="0" err="1"/>
              <a:t>Luton</a:t>
            </a:r>
            <a:r>
              <a:rPr lang="en-US" dirty="0"/>
              <a:t>)</a:t>
            </a:r>
          </a:p>
          <a:p>
            <a:pPr marL="1614488" indent="0">
              <a:spcBef>
                <a:spcPts val="0"/>
              </a:spcBef>
              <a:buNone/>
            </a:pPr>
            <a:endParaRPr lang="en-US" dirty="0"/>
          </a:p>
          <a:p>
            <a:pPr marL="0" indent="0">
              <a:spcBef>
                <a:spcPts val="0"/>
              </a:spcBef>
              <a:buNone/>
            </a:pPr>
            <a:r>
              <a:rPr lang="en-US" dirty="0"/>
              <a:t>Deprivation varies in our local authorities from </a:t>
            </a:r>
            <a:r>
              <a:rPr lang="en-US" dirty="0">
                <a:solidFill>
                  <a:srgbClr val="1D4999"/>
                </a:solidFill>
                <a:latin typeface="+mn-lt"/>
                <a:cs typeface="+mn-cs"/>
              </a:rPr>
              <a:t>least deprived </a:t>
            </a:r>
            <a:r>
              <a:rPr lang="en-US" dirty="0"/>
              <a:t>to</a:t>
            </a:r>
            <a:r>
              <a:rPr lang="en-US" dirty="0">
                <a:solidFill>
                  <a:srgbClr val="1D4999"/>
                </a:solidFill>
                <a:latin typeface="+mn-lt"/>
                <a:cs typeface="+mn-cs"/>
              </a:rPr>
              <a:t> 4th more deprived.</a:t>
            </a:r>
          </a:p>
          <a:p>
            <a:pPr marL="0" indent="0">
              <a:spcBef>
                <a:spcPts val="0"/>
              </a:spcBef>
              <a:buNone/>
            </a:pPr>
            <a:r>
              <a:rPr lang="en-US" dirty="0"/>
              <a:t>You would expect </a:t>
            </a:r>
            <a:r>
              <a:rPr lang="en-US" dirty="0">
                <a:solidFill>
                  <a:srgbClr val="1D4999"/>
                </a:solidFill>
                <a:latin typeface="+mn-lt"/>
                <a:cs typeface="+mn-cs"/>
              </a:rPr>
              <a:t>better </a:t>
            </a:r>
            <a:r>
              <a:rPr lang="en-US" dirty="0"/>
              <a:t>health outcomes in </a:t>
            </a:r>
            <a:r>
              <a:rPr lang="en-US" dirty="0">
                <a:solidFill>
                  <a:srgbClr val="1D4999"/>
                </a:solidFill>
              </a:rPr>
              <a:t>less</a:t>
            </a:r>
            <a:r>
              <a:rPr lang="en-US" dirty="0"/>
              <a:t> deprived areas.  However, at smaller geographical areas, this can vary to a greater degree which we may not be able to measure</a:t>
            </a:r>
          </a:p>
          <a:p>
            <a:pPr marL="0" indent="0">
              <a:spcBef>
                <a:spcPts val="0"/>
              </a:spcBef>
              <a:buNone/>
            </a:pPr>
            <a:endParaRPr lang="en-US" dirty="0"/>
          </a:p>
          <a:p>
            <a:pPr marL="0" indent="0">
              <a:spcBef>
                <a:spcPts val="0"/>
              </a:spcBef>
              <a:buNone/>
            </a:pPr>
            <a:r>
              <a:rPr lang="en-US" dirty="0"/>
              <a:t>The 10 year population projection estimates a change of between:</a:t>
            </a:r>
          </a:p>
          <a:p>
            <a:pPr marL="0" indent="0">
              <a:spcBef>
                <a:spcPts val="0"/>
              </a:spcBef>
              <a:buNone/>
            </a:pPr>
            <a:r>
              <a:rPr lang="en-US" sz="2800" dirty="0">
                <a:solidFill>
                  <a:srgbClr val="1D4999"/>
                </a:solidFill>
                <a:latin typeface="+mn-lt"/>
                <a:cs typeface="+mn-cs"/>
              </a:rPr>
              <a:t>-3.8% </a:t>
            </a:r>
            <a:r>
              <a:rPr lang="en-US" dirty="0"/>
              <a:t>(Luton) and </a:t>
            </a:r>
            <a:r>
              <a:rPr lang="en-US" sz="2800" dirty="0">
                <a:solidFill>
                  <a:srgbClr val="1D4999"/>
                </a:solidFill>
                <a:latin typeface="+mn-lt"/>
                <a:cs typeface="+mn-cs"/>
              </a:rPr>
              <a:t>6.8%</a:t>
            </a:r>
            <a:r>
              <a:rPr lang="en-US" dirty="0"/>
              <a:t> (Central Bedfordshire).  The largest change for BLMK is for </a:t>
            </a:r>
            <a:r>
              <a:rPr lang="en-US" dirty="0">
                <a:solidFill>
                  <a:srgbClr val="1D4999"/>
                </a:solidFill>
                <a:latin typeface="+mn-lt"/>
                <a:cs typeface="+mn-cs"/>
              </a:rPr>
              <a:t>16-24</a:t>
            </a:r>
            <a:r>
              <a:rPr lang="en-US" dirty="0"/>
              <a:t> (16%) and </a:t>
            </a:r>
            <a:r>
              <a:rPr lang="en-US" dirty="0">
                <a:solidFill>
                  <a:srgbClr val="1D4999"/>
                </a:solidFill>
                <a:latin typeface="+mn-lt"/>
                <a:cs typeface="+mn-cs"/>
              </a:rPr>
              <a:t>65+ </a:t>
            </a:r>
            <a:r>
              <a:rPr lang="en-US" dirty="0"/>
              <a:t>years (24%) (ONS)</a:t>
            </a:r>
          </a:p>
        </p:txBody>
      </p:sp>
      <p:pic>
        <p:nvPicPr>
          <p:cNvPr id="7" name="Picture 6"/>
          <p:cNvPicPr>
            <a:picLocks noChangeAspect="1"/>
          </p:cNvPicPr>
          <p:nvPr/>
        </p:nvPicPr>
        <p:blipFill>
          <a:blip r:embed="rId3"/>
          <a:stretch>
            <a:fillRect/>
          </a:stretch>
        </p:blipFill>
        <p:spPr>
          <a:xfrm>
            <a:off x="668769" y="2169993"/>
            <a:ext cx="779997" cy="779997"/>
          </a:xfrm>
          <a:prstGeom prst="rect">
            <a:avLst/>
          </a:prstGeom>
        </p:spPr>
      </p:pic>
      <p:pic>
        <p:nvPicPr>
          <p:cNvPr id="11" name="Picture 10"/>
          <p:cNvPicPr>
            <a:picLocks noChangeAspect="1"/>
          </p:cNvPicPr>
          <p:nvPr/>
        </p:nvPicPr>
        <p:blipFill>
          <a:blip r:embed="rId4"/>
          <a:stretch>
            <a:fillRect/>
          </a:stretch>
        </p:blipFill>
        <p:spPr>
          <a:xfrm>
            <a:off x="599308" y="5566691"/>
            <a:ext cx="849458" cy="849458"/>
          </a:xfrm>
          <a:prstGeom prst="rect">
            <a:avLst/>
          </a:prstGeom>
        </p:spPr>
      </p:pic>
      <p:pic>
        <p:nvPicPr>
          <p:cNvPr id="12" name="Picture 11" descr="L:\Public Health Evidence and Intelligence\Administration\LOGOS\New Logos\PH Shared Logo- Internal use - Large on white.png"/>
          <p:cNvPicPr>
            <a:picLocks noChangeAspect="1"/>
          </p:cNvPicPr>
          <p:nvPr/>
        </p:nvPicPr>
        <p:blipFill rotWithShape="1">
          <a:blip r:embed="rId5"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3" name="Picture 12"/>
          <p:cNvPicPr>
            <a:picLocks noChangeAspect="1"/>
          </p:cNvPicPr>
          <p:nvPr/>
        </p:nvPicPr>
        <p:blipFill rotWithShape="1">
          <a:blip r:embed="rId6"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pic>
        <p:nvPicPr>
          <p:cNvPr id="14" name="Picture 13"/>
          <p:cNvPicPr>
            <a:picLocks noChangeAspect="1"/>
          </p:cNvPicPr>
          <p:nvPr/>
        </p:nvPicPr>
        <p:blipFill>
          <a:blip r:embed="rId7"/>
          <a:stretch>
            <a:fillRect/>
          </a:stretch>
        </p:blipFill>
        <p:spPr>
          <a:xfrm>
            <a:off x="65277" y="3627218"/>
            <a:ext cx="1997007" cy="1849221"/>
          </a:xfrm>
          <a:prstGeom prst="rect">
            <a:avLst/>
          </a:prstGeom>
        </p:spPr>
      </p:pic>
    </p:spTree>
    <p:extLst>
      <p:ext uri="{BB962C8B-B14F-4D97-AF65-F5344CB8AC3E}">
        <p14:creationId xmlns:p14="http://schemas.microsoft.com/office/powerpoint/2010/main" val="98896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23D271-A721-A140-83FE-0D2B5EBFDCFE}"/>
              </a:ext>
            </a:extLst>
          </p:cNvPr>
          <p:cNvSpPr>
            <a:spLocks noGrp="1"/>
          </p:cNvSpPr>
          <p:nvPr>
            <p:ph type="body" sz="quarter" idx="13"/>
          </p:nvPr>
        </p:nvSpPr>
        <p:spPr>
          <a:xfrm>
            <a:off x="685800" y="1172953"/>
            <a:ext cx="7829550" cy="649539"/>
          </a:xfrm>
        </p:spPr>
        <p:txBody>
          <a:bodyPr/>
          <a:lstStyle/>
          <a:p>
            <a:r>
              <a:rPr lang="en-US" dirty="0"/>
              <a:t>Overview of MSK conditions</a:t>
            </a:r>
          </a:p>
        </p:txBody>
      </p:sp>
      <p:sp>
        <p:nvSpPr>
          <p:cNvPr id="4" name="Slide Number Placeholder 3">
            <a:extLst>
              <a:ext uri="{FF2B5EF4-FFF2-40B4-BE49-F238E27FC236}">
                <a16:creationId xmlns:a16="http://schemas.microsoft.com/office/drawing/2014/main" id="{DD04E91E-797F-974E-B697-3F25EE1008D6}"/>
              </a:ext>
            </a:extLst>
          </p:cNvPr>
          <p:cNvSpPr>
            <a:spLocks noGrp="1"/>
          </p:cNvSpPr>
          <p:nvPr>
            <p:ph type="sldNum" sz="quarter" idx="11"/>
          </p:nvPr>
        </p:nvSpPr>
        <p:spPr/>
        <p:txBody>
          <a:bodyPr/>
          <a:lstStyle/>
          <a:p>
            <a:fld id="{AEF105DA-9D41-4AAD-95A3-B5E0DEDF3808}" type="slidenum">
              <a:rPr lang="en-GB" smtClean="0"/>
              <a:pPr/>
              <a:t>6</a:t>
            </a:fld>
            <a:endParaRPr lang="en-GB" dirty="0"/>
          </a:p>
        </p:txBody>
      </p:sp>
      <p:sp>
        <p:nvSpPr>
          <p:cNvPr id="5" name="Text Placeholder 4">
            <a:extLst>
              <a:ext uri="{FF2B5EF4-FFF2-40B4-BE49-F238E27FC236}">
                <a16:creationId xmlns:a16="http://schemas.microsoft.com/office/drawing/2014/main" id="{B967CCFE-5AA3-1A41-AE02-35EBD7EF7047}"/>
              </a:ext>
            </a:extLst>
          </p:cNvPr>
          <p:cNvSpPr>
            <a:spLocks noGrp="1"/>
          </p:cNvSpPr>
          <p:nvPr>
            <p:ph type="body" sz="quarter" idx="12"/>
          </p:nvPr>
        </p:nvSpPr>
        <p:spPr>
          <a:xfrm>
            <a:off x="1645924" y="1816193"/>
            <a:ext cx="7252133" cy="3900335"/>
          </a:xfrm>
        </p:spPr>
        <p:txBody>
          <a:bodyPr/>
          <a:lstStyle/>
          <a:p>
            <a:pPr marL="0" indent="0">
              <a:spcBef>
                <a:spcPts val="0"/>
              </a:spcBef>
              <a:buNone/>
            </a:pPr>
            <a:r>
              <a:rPr lang="en-GB" sz="2800" dirty="0">
                <a:solidFill>
                  <a:srgbClr val="1D4999"/>
                </a:solidFill>
                <a:latin typeface="+mn-lt"/>
                <a:cs typeface="+mn-cs"/>
              </a:rPr>
              <a:t>21%</a:t>
            </a:r>
          </a:p>
          <a:p>
            <a:pPr marL="0" indent="0">
              <a:buNone/>
            </a:pPr>
            <a:r>
              <a:rPr lang="en-GB" dirty="0"/>
              <a:t>of the Global Burden of Disease is due to MSK conditions in the UK.</a:t>
            </a:r>
          </a:p>
          <a:p>
            <a:pPr marL="0" indent="0">
              <a:buNone/>
            </a:pPr>
            <a:r>
              <a:rPr lang="en-GB" dirty="0"/>
              <a:t>Although MSK conditions tend to be long term they are less likely to be a cause of death.  Many years of life can be impacted by disability and this is measured in years lived with disability (YLD).  These make household, work and social activities harder, which also affect mental wellbeing and potentially lead to isolation.</a:t>
            </a:r>
          </a:p>
          <a:p>
            <a:pPr marL="0" indent="0">
              <a:buNone/>
            </a:pPr>
            <a:endParaRPr lang="en-US" sz="1200" b="1" dirty="0"/>
          </a:p>
          <a:p>
            <a:pPr marL="0" indent="0">
              <a:spcBef>
                <a:spcPts val="0"/>
              </a:spcBef>
              <a:buNone/>
            </a:pPr>
            <a:r>
              <a:rPr lang="en-GB" sz="2800" dirty="0"/>
              <a:t>725</a:t>
            </a:r>
            <a:endParaRPr lang="en-GB" dirty="0"/>
          </a:p>
          <a:p>
            <a:pPr marL="0" indent="0">
              <a:spcBef>
                <a:spcPts val="0"/>
              </a:spcBef>
              <a:buNone/>
            </a:pPr>
            <a:r>
              <a:rPr lang="en-GB" dirty="0"/>
              <a:t>people over 65 years old fractured their hip in BLMK (2020/21).  Much of these ‘fragility fractures’ are due to osteoporosis so we need to target both the fractures and osteoporosis.  Compared to the national average, the rate of falls in people over the age of 65 is significantly higher in Luton, Bedford is significantly lower.  The Falls Pathway is currently being reviewed and re-designed.</a:t>
            </a:r>
            <a:endParaRPr lang="en-US" b="1" dirty="0"/>
          </a:p>
        </p:txBody>
      </p:sp>
      <p:pic>
        <p:nvPicPr>
          <p:cNvPr id="6" name="Picture 5"/>
          <p:cNvPicPr>
            <a:picLocks noChangeAspect="1"/>
          </p:cNvPicPr>
          <p:nvPr/>
        </p:nvPicPr>
        <p:blipFill>
          <a:blip r:embed="rId3"/>
          <a:stretch>
            <a:fillRect/>
          </a:stretch>
        </p:blipFill>
        <p:spPr>
          <a:xfrm>
            <a:off x="21549" y="2508286"/>
            <a:ext cx="1624375" cy="1624375"/>
          </a:xfrm>
          <a:prstGeom prst="rect">
            <a:avLst/>
          </a:prstGeom>
        </p:spPr>
      </p:pic>
      <p:pic>
        <p:nvPicPr>
          <p:cNvPr id="7" name="Picture 6"/>
          <p:cNvPicPr>
            <a:picLocks noChangeAspect="1"/>
          </p:cNvPicPr>
          <p:nvPr/>
        </p:nvPicPr>
        <p:blipFill>
          <a:blip r:embed="rId4"/>
          <a:stretch>
            <a:fillRect/>
          </a:stretch>
        </p:blipFill>
        <p:spPr>
          <a:xfrm>
            <a:off x="342903" y="4949266"/>
            <a:ext cx="981666" cy="981666"/>
          </a:xfrm>
          <a:prstGeom prst="rect">
            <a:avLst/>
          </a:prstGeom>
        </p:spPr>
      </p:pic>
      <p:pic>
        <p:nvPicPr>
          <p:cNvPr id="8" name="Picture 7" descr="L:\Public Health Evidence and Intelligence\Administration\LOGOS\New Logos\PH Shared Logo- Internal use - Large on white.png"/>
          <p:cNvPicPr>
            <a:picLocks noChangeAspect="1"/>
          </p:cNvPicPr>
          <p:nvPr/>
        </p:nvPicPr>
        <p:blipFill rotWithShape="1">
          <a:blip r:embed="rId5"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98886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7</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5" y="1560440"/>
            <a:ext cx="7772400" cy="565138"/>
          </a:xfrm>
          <a:prstGeom prst="rect">
            <a:avLst/>
          </a:prstGeom>
        </p:spPr>
        <p:txBody>
          <a:bodyPr/>
          <a:lstStyle>
            <a:lvl1pPr>
              <a:defRPr/>
            </a:lvl1pPr>
          </a:lstStyle>
          <a:p>
            <a:pPr algn="l"/>
            <a:r>
              <a:rPr lang="en-GB" sz="3600" dirty="0">
                <a:solidFill>
                  <a:srgbClr val="005EB8"/>
                </a:solidFill>
              </a:rPr>
              <a:t>National MSK Needs</a:t>
            </a:r>
          </a:p>
        </p:txBody>
      </p:sp>
      <p:sp>
        <p:nvSpPr>
          <p:cNvPr id="2" name="Rectangle 1">
            <a:extLst>
              <a:ext uri="{FF2B5EF4-FFF2-40B4-BE49-F238E27FC236}">
                <a16:creationId xmlns:a16="http://schemas.microsoft.com/office/drawing/2014/main" id="{45F88EAC-7A5D-8044-8596-668B681F20D3}"/>
              </a:ext>
            </a:extLst>
          </p:cNvPr>
          <p:cNvSpPr/>
          <p:nvPr/>
        </p:nvSpPr>
        <p:spPr>
          <a:xfrm>
            <a:off x="2277277" y="2421967"/>
            <a:ext cx="6238073" cy="4462760"/>
          </a:xfrm>
          <a:prstGeom prst="rect">
            <a:avLst/>
          </a:prstGeom>
        </p:spPr>
        <p:txBody>
          <a:bodyPr wrap="square">
            <a:spAutoFit/>
          </a:bodyPr>
          <a:lstStyle/>
          <a:p>
            <a:pPr defTabSz="1298575"/>
            <a:r>
              <a:rPr lang="en-GB" dirty="0">
                <a:solidFill>
                  <a:srgbClr val="002060"/>
                </a:solidFill>
                <a:latin typeface="Arial" pitchFamily="34" charset="0"/>
                <a:cs typeface="Arial" pitchFamily="34" charset="0"/>
              </a:rPr>
              <a:t>About</a:t>
            </a:r>
          </a:p>
          <a:p>
            <a:pPr defTabSz="1298575"/>
            <a:r>
              <a:rPr lang="en-GB" sz="2800" dirty="0">
                <a:solidFill>
                  <a:srgbClr val="1D4999"/>
                </a:solidFill>
              </a:rPr>
              <a:t>10-30%</a:t>
            </a:r>
          </a:p>
          <a:p>
            <a:pPr defTabSz="1298575"/>
            <a:r>
              <a:rPr lang="en-GB" dirty="0">
                <a:solidFill>
                  <a:srgbClr val="002060"/>
                </a:solidFill>
                <a:latin typeface="Arial" pitchFamily="34" charset="0"/>
                <a:cs typeface="Arial" pitchFamily="34" charset="0"/>
              </a:rPr>
              <a:t>of GP consultations are accounted for by MSK conditions.</a:t>
            </a:r>
          </a:p>
          <a:p>
            <a:endParaRPr lang="en-GB" dirty="0">
              <a:solidFill>
                <a:srgbClr val="002060"/>
              </a:solidFill>
              <a:latin typeface="Arial" pitchFamily="34" charset="0"/>
              <a:cs typeface="Arial" pitchFamily="34" charset="0"/>
            </a:endParaRPr>
          </a:p>
          <a:p>
            <a:pPr>
              <a:tabLst>
                <a:tab pos="269875" algn="l"/>
              </a:tabLst>
            </a:pPr>
            <a:r>
              <a:rPr lang="en-GB" dirty="0">
                <a:solidFill>
                  <a:srgbClr val="002060"/>
                </a:solidFill>
                <a:latin typeface="Arial" pitchFamily="34" charset="0"/>
                <a:cs typeface="Arial" pitchFamily="34" charset="0"/>
              </a:rPr>
              <a:t>MSK conditions are</a:t>
            </a:r>
          </a:p>
          <a:p>
            <a:pPr>
              <a:tabLst>
                <a:tab pos="269875" algn="l"/>
              </a:tabLst>
            </a:pPr>
            <a:r>
              <a:rPr lang="en-GB" sz="2800" dirty="0">
                <a:solidFill>
                  <a:srgbClr val="1D4999"/>
                </a:solidFill>
              </a:rPr>
              <a:t>7.3%</a:t>
            </a:r>
          </a:p>
          <a:p>
            <a:pPr>
              <a:tabLst>
                <a:tab pos="269875" algn="l"/>
              </a:tabLst>
            </a:pPr>
            <a:r>
              <a:rPr lang="en-GB" dirty="0">
                <a:solidFill>
                  <a:srgbClr val="002060"/>
                </a:solidFill>
                <a:latin typeface="Arial" pitchFamily="34" charset="0"/>
                <a:cs typeface="Arial" pitchFamily="34" charset="0"/>
              </a:rPr>
              <a:t>of hospital admissions in England (2019-20) accounting for </a:t>
            </a:r>
            <a:r>
              <a:rPr lang="en-GB" dirty="0">
                <a:solidFill>
                  <a:srgbClr val="1D4999"/>
                </a:solidFill>
              </a:rPr>
              <a:t>1.26 million </a:t>
            </a:r>
            <a:r>
              <a:rPr lang="en-GB" dirty="0">
                <a:solidFill>
                  <a:srgbClr val="002060"/>
                </a:solidFill>
                <a:latin typeface="Arial" pitchFamily="34" charset="0"/>
                <a:cs typeface="Arial" pitchFamily="34" charset="0"/>
              </a:rPr>
              <a:t>finished admission episodes.</a:t>
            </a:r>
          </a:p>
          <a:p>
            <a:pPr>
              <a:tabLst>
                <a:tab pos="269875" algn="l"/>
              </a:tabLst>
            </a:pPr>
            <a:endParaRPr lang="en-GB" sz="2800" dirty="0">
              <a:solidFill>
                <a:srgbClr val="002060"/>
              </a:solidFill>
              <a:latin typeface="Arial" pitchFamily="34" charset="0"/>
              <a:cs typeface="Arial" pitchFamily="34" charset="0"/>
            </a:endParaRPr>
          </a:p>
          <a:p>
            <a:pPr>
              <a:tabLst>
                <a:tab pos="269875" algn="l"/>
              </a:tabLst>
            </a:pPr>
            <a:r>
              <a:rPr lang="en-GB" sz="2800" dirty="0">
                <a:solidFill>
                  <a:srgbClr val="1D4999"/>
                </a:solidFill>
              </a:rPr>
              <a:t>Half</a:t>
            </a:r>
            <a:endParaRPr lang="en-GB" dirty="0"/>
          </a:p>
          <a:p>
            <a:r>
              <a:rPr lang="en-GB" dirty="0">
                <a:solidFill>
                  <a:srgbClr val="002060"/>
                </a:solidFill>
                <a:latin typeface="Arial" pitchFamily="34" charset="0"/>
                <a:cs typeface="Arial" pitchFamily="34" charset="0"/>
              </a:rPr>
              <a:t>of the expected number of joint replacements were carried out in 2020 due to COVID-19, leaving a higher demand on the service.</a:t>
            </a:r>
          </a:p>
          <a:p>
            <a:endParaRPr lang="en-GB" sz="1000" dirty="0">
              <a:latin typeface="Calibri" panose="020F0502020204030204" pitchFamily="34" charset="0"/>
            </a:endParaRPr>
          </a:p>
        </p:txBody>
      </p:sp>
      <p:grpSp>
        <p:nvGrpSpPr>
          <p:cNvPr id="11" name="Group 10"/>
          <p:cNvGrpSpPr/>
          <p:nvPr/>
        </p:nvGrpSpPr>
        <p:grpSpPr>
          <a:xfrm>
            <a:off x="571865" y="2656524"/>
            <a:ext cx="840828" cy="588580"/>
            <a:chOff x="582934" y="2671639"/>
            <a:chExt cx="882770" cy="634073"/>
          </a:xfrm>
        </p:grpSpPr>
        <p:pic>
          <p:nvPicPr>
            <p:cNvPr id="12" name="Picture 11"/>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26940" r="26335"/>
            <a:stretch/>
          </p:blipFill>
          <p:spPr>
            <a:xfrm>
              <a:off x="582934" y="2671639"/>
              <a:ext cx="296270" cy="634073"/>
            </a:xfrm>
            <a:prstGeom prst="rect">
              <a:avLst/>
            </a:prstGeom>
          </p:spPr>
        </p:pic>
        <p:pic>
          <p:nvPicPr>
            <p:cNvPr id="13" name="Picture 12"/>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876184" y="2671639"/>
              <a:ext cx="296270" cy="634073"/>
            </a:xfrm>
            <a:prstGeom prst="rect">
              <a:avLst/>
            </a:prstGeom>
            <a:noFill/>
          </p:spPr>
        </p:pic>
        <p:pic>
          <p:nvPicPr>
            <p:cNvPr id="14" name="Picture 13"/>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1169434" y="2671639"/>
              <a:ext cx="296270" cy="634073"/>
            </a:xfrm>
            <a:prstGeom prst="rect">
              <a:avLst/>
            </a:prstGeom>
            <a:noFill/>
          </p:spPr>
        </p:pic>
      </p:grpSp>
      <p:pic>
        <p:nvPicPr>
          <p:cNvPr id="18" name="Picture 17"/>
          <p:cNvPicPr>
            <a:picLocks noChangeAspect="1"/>
          </p:cNvPicPr>
          <p:nvPr/>
        </p:nvPicPr>
        <p:blipFill>
          <a:blip r:embed="rId4"/>
          <a:stretch>
            <a:fillRect/>
          </a:stretch>
        </p:blipFill>
        <p:spPr>
          <a:xfrm>
            <a:off x="789508" y="3812022"/>
            <a:ext cx="1068987" cy="1068987"/>
          </a:xfrm>
          <a:prstGeom prst="rect">
            <a:avLst/>
          </a:prstGeom>
        </p:spPr>
      </p:pic>
      <p:pic>
        <p:nvPicPr>
          <p:cNvPr id="4" name="Picture 3"/>
          <p:cNvPicPr>
            <a:picLocks noChangeAspect="1"/>
          </p:cNvPicPr>
          <p:nvPr/>
        </p:nvPicPr>
        <p:blipFill>
          <a:blip r:embed="rId5"/>
          <a:stretch>
            <a:fillRect/>
          </a:stretch>
        </p:blipFill>
        <p:spPr>
          <a:xfrm>
            <a:off x="817957" y="5426265"/>
            <a:ext cx="1118927" cy="1118927"/>
          </a:xfrm>
          <a:prstGeom prst="rect">
            <a:avLst/>
          </a:prstGeom>
        </p:spPr>
      </p:pic>
      <p:pic>
        <p:nvPicPr>
          <p:cNvPr id="19" name="Picture 18"/>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1689133" y="2666393"/>
            <a:ext cx="271508" cy="568841"/>
          </a:xfrm>
          <a:prstGeom prst="rect">
            <a:avLst/>
          </a:prstGeom>
          <a:noFill/>
        </p:spPr>
      </p:pic>
      <p:pic>
        <p:nvPicPr>
          <p:cNvPr id="20" name="Picture 19"/>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1421043" y="2666393"/>
            <a:ext cx="271508" cy="568841"/>
          </a:xfrm>
          <a:prstGeom prst="rect">
            <a:avLst/>
          </a:prstGeom>
          <a:noFill/>
        </p:spPr>
      </p:pic>
      <p:pic>
        <p:nvPicPr>
          <p:cNvPr id="15" name="Picture 14" descr="L:\Public Health Evidence and Intelligence\Administration\LOGOS\New Logos\PH Shared Logo- Internal use - Large on white.png"/>
          <p:cNvPicPr>
            <a:picLocks noChangeAspect="1"/>
          </p:cNvPicPr>
          <p:nvPr/>
        </p:nvPicPr>
        <p:blipFill rotWithShape="1">
          <a:blip r:embed="rId6"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7" name="Picture 16"/>
          <p:cNvPicPr>
            <a:picLocks noChangeAspect="1"/>
          </p:cNvPicPr>
          <p:nvPr/>
        </p:nvPicPr>
        <p:blipFill rotWithShape="1">
          <a:blip r:embed="rId7"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46520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8</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791727"/>
          </a:xfrm>
          <a:prstGeom prst="rect">
            <a:avLst/>
          </a:prstGeom>
        </p:spPr>
        <p:txBody>
          <a:bodyPr/>
          <a:lstStyle>
            <a:lvl1pPr>
              <a:defRPr/>
            </a:lvl1pPr>
          </a:lstStyle>
          <a:p>
            <a:pPr algn="l"/>
            <a:r>
              <a:rPr lang="en-GB" sz="3600" dirty="0">
                <a:solidFill>
                  <a:srgbClr val="005EB8"/>
                </a:solidFill>
              </a:rPr>
              <a:t>BLMK MSK Needs</a:t>
            </a:r>
          </a:p>
        </p:txBody>
      </p:sp>
      <p:sp>
        <p:nvSpPr>
          <p:cNvPr id="2" name="Rectangle 1">
            <a:extLst>
              <a:ext uri="{FF2B5EF4-FFF2-40B4-BE49-F238E27FC236}">
                <a16:creationId xmlns:a16="http://schemas.microsoft.com/office/drawing/2014/main" id="{45F88EAC-7A5D-8044-8596-668B681F20D3}"/>
              </a:ext>
            </a:extLst>
          </p:cNvPr>
          <p:cNvSpPr/>
          <p:nvPr/>
        </p:nvSpPr>
        <p:spPr>
          <a:xfrm>
            <a:off x="1985554" y="2364377"/>
            <a:ext cx="6529796" cy="3447098"/>
          </a:xfrm>
          <a:prstGeom prst="rect">
            <a:avLst/>
          </a:prstGeom>
        </p:spPr>
        <p:txBody>
          <a:bodyPr wrap="square">
            <a:spAutoFit/>
          </a:bodyPr>
          <a:lstStyle/>
          <a:p>
            <a:r>
              <a:rPr lang="en-GB" sz="2800" dirty="0">
                <a:solidFill>
                  <a:srgbClr val="005EB8"/>
                </a:solidFill>
                <a:latin typeface="Arial" pitchFamily="34" charset="0"/>
                <a:cs typeface="Arial" pitchFamily="34" charset="0"/>
              </a:rPr>
              <a:t>30%</a:t>
            </a:r>
          </a:p>
          <a:p>
            <a:r>
              <a:rPr lang="en-GB" dirty="0">
                <a:solidFill>
                  <a:srgbClr val="002060"/>
                </a:solidFill>
                <a:latin typeface="Arial" pitchFamily="34" charset="0"/>
                <a:cs typeface="Arial" pitchFamily="34" charset="0"/>
              </a:rPr>
              <a:t>of the cases of work-related ill health are MSK conditions (</a:t>
            </a:r>
            <a:r>
              <a:rPr lang="en-GB" dirty="0">
                <a:solidFill>
                  <a:srgbClr val="1D4999"/>
                </a:solidFill>
              </a:rPr>
              <a:t>second</a:t>
            </a:r>
            <a:r>
              <a:rPr lang="en-GB" dirty="0"/>
              <a:t> </a:t>
            </a:r>
            <a:r>
              <a:rPr lang="en-GB" dirty="0">
                <a:solidFill>
                  <a:srgbClr val="002060"/>
                </a:solidFill>
                <a:latin typeface="Arial" pitchFamily="34" charset="0"/>
                <a:cs typeface="Arial" pitchFamily="34" charset="0"/>
              </a:rPr>
              <a:t>most common cause).</a:t>
            </a:r>
            <a:endParaRPr lang="en-US" dirty="0">
              <a:solidFill>
                <a:srgbClr val="002060"/>
              </a:solidFill>
              <a:latin typeface="Arial" pitchFamily="34" charset="0"/>
              <a:cs typeface="Arial" pitchFamily="34" charset="0"/>
            </a:endParaRPr>
          </a:p>
          <a:p>
            <a:endParaRPr lang="en-GB" dirty="0">
              <a:solidFill>
                <a:srgbClr val="002060"/>
              </a:solidFill>
              <a:latin typeface="Arial" pitchFamily="34" charset="0"/>
              <a:cs typeface="Arial" pitchFamily="34" charset="0"/>
            </a:endParaRPr>
          </a:p>
          <a:p>
            <a:endParaRPr lang="en-GB" dirty="0">
              <a:solidFill>
                <a:srgbClr val="002060"/>
              </a:solidFill>
              <a:latin typeface="Arial" pitchFamily="34" charset="0"/>
              <a:cs typeface="Arial" pitchFamily="34" charset="0"/>
            </a:endParaRPr>
          </a:p>
          <a:p>
            <a:endParaRPr lang="en-GB" dirty="0">
              <a:solidFill>
                <a:srgbClr val="002060"/>
              </a:solidFill>
              <a:latin typeface="Arial" pitchFamily="34" charset="0"/>
              <a:cs typeface="Arial" pitchFamily="34" charset="0"/>
            </a:endParaRPr>
          </a:p>
          <a:p>
            <a:r>
              <a:rPr lang="en-GB" dirty="0">
                <a:solidFill>
                  <a:srgbClr val="002060"/>
                </a:solidFill>
                <a:latin typeface="Arial" pitchFamily="34" charset="0"/>
                <a:cs typeface="Arial" pitchFamily="34" charset="0"/>
              </a:rPr>
              <a:t>Average Quality of Life (QoL) score is close to</a:t>
            </a:r>
          </a:p>
          <a:p>
            <a:r>
              <a:rPr lang="en-GB" sz="2800" dirty="0">
                <a:solidFill>
                  <a:srgbClr val="1D4999"/>
                </a:solidFill>
              </a:rPr>
              <a:t>0.60</a:t>
            </a:r>
          </a:p>
          <a:p>
            <a:r>
              <a:rPr lang="en-GB" dirty="0">
                <a:solidFill>
                  <a:srgbClr val="002060"/>
                </a:solidFill>
                <a:latin typeface="Arial" pitchFamily="34" charset="0"/>
                <a:cs typeface="Arial" pitchFamily="34" charset="0"/>
              </a:rPr>
              <a:t>for people with MSK conditions living in BLMK CCG, significantly worse than adults </a:t>
            </a:r>
            <a:r>
              <a:rPr lang="en-GB" dirty="0">
                <a:solidFill>
                  <a:srgbClr val="1D4999"/>
                </a:solidFill>
              </a:rPr>
              <a:t>without</a:t>
            </a:r>
            <a:r>
              <a:rPr lang="en-GB" dirty="0"/>
              <a:t> </a:t>
            </a:r>
            <a:r>
              <a:rPr lang="en-GB" dirty="0">
                <a:solidFill>
                  <a:srgbClr val="002060"/>
                </a:solidFill>
                <a:latin typeface="Arial" pitchFamily="34" charset="0"/>
                <a:cs typeface="Arial" pitchFamily="34" charset="0"/>
              </a:rPr>
              <a:t>a long-term condition </a:t>
            </a:r>
            <a:r>
              <a:rPr lang="en-GB" dirty="0">
                <a:solidFill>
                  <a:srgbClr val="1D4999"/>
                </a:solidFill>
              </a:rPr>
              <a:t>(0.92).</a:t>
            </a:r>
          </a:p>
        </p:txBody>
      </p:sp>
      <p:pic>
        <p:nvPicPr>
          <p:cNvPr id="6" name="Picture 5"/>
          <p:cNvPicPr>
            <a:picLocks noChangeAspect="1"/>
          </p:cNvPicPr>
          <p:nvPr/>
        </p:nvPicPr>
        <p:blipFill>
          <a:blip r:embed="rId3"/>
          <a:stretch>
            <a:fillRect/>
          </a:stretch>
        </p:blipFill>
        <p:spPr>
          <a:xfrm>
            <a:off x="861372" y="2513621"/>
            <a:ext cx="969054" cy="969054"/>
          </a:xfrm>
          <a:prstGeom prst="rect">
            <a:avLst/>
          </a:prstGeom>
        </p:spPr>
      </p:pic>
      <p:pic>
        <p:nvPicPr>
          <p:cNvPr id="5" name="Picture 4"/>
          <p:cNvPicPr>
            <a:picLocks noChangeAspect="1"/>
          </p:cNvPicPr>
          <p:nvPr/>
        </p:nvPicPr>
        <p:blipFill>
          <a:blip r:embed="rId4"/>
          <a:stretch>
            <a:fillRect/>
          </a:stretch>
        </p:blipFill>
        <p:spPr>
          <a:xfrm>
            <a:off x="550635" y="4179305"/>
            <a:ext cx="1592943" cy="1592943"/>
          </a:xfrm>
          <a:prstGeom prst="rect">
            <a:avLst/>
          </a:prstGeom>
        </p:spPr>
      </p:pic>
      <p:sp>
        <p:nvSpPr>
          <p:cNvPr id="8" name="TextBox 7"/>
          <p:cNvSpPr txBox="1"/>
          <p:nvPr/>
        </p:nvSpPr>
        <p:spPr>
          <a:xfrm>
            <a:off x="995134" y="3809973"/>
            <a:ext cx="703943" cy="369332"/>
          </a:xfrm>
          <a:prstGeom prst="rect">
            <a:avLst/>
          </a:prstGeom>
          <a:noFill/>
          <a:ln>
            <a:noFill/>
          </a:ln>
        </p:spPr>
        <p:txBody>
          <a:bodyPr wrap="square" rtlCol="0">
            <a:spAutoFit/>
          </a:bodyPr>
          <a:lstStyle/>
          <a:p>
            <a:r>
              <a:rPr lang="en-GB" b="1" dirty="0" err="1">
                <a:solidFill>
                  <a:srgbClr val="002060"/>
                </a:solidFill>
                <a:latin typeface="Arial" pitchFamily="34" charset="0"/>
                <a:cs typeface="Arial" pitchFamily="34" charset="0"/>
              </a:rPr>
              <a:t>QoL</a:t>
            </a:r>
            <a:endParaRPr lang="en-GB" b="1" dirty="0">
              <a:solidFill>
                <a:srgbClr val="002060"/>
              </a:solidFill>
              <a:latin typeface="Arial" pitchFamily="34" charset="0"/>
              <a:cs typeface="Arial" pitchFamily="34" charset="0"/>
            </a:endParaRPr>
          </a:p>
        </p:txBody>
      </p:sp>
      <p:sp>
        <p:nvSpPr>
          <p:cNvPr id="9" name="TextBox 8"/>
          <p:cNvSpPr txBox="1"/>
          <p:nvPr/>
        </p:nvSpPr>
        <p:spPr>
          <a:xfrm>
            <a:off x="58057" y="4363219"/>
            <a:ext cx="986973" cy="215444"/>
          </a:xfrm>
          <a:prstGeom prst="rect">
            <a:avLst/>
          </a:prstGeom>
          <a:noFill/>
        </p:spPr>
        <p:txBody>
          <a:bodyPr wrap="square" lIns="0" tIns="0" rIns="0" bIns="0" rtlCol="0">
            <a:spAutoFit/>
          </a:bodyPr>
          <a:lstStyle/>
          <a:p>
            <a:pPr algn="r"/>
            <a:r>
              <a:rPr lang="en-GB" sz="1400" dirty="0">
                <a:solidFill>
                  <a:srgbClr val="1D4999"/>
                </a:solidFill>
              </a:rPr>
              <a:t>Better</a:t>
            </a:r>
          </a:p>
        </p:txBody>
      </p:sp>
      <p:sp>
        <p:nvSpPr>
          <p:cNvPr id="10" name="TextBox 9"/>
          <p:cNvSpPr txBox="1"/>
          <p:nvPr/>
        </p:nvSpPr>
        <p:spPr>
          <a:xfrm>
            <a:off x="489768" y="5334771"/>
            <a:ext cx="555262" cy="215444"/>
          </a:xfrm>
          <a:prstGeom prst="rect">
            <a:avLst/>
          </a:prstGeom>
          <a:noFill/>
        </p:spPr>
        <p:txBody>
          <a:bodyPr wrap="square" lIns="0" tIns="0" rIns="0" bIns="0" rtlCol="0">
            <a:spAutoFit/>
          </a:bodyPr>
          <a:lstStyle/>
          <a:p>
            <a:pPr algn="r"/>
            <a:r>
              <a:rPr lang="en-GB" sz="1400" dirty="0">
                <a:solidFill>
                  <a:srgbClr val="1D4999"/>
                </a:solidFill>
              </a:rPr>
              <a:t>Worse</a:t>
            </a:r>
          </a:p>
        </p:txBody>
      </p:sp>
      <p:sp>
        <p:nvSpPr>
          <p:cNvPr id="11" name="TextBox 10"/>
          <p:cNvSpPr txBox="1"/>
          <p:nvPr/>
        </p:nvSpPr>
        <p:spPr>
          <a:xfrm>
            <a:off x="566059" y="4130690"/>
            <a:ext cx="471714" cy="215444"/>
          </a:xfrm>
          <a:prstGeom prst="rect">
            <a:avLst/>
          </a:prstGeom>
          <a:noFill/>
        </p:spPr>
        <p:txBody>
          <a:bodyPr wrap="square" lIns="0" tIns="0" rIns="0" bIns="0" rtlCol="0">
            <a:spAutoFit/>
          </a:bodyPr>
          <a:lstStyle/>
          <a:p>
            <a:pPr algn="r"/>
            <a:r>
              <a:rPr lang="en-GB" sz="1400" b="1" dirty="0">
                <a:solidFill>
                  <a:srgbClr val="1D4999"/>
                </a:solidFill>
              </a:rPr>
              <a:t>1.0</a:t>
            </a:r>
          </a:p>
        </p:txBody>
      </p:sp>
      <p:sp>
        <p:nvSpPr>
          <p:cNvPr id="13" name="TextBox 12"/>
          <p:cNvSpPr txBox="1"/>
          <p:nvPr/>
        </p:nvSpPr>
        <p:spPr>
          <a:xfrm>
            <a:off x="489771" y="5596031"/>
            <a:ext cx="555262" cy="215444"/>
          </a:xfrm>
          <a:prstGeom prst="rect">
            <a:avLst/>
          </a:prstGeom>
          <a:noFill/>
        </p:spPr>
        <p:txBody>
          <a:bodyPr wrap="square" lIns="0" tIns="0" rIns="0" bIns="0" rtlCol="0">
            <a:spAutoFit/>
          </a:bodyPr>
          <a:lstStyle/>
          <a:p>
            <a:pPr algn="r"/>
            <a:r>
              <a:rPr lang="en-GB" sz="1400" b="1" dirty="0">
                <a:solidFill>
                  <a:srgbClr val="1D4999"/>
                </a:solidFill>
              </a:rPr>
              <a:t>0.0</a:t>
            </a:r>
          </a:p>
        </p:txBody>
      </p:sp>
      <p:pic>
        <p:nvPicPr>
          <p:cNvPr id="15" name="Picture 14" descr="L:\Public Health Evidence and Intelligence\Administration\LOGOS\New Logos\PH Shared Logo- Internal use - Large on white.png"/>
          <p:cNvPicPr>
            <a:picLocks noChangeAspect="1"/>
          </p:cNvPicPr>
          <p:nvPr/>
        </p:nvPicPr>
        <p:blipFill rotWithShape="1">
          <a:blip r:embed="rId5"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6" name="Picture 15"/>
          <p:cNvPicPr>
            <a:picLocks noChangeAspect="1"/>
          </p:cNvPicPr>
          <p:nvPr/>
        </p:nvPicPr>
        <p:blipFill rotWithShape="1">
          <a:blip r:embed="rId6"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75082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2D4B70-B879-DC4B-B068-C79D1727A272}"/>
              </a:ext>
            </a:extLst>
          </p:cNvPr>
          <p:cNvSpPr>
            <a:spLocks noGrp="1"/>
          </p:cNvSpPr>
          <p:nvPr>
            <p:ph type="body" sz="quarter" idx="13"/>
          </p:nvPr>
        </p:nvSpPr>
        <p:spPr>
          <a:xfrm>
            <a:off x="685800" y="1246165"/>
            <a:ext cx="7829550" cy="868362"/>
          </a:xfrm>
        </p:spPr>
        <p:txBody>
          <a:bodyPr lIns="90000" tIns="0" bIns="0"/>
          <a:lstStyle/>
          <a:p>
            <a:r>
              <a:rPr lang="en-US" dirty="0"/>
              <a:t>Long-term MSK conditions</a:t>
            </a:r>
          </a:p>
        </p:txBody>
      </p:sp>
      <p:sp>
        <p:nvSpPr>
          <p:cNvPr id="4" name="Slide Number Placeholder 3">
            <a:extLst>
              <a:ext uri="{FF2B5EF4-FFF2-40B4-BE49-F238E27FC236}">
                <a16:creationId xmlns:a16="http://schemas.microsoft.com/office/drawing/2014/main" id="{737191C3-39DB-B243-BBC7-8C5397A11DAC}"/>
              </a:ext>
            </a:extLst>
          </p:cNvPr>
          <p:cNvSpPr>
            <a:spLocks noGrp="1"/>
          </p:cNvSpPr>
          <p:nvPr>
            <p:ph type="sldNum" sz="quarter" idx="11"/>
          </p:nvPr>
        </p:nvSpPr>
        <p:spPr/>
        <p:txBody>
          <a:bodyPr/>
          <a:lstStyle/>
          <a:p>
            <a:fld id="{AEF105DA-9D41-4AAD-95A3-B5E0DEDF3808}" type="slidenum">
              <a:rPr lang="en-GB" smtClean="0"/>
              <a:pPr/>
              <a:t>9</a:t>
            </a:fld>
            <a:endParaRPr lang="en-GB" dirty="0"/>
          </a:p>
        </p:txBody>
      </p:sp>
      <p:sp>
        <p:nvSpPr>
          <p:cNvPr id="5" name="Text Placeholder 4">
            <a:extLst>
              <a:ext uri="{FF2B5EF4-FFF2-40B4-BE49-F238E27FC236}">
                <a16:creationId xmlns:a16="http://schemas.microsoft.com/office/drawing/2014/main" id="{C8897D61-327A-224C-ADA3-DCD1BE7C20C6}"/>
              </a:ext>
            </a:extLst>
          </p:cNvPr>
          <p:cNvSpPr>
            <a:spLocks noGrp="1"/>
          </p:cNvSpPr>
          <p:nvPr>
            <p:ph type="body" sz="quarter" idx="12"/>
          </p:nvPr>
        </p:nvSpPr>
        <p:spPr>
          <a:xfrm>
            <a:off x="3156857" y="2108572"/>
            <a:ext cx="4414838" cy="3618416"/>
          </a:xfrm>
        </p:spPr>
        <p:txBody>
          <a:bodyPr/>
          <a:lstStyle/>
          <a:p>
            <a:pPr marL="0" indent="0">
              <a:buNone/>
            </a:pPr>
            <a:r>
              <a:rPr lang="en-GB" dirty="0"/>
              <a:t>The prevalence of long-term MSK conditions nationally is</a:t>
            </a:r>
          </a:p>
          <a:p>
            <a:pPr marL="0" indent="0">
              <a:buNone/>
            </a:pPr>
            <a:r>
              <a:rPr lang="en-GB" sz="2800" dirty="0">
                <a:solidFill>
                  <a:srgbClr val="1D4999"/>
                </a:solidFill>
                <a:latin typeface="+mn-lt"/>
                <a:cs typeface="+mn-cs"/>
              </a:rPr>
              <a:t>18.6%</a:t>
            </a:r>
          </a:p>
          <a:p>
            <a:pPr marL="0" indent="0">
              <a:buNone/>
            </a:pPr>
            <a:endParaRPr lang="en-GB" dirty="0">
              <a:solidFill>
                <a:srgbClr val="1D4999"/>
              </a:solidFill>
              <a:latin typeface="+mn-lt"/>
              <a:cs typeface="+mn-cs"/>
            </a:endParaRPr>
          </a:p>
          <a:p>
            <a:pPr marL="0" indent="0">
              <a:buNone/>
            </a:pPr>
            <a:endParaRPr lang="en-GB" dirty="0">
              <a:solidFill>
                <a:srgbClr val="1D4999"/>
              </a:solidFill>
              <a:latin typeface="+mn-lt"/>
              <a:cs typeface="+mn-cs"/>
            </a:endParaRPr>
          </a:p>
          <a:p>
            <a:pPr marL="0" indent="0">
              <a:buNone/>
            </a:pPr>
            <a:r>
              <a:rPr lang="en-GB" dirty="0"/>
              <a:t>The majority of these (</a:t>
            </a:r>
            <a:r>
              <a:rPr lang="en-GB" dirty="0">
                <a:solidFill>
                  <a:srgbClr val="1D4999"/>
                </a:solidFill>
              </a:rPr>
              <a:t>13.2% </a:t>
            </a:r>
            <a:r>
              <a:rPr lang="en-GB" dirty="0"/>
              <a:t>of the total) have at least</a:t>
            </a:r>
          </a:p>
          <a:p>
            <a:pPr marL="0" indent="0">
              <a:buNone/>
            </a:pPr>
            <a:r>
              <a:rPr lang="en-GB" dirty="0">
                <a:solidFill>
                  <a:srgbClr val="1D4999"/>
                </a:solidFill>
              </a:rPr>
              <a:t>2 long term</a:t>
            </a:r>
            <a:r>
              <a:rPr lang="en-GB" dirty="0"/>
              <a:t> conditions</a:t>
            </a:r>
          </a:p>
          <a:p>
            <a:pPr marL="0" indent="0">
              <a:buNone/>
            </a:pPr>
            <a:endParaRPr lang="en-GB" dirty="0"/>
          </a:p>
          <a:p>
            <a:pPr marL="0" indent="0">
              <a:buNone/>
            </a:pPr>
            <a:endParaRPr lang="en-GB" dirty="0"/>
          </a:p>
          <a:p>
            <a:pPr marL="0" indent="0">
              <a:spcBef>
                <a:spcPts val="0"/>
              </a:spcBef>
              <a:buNone/>
            </a:pPr>
            <a:r>
              <a:rPr lang="en-GB" dirty="0"/>
              <a:t>The prevalence of long-term MSK conditions is between</a:t>
            </a:r>
          </a:p>
          <a:p>
            <a:pPr marL="0" indent="0">
              <a:spcBef>
                <a:spcPts val="0"/>
              </a:spcBef>
              <a:buNone/>
            </a:pPr>
            <a:r>
              <a:rPr lang="en-GB" sz="2800" dirty="0">
                <a:solidFill>
                  <a:srgbClr val="1D4999"/>
                </a:solidFill>
                <a:latin typeface="+mn-lt"/>
                <a:cs typeface="+mn-cs"/>
              </a:rPr>
              <a:t>14.9% - 17.5%</a:t>
            </a:r>
          </a:p>
          <a:p>
            <a:pPr marL="0" indent="0">
              <a:spcBef>
                <a:spcPts val="0"/>
              </a:spcBef>
              <a:buNone/>
            </a:pPr>
            <a:r>
              <a:rPr lang="en-GB" dirty="0"/>
              <a:t>in the BLMK Local Authorities</a:t>
            </a:r>
            <a:endParaRPr lang="en-US" dirty="0"/>
          </a:p>
        </p:txBody>
      </p:sp>
      <p:pic>
        <p:nvPicPr>
          <p:cNvPr id="7" name="Picture 6"/>
          <p:cNvPicPr>
            <a:picLocks noChangeAspect="1"/>
          </p:cNvPicPr>
          <p:nvPr/>
        </p:nvPicPr>
        <p:blipFill>
          <a:blip r:embed="rId3"/>
          <a:stretch>
            <a:fillRect/>
          </a:stretch>
        </p:blipFill>
        <p:spPr>
          <a:xfrm>
            <a:off x="1084142" y="1913516"/>
            <a:ext cx="1767840" cy="1767840"/>
          </a:xfrm>
          <a:prstGeom prst="rect">
            <a:avLst/>
          </a:prstGeom>
        </p:spPr>
      </p:pic>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l="29456" t="21391" r="27934" b="19454"/>
          <a:stretch/>
        </p:blipFill>
        <p:spPr>
          <a:xfrm>
            <a:off x="1338786" y="5097627"/>
            <a:ext cx="1443421" cy="1623848"/>
          </a:xfrm>
          <a:prstGeom prst="rect">
            <a:avLst/>
          </a:prstGeom>
        </p:spPr>
      </p:pic>
      <p:pic>
        <p:nvPicPr>
          <p:cNvPr id="6" name="Picture 5"/>
          <p:cNvPicPr>
            <a:picLocks noChangeAspect="1"/>
          </p:cNvPicPr>
          <p:nvPr/>
        </p:nvPicPr>
        <p:blipFill>
          <a:blip r:embed="rId5"/>
          <a:stretch>
            <a:fillRect/>
          </a:stretch>
        </p:blipFill>
        <p:spPr>
          <a:xfrm>
            <a:off x="1338786" y="3952230"/>
            <a:ext cx="1324586" cy="881452"/>
          </a:xfrm>
          <a:prstGeom prst="rect">
            <a:avLst/>
          </a:prstGeom>
        </p:spPr>
      </p:pic>
      <p:pic>
        <p:nvPicPr>
          <p:cNvPr id="11" name="Picture 10" descr="L:\Public Health Evidence and Intelligence\Administration\LOGOS\New Logos\PH Shared Logo- Internal use - Large on white.png"/>
          <p:cNvPicPr>
            <a:picLocks noChangeAspect="1"/>
          </p:cNvPicPr>
          <p:nvPr/>
        </p:nvPicPr>
        <p:blipFill rotWithShape="1">
          <a:blip r:embed="rId6"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95628997"/>
      </p:ext>
    </p:extLst>
  </p:cSld>
  <p:clrMapOvr>
    <a:masterClrMapping/>
  </p:clrMapOvr>
</p:sld>
</file>

<file path=ppt/theme/theme1.xml><?xml version="1.0" encoding="utf-8"?>
<a:theme xmlns:a="http://schemas.openxmlformats.org/drawingml/2006/main" name="One Team PowerPoint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MK-CCG-PowerPoint-Template.pptx" id="{2866DEE3-E848-4446-B1D8-C115BAB7BDD4}" vid="{CDECC323-C4D2-4DBE-9F85-4E84122C0F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userSelected"/>
</file>

<file path=customXml/itemProps1.xml><?xml version="1.0" encoding="utf-8"?>
<ds:datastoreItem xmlns:ds="http://schemas.openxmlformats.org/officeDocument/2006/customXml" ds:itemID="{C8F7CE96-C265-4E4C-92EF-5EA40F801DF4}">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BLMK-CCG-PowerPoint-Template</Template>
  <TotalTime>13514</TotalTime>
  <Words>2075</Words>
  <Application>Microsoft Office PowerPoint</Application>
  <PresentationFormat>On-screen Show (4:3)</PresentationFormat>
  <Paragraphs>356</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Frutiger LT W01_45 Ligh1475730</vt:lpstr>
      <vt:lpstr>Frutiger LT W01_65 Bold1475746</vt:lpstr>
      <vt:lpstr>Symbol</vt:lpstr>
      <vt:lpstr>One Team PowerPoint template</vt:lpstr>
      <vt:lpstr>PowerPoint Presentation</vt:lpstr>
      <vt:lpstr>PowerPoint Presentation</vt:lpstr>
      <vt:lpstr>PowerPoint Presentation</vt:lpstr>
      <vt:lpstr>Scope</vt:lpstr>
      <vt:lpstr>PowerPoint Presentation</vt:lpstr>
      <vt:lpstr>PowerPoint Presentation</vt:lpstr>
      <vt:lpstr>National MSK Needs</vt:lpstr>
      <vt:lpstr>BLMK MSK Needs</vt:lpstr>
      <vt:lpstr>PowerPoint Presentation</vt:lpstr>
      <vt:lpstr>PowerPoint Presentation</vt:lpstr>
      <vt:lpstr>Mental health needs in BLMK</vt:lpstr>
      <vt:lpstr>Preventative needs:</vt:lpstr>
      <vt:lpstr>MSK services - community</vt:lpstr>
      <vt:lpstr>MSK services - pain and mental health</vt:lpstr>
      <vt:lpstr>MSK services – secondary care</vt:lpstr>
      <vt:lpstr>Impact of Covid on MSK Services</vt:lpstr>
      <vt:lpstr>System-level recommendations  </vt:lpstr>
      <vt:lpstr>System-level recommendations</vt:lpstr>
      <vt:lpstr>System-level recommendations</vt:lpstr>
      <vt:lpstr>PowerPoint Presentation</vt:lpstr>
      <vt:lpstr>PowerPoint Presentation</vt:lpstr>
      <vt:lpstr>PowerPoint Presentation</vt:lpstr>
    </vt:vector>
  </TitlesOfParts>
  <Company>NHS HBLICT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Anu Shaikh</dc:creator>
  <cp:lastModifiedBy>Catherine Haslam</cp:lastModifiedBy>
  <cp:revision>199</cp:revision>
  <dcterms:created xsi:type="dcterms:W3CDTF">2021-12-08T08:55:53Z</dcterms:created>
  <dcterms:modified xsi:type="dcterms:W3CDTF">2023-06-26T13:42:40Z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622b8923-7650-4e82-a2d3-121e4378912a</vt:lpwstr>
  </property>
  <property fmtid="{D5CDD505-2E9C-101B-9397-08002B2CF9AE}" pid="3" name="bjDocumentSecurityLabel">
    <vt:lpwstr>No Marking</vt:lpwstr>
  </property>
  <property fmtid="{D5CDD505-2E9C-101B-9397-08002B2CF9AE}" pid="4" name="bjSaver">
    <vt:lpwstr>Sk2sA/SaebFKgP6jWn9RJnkVDkBxFgdJ</vt:lpwstr>
  </property>
</Properties>
</file>