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 id="2147483672" r:id="rId3"/>
    <p:sldMasterId id="2147483684" r:id="rId4"/>
    <p:sldMasterId id="2147483696" r:id="rId5"/>
    <p:sldMasterId id="2147483708" r:id="rId6"/>
    <p:sldMasterId id="2147483720" r:id="rId7"/>
  </p:sldMasterIdLst>
  <p:notesMasterIdLst>
    <p:notesMasterId r:id="rId26"/>
  </p:notesMasterIdLst>
  <p:handoutMasterIdLst>
    <p:handoutMasterId r:id="rId27"/>
  </p:handoutMasterIdLst>
  <p:sldIdLst>
    <p:sldId id="258" r:id="rId8"/>
    <p:sldId id="260" r:id="rId9"/>
    <p:sldId id="275" r:id="rId10"/>
    <p:sldId id="274" r:id="rId11"/>
    <p:sldId id="263" r:id="rId12"/>
    <p:sldId id="264" r:id="rId13"/>
    <p:sldId id="265" r:id="rId14"/>
    <p:sldId id="266" r:id="rId15"/>
    <p:sldId id="267" r:id="rId16"/>
    <p:sldId id="268" r:id="rId17"/>
    <p:sldId id="269" r:id="rId18"/>
    <p:sldId id="270" r:id="rId19"/>
    <p:sldId id="271" r:id="rId20"/>
    <p:sldId id="272" r:id="rId21"/>
    <p:sldId id="273" r:id="rId22"/>
    <p:sldId id="277" r:id="rId23"/>
    <p:sldId id="280" r:id="rId24"/>
    <p:sldId id="278" r:id="rId2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B1D87E"/>
    <a:srgbClr val="8CC63F"/>
    <a:srgbClr val="C674C2"/>
    <a:srgbClr val="662A63"/>
    <a:srgbClr val="FFFFFF"/>
    <a:srgbClr val="62C530"/>
    <a:srgbClr val="990099"/>
    <a:srgbClr val="4A3A3C"/>
    <a:srgbClr val="F256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472" autoAdjust="0"/>
  </p:normalViewPr>
  <p:slideViewPr>
    <p:cSldViewPr>
      <p:cViewPr varScale="1">
        <p:scale>
          <a:sx n="110" d="100"/>
          <a:sy n="110" d="100"/>
        </p:scale>
        <p:origin x="1428" y="108"/>
      </p:cViewPr>
      <p:guideLst>
        <p:guide orient="horz" pos="2160"/>
        <p:guide pos="2880"/>
      </p:guideLst>
    </p:cSldViewPr>
  </p:slideViewPr>
  <p:notesTextViewPr>
    <p:cViewPr>
      <p:scale>
        <a:sx n="1" d="1"/>
        <a:sy n="1" d="1"/>
      </p:scale>
      <p:origin x="0" y="0"/>
    </p:cViewPr>
  </p:notesTextViewPr>
  <p:sorterViewPr>
    <p:cViewPr>
      <p:scale>
        <a:sx n="100" d="100"/>
        <a:sy n="100" d="100"/>
      </p:scale>
      <p:origin x="0" y="-22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2.xml"/><Relationship Id="rId21" Type="http://schemas.openxmlformats.org/officeDocument/2006/relationships/slide" Target="slides/slide14.xml"/><Relationship Id="rId7" Type="http://schemas.openxmlformats.org/officeDocument/2006/relationships/slideMaster" Target="slideMasters/slideMaster6.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1.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4.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3.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DE4F94C-8D9B-4DB6-96CF-077A74EDF05B}" type="datetimeFigureOut">
              <a:rPr lang="en-GB" smtClean="0"/>
              <a:t>24/07/2023</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DD7C6039-39E9-4388-BAF5-944AAFCF87AF}" type="slidenum">
              <a:rPr lang="en-GB" smtClean="0"/>
              <a:t>‹#›</a:t>
            </a:fld>
            <a:endParaRPr lang="en-GB"/>
          </a:p>
        </p:txBody>
      </p:sp>
    </p:spTree>
    <p:extLst>
      <p:ext uri="{BB962C8B-B14F-4D97-AF65-F5344CB8AC3E}">
        <p14:creationId xmlns:p14="http://schemas.microsoft.com/office/powerpoint/2010/main" val="2512148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A97A2C3-94D4-4D13-8B0F-E0A1A5D036F8}" type="datetimeFigureOut">
              <a:rPr lang="en-GB" smtClean="0"/>
              <a:t>24/07/2023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7461451-6DBE-48C6-9899-D573E178A88B}" type="slidenum">
              <a:rPr lang="en-GB" smtClean="0"/>
              <a:t>‹#›</a:t>
            </a:fld>
            <a:endParaRPr lang="en-GB"/>
          </a:p>
        </p:txBody>
      </p:sp>
    </p:spTree>
    <p:extLst>
      <p:ext uri="{BB962C8B-B14F-4D97-AF65-F5344CB8AC3E}">
        <p14:creationId xmlns:p14="http://schemas.microsoft.com/office/powerpoint/2010/main" val="4018951925"/>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D7461451-6DBE-48C6-9899-D573E178A88B}" type="slidenum">
              <a:rPr lang="en-GB" smtClean="0"/>
              <a:t>1</a:t>
            </a:fld>
            <a:endParaRPr lang="en-GB"/>
          </a:p>
        </p:txBody>
      </p:sp>
    </p:spTree>
    <p:extLst>
      <p:ext uri="{BB962C8B-B14F-4D97-AF65-F5344CB8AC3E}">
        <p14:creationId xmlns:p14="http://schemas.microsoft.com/office/powerpoint/2010/main" val="2022809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D7461451-6DBE-48C6-9899-D573E178A88B}" type="slidenum">
              <a:rPr lang="en-GB" smtClean="0"/>
              <a:t>10</a:t>
            </a:fld>
            <a:endParaRPr lang="en-GB"/>
          </a:p>
        </p:txBody>
      </p:sp>
    </p:spTree>
    <p:extLst>
      <p:ext uri="{BB962C8B-B14F-4D97-AF65-F5344CB8AC3E}">
        <p14:creationId xmlns:p14="http://schemas.microsoft.com/office/powerpoint/2010/main" val="553950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D7461451-6DBE-48C6-9899-D573E178A88B}" type="slidenum">
              <a:rPr lang="en-GB" smtClean="0"/>
              <a:t>11</a:t>
            </a:fld>
            <a:endParaRPr lang="en-GB"/>
          </a:p>
        </p:txBody>
      </p:sp>
    </p:spTree>
    <p:extLst>
      <p:ext uri="{BB962C8B-B14F-4D97-AF65-F5344CB8AC3E}">
        <p14:creationId xmlns:p14="http://schemas.microsoft.com/office/powerpoint/2010/main" val="2694506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D7461451-6DBE-48C6-9899-D573E178A88B}" type="slidenum">
              <a:rPr lang="en-GB" smtClean="0"/>
              <a:t>12</a:t>
            </a:fld>
            <a:endParaRPr lang="en-GB"/>
          </a:p>
        </p:txBody>
      </p:sp>
    </p:spTree>
    <p:extLst>
      <p:ext uri="{BB962C8B-B14F-4D97-AF65-F5344CB8AC3E}">
        <p14:creationId xmlns:p14="http://schemas.microsoft.com/office/powerpoint/2010/main" val="2702970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D7461451-6DBE-48C6-9899-D573E178A88B}" type="slidenum">
              <a:rPr lang="en-GB" smtClean="0"/>
              <a:t>13</a:t>
            </a:fld>
            <a:endParaRPr lang="en-GB"/>
          </a:p>
        </p:txBody>
      </p:sp>
    </p:spTree>
    <p:extLst>
      <p:ext uri="{BB962C8B-B14F-4D97-AF65-F5344CB8AC3E}">
        <p14:creationId xmlns:p14="http://schemas.microsoft.com/office/powerpoint/2010/main" val="2571693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D7461451-6DBE-48C6-9899-D573E178A88B}" type="slidenum">
              <a:rPr lang="en-GB" smtClean="0"/>
              <a:t>14</a:t>
            </a:fld>
            <a:endParaRPr lang="en-GB"/>
          </a:p>
        </p:txBody>
      </p:sp>
    </p:spTree>
    <p:extLst>
      <p:ext uri="{BB962C8B-B14F-4D97-AF65-F5344CB8AC3E}">
        <p14:creationId xmlns:p14="http://schemas.microsoft.com/office/powerpoint/2010/main" val="2172592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D7461451-6DBE-48C6-9899-D573E178A88B}" type="slidenum">
              <a:rPr lang="en-GB" smtClean="0"/>
              <a:t>15</a:t>
            </a:fld>
            <a:endParaRPr lang="en-GB"/>
          </a:p>
        </p:txBody>
      </p:sp>
    </p:spTree>
    <p:extLst>
      <p:ext uri="{BB962C8B-B14F-4D97-AF65-F5344CB8AC3E}">
        <p14:creationId xmlns:p14="http://schemas.microsoft.com/office/powerpoint/2010/main" val="892001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D7461451-6DBE-48C6-9899-D573E178A88B}" type="slidenum">
              <a:rPr lang="en-GB" smtClean="0"/>
              <a:t>16</a:t>
            </a:fld>
            <a:endParaRPr lang="en-GB"/>
          </a:p>
        </p:txBody>
      </p:sp>
    </p:spTree>
    <p:extLst>
      <p:ext uri="{BB962C8B-B14F-4D97-AF65-F5344CB8AC3E}">
        <p14:creationId xmlns:p14="http://schemas.microsoft.com/office/powerpoint/2010/main" val="3828388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D7461451-6DBE-48C6-9899-D573E178A88B}" type="slidenum">
              <a:rPr lang="en-GB" smtClean="0"/>
              <a:t>17</a:t>
            </a:fld>
            <a:endParaRPr lang="en-GB"/>
          </a:p>
        </p:txBody>
      </p:sp>
    </p:spTree>
    <p:extLst>
      <p:ext uri="{BB962C8B-B14F-4D97-AF65-F5344CB8AC3E}">
        <p14:creationId xmlns:p14="http://schemas.microsoft.com/office/powerpoint/2010/main" val="1862607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D7461451-6DBE-48C6-9899-D573E178A88B}" type="slidenum">
              <a:rPr lang="en-GB" smtClean="0"/>
              <a:t>18</a:t>
            </a:fld>
            <a:endParaRPr lang="en-GB"/>
          </a:p>
        </p:txBody>
      </p:sp>
    </p:spTree>
    <p:extLst>
      <p:ext uri="{BB962C8B-B14F-4D97-AF65-F5344CB8AC3E}">
        <p14:creationId xmlns:p14="http://schemas.microsoft.com/office/powerpoint/2010/main" val="3588751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D7461451-6DBE-48C6-9899-D573E178A88B}" type="slidenum">
              <a:rPr lang="en-GB" smtClean="0"/>
              <a:t>2</a:t>
            </a:fld>
            <a:endParaRPr lang="en-GB"/>
          </a:p>
        </p:txBody>
      </p:sp>
    </p:spTree>
    <p:extLst>
      <p:ext uri="{BB962C8B-B14F-4D97-AF65-F5344CB8AC3E}">
        <p14:creationId xmlns:p14="http://schemas.microsoft.com/office/powerpoint/2010/main" val="482355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D7461451-6DBE-48C6-9899-D573E178A88B}" type="slidenum">
              <a:rPr lang="en-GB" smtClean="0"/>
              <a:t>3</a:t>
            </a:fld>
            <a:endParaRPr lang="en-GB"/>
          </a:p>
        </p:txBody>
      </p:sp>
    </p:spTree>
    <p:extLst>
      <p:ext uri="{BB962C8B-B14F-4D97-AF65-F5344CB8AC3E}">
        <p14:creationId xmlns:p14="http://schemas.microsoft.com/office/powerpoint/2010/main" val="4091583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D7461451-6DBE-48C6-9899-D573E178A88B}" type="slidenum">
              <a:rPr lang="en-GB" smtClean="0"/>
              <a:t>4</a:t>
            </a:fld>
            <a:endParaRPr lang="en-GB"/>
          </a:p>
        </p:txBody>
      </p:sp>
    </p:spTree>
    <p:extLst>
      <p:ext uri="{BB962C8B-B14F-4D97-AF65-F5344CB8AC3E}">
        <p14:creationId xmlns:p14="http://schemas.microsoft.com/office/powerpoint/2010/main" val="2646522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D7461451-6DBE-48C6-9899-D573E178A88B}" type="slidenum">
              <a:rPr lang="en-GB" smtClean="0"/>
              <a:t>5</a:t>
            </a:fld>
            <a:endParaRPr lang="en-GB"/>
          </a:p>
        </p:txBody>
      </p:sp>
    </p:spTree>
    <p:extLst>
      <p:ext uri="{BB962C8B-B14F-4D97-AF65-F5344CB8AC3E}">
        <p14:creationId xmlns:p14="http://schemas.microsoft.com/office/powerpoint/2010/main" val="3279149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D7461451-6DBE-48C6-9899-D573E178A88B}" type="slidenum">
              <a:rPr lang="en-GB" smtClean="0"/>
              <a:t>6</a:t>
            </a:fld>
            <a:endParaRPr lang="en-GB"/>
          </a:p>
        </p:txBody>
      </p:sp>
    </p:spTree>
    <p:extLst>
      <p:ext uri="{BB962C8B-B14F-4D97-AF65-F5344CB8AC3E}">
        <p14:creationId xmlns:p14="http://schemas.microsoft.com/office/powerpoint/2010/main" val="2898518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D7461451-6DBE-48C6-9899-D573E178A88B}" type="slidenum">
              <a:rPr lang="en-GB" smtClean="0"/>
              <a:t>7</a:t>
            </a:fld>
            <a:endParaRPr lang="en-GB"/>
          </a:p>
        </p:txBody>
      </p:sp>
    </p:spTree>
    <p:extLst>
      <p:ext uri="{BB962C8B-B14F-4D97-AF65-F5344CB8AC3E}">
        <p14:creationId xmlns:p14="http://schemas.microsoft.com/office/powerpoint/2010/main" val="966430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D7461451-6DBE-48C6-9899-D573E178A88B}" type="slidenum">
              <a:rPr lang="en-GB" smtClean="0"/>
              <a:t>8</a:t>
            </a:fld>
            <a:endParaRPr lang="en-GB"/>
          </a:p>
        </p:txBody>
      </p:sp>
    </p:spTree>
    <p:extLst>
      <p:ext uri="{BB962C8B-B14F-4D97-AF65-F5344CB8AC3E}">
        <p14:creationId xmlns:p14="http://schemas.microsoft.com/office/powerpoint/2010/main" val="1044121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D7461451-6DBE-48C6-9899-D573E178A88B}" type="slidenum">
              <a:rPr lang="en-GB" smtClean="0"/>
              <a:t>9</a:t>
            </a:fld>
            <a:endParaRPr lang="en-GB"/>
          </a:p>
        </p:txBody>
      </p:sp>
    </p:spTree>
    <p:extLst>
      <p:ext uri="{BB962C8B-B14F-4D97-AF65-F5344CB8AC3E}">
        <p14:creationId xmlns:p14="http://schemas.microsoft.com/office/powerpoint/2010/main" val="1374354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ED4DA44C-6684-430E-884D-E47181C2FF59}" type="datetimeFigureOut">
              <a:rPr lang="en-GB" smtClean="0"/>
              <a:t>24/07/2023</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678E983D-A37A-4C12-A2F7-F2E9EA97D982}" type="slidenum">
              <a:rPr lang="en-GB" smtClean="0"/>
              <a:t>‹#›</a:t>
            </a:fld>
            <a:endParaRPr lang="en-GB"/>
          </a:p>
        </p:txBody>
      </p:sp>
    </p:spTree>
    <p:extLst>
      <p:ext uri="{BB962C8B-B14F-4D97-AF65-F5344CB8AC3E}">
        <p14:creationId xmlns:p14="http://schemas.microsoft.com/office/powerpoint/2010/main" val="2990594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ED4DA44C-6684-430E-884D-E47181C2FF59}" type="datetimeFigureOut">
              <a:rPr lang="en-GB" smtClean="0"/>
              <a:t>24/07/2023</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678E983D-A37A-4C12-A2F7-F2E9EA97D982}" type="slidenum">
              <a:rPr lang="en-GB" smtClean="0"/>
              <a:t>‹#›</a:t>
            </a:fld>
            <a:endParaRPr lang="en-GB"/>
          </a:p>
        </p:txBody>
      </p:sp>
    </p:spTree>
    <p:extLst>
      <p:ext uri="{BB962C8B-B14F-4D97-AF65-F5344CB8AC3E}">
        <p14:creationId xmlns:p14="http://schemas.microsoft.com/office/powerpoint/2010/main" val="2756050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ED4DA44C-6684-430E-884D-E47181C2FF59}" type="datetimeFigureOut">
              <a:rPr lang="en-GB" smtClean="0"/>
              <a:t>24/07/2023</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678E983D-A37A-4C12-A2F7-F2E9EA97D982}" type="slidenum">
              <a:rPr lang="en-GB" smtClean="0"/>
              <a:t>‹#›</a:t>
            </a:fld>
            <a:endParaRPr lang="en-GB"/>
          </a:p>
        </p:txBody>
      </p:sp>
    </p:spTree>
    <p:extLst>
      <p:ext uri="{BB962C8B-B14F-4D97-AF65-F5344CB8AC3E}">
        <p14:creationId xmlns:p14="http://schemas.microsoft.com/office/powerpoint/2010/main" val="3462195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931A32-B622-4835-96AE-BDB1CA1EC620}" type="slidenum">
              <a:rPr lang="en-US"/>
              <a:pPr>
                <a:defRPr/>
              </a:pPr>
              <a:t>‹#›</a:t>
            </a:fld>
            <a:endParaRPr lang="en-US"/>
          </a:p>
        </p:txBody>
      </p:sp>
    </p:spTree>
    <p:extLst>
      <p:ext uri="{BB962C8B-B14F-4D97-AF65-F5344CB8AC3E}">
        <p14:creationId xmlns:p14="http://schemas.microsoft.com/office/powerpoint/2010/main" val="240917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382DEA-9B35-4981-8B8F-A90467B71D3A}" type="slidenum">
              <a:rPr lang="en-US"/>
              <a:pPr>
                <a:defRPr/>
              </a:pPr>
              <a:t>‹#›</a:t>
            </a:fld>
            <a:endParaRPr lang="en-US"/>
          </a:p>
        </p:txBody>
      </p:sp>
    </p:spTree>
    <p:extLst>
      <p:ext uri="{BB962C8B-B14F-4D97-AF65-F5344CB8AC3E}">
        <p14:creationId xmlns:p14="http://schemas.microsoft.com/office/powerpoint/2010/main" val="3089401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1B278E-B5F4-40E3-8F9D-18A921566ADD}" type="slidenum">
              <a:rPr lang="en-US"/>
              <a:pPr>
                <a:defRPr/>
              </a:pPr>
              <a:t>‹#›</a:t>
            </a:fld>
            <a:endParaRPr lang="en-US"/>
          </a:p>
        </p:txBody>
      </p:sp>
    </p:spTree>
    <p:extLst>
      <p:ext uri="{BB962C8B-B14F-4D97-AF65-F5344CB8AC3E}">
        <p14:creationId xmlns:p14="http://schemas.microsoft.com/office/powerpoint/2010/main" val="2482269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2A177E-1F44-48E8-9D3F-3A2FE4C6D83D}" type="slidenum">
              <a:rPr lang="en-US"/>
              <a:pPr>
                <a:defRPr/>
              </a:pPr>
              <a:t>‹#›</a:t>
            </a:fld>
            <a:endParaRPr lang="en-US"/>
          </a:p>
        </p:txBody>
      </p:sp>
    </p:spTree>
    <p:extLst>
      <p:ext uri="{BB962C8B-B14F-4D97-AF65-F5344CB8AC3E}">
        <p14:creationId xmlns:p14="http://schemas.microsoft.com/office/powerpoint/2010/main" val="431722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6DB3CBC-5E93-49BE-BFBB-3181B2A47AAB}" type="slidenum">
              <a:rPr lang="en-US"/>
              <a:pPr>
                <a:defRPr/>
              </a:pPr>
              <a:t>‹#›</a:t>
            </a:fld>
            <a:endParaRPr lang="en-US"/>
          </a:p>
        </p:txBody>
      </p:sp>
    </p:spTree>
    <p:extLst>
      <p:ext uri="{BB962C8B-B14F-4D97-AF65-F5344CB8AC3E}">
        <p14:creationId xmlns:p14="http://schemas.microsoft.com/office/powerpoint/2010/main" val="33706942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D6A0269-4DC5-4B27-B877-B5CCC0891705}" type="slidenum">
              <a:rPr lang="en-US"/>
              <a:pPr>
                <a:defRPr/>
              </a:pPr>
              <a:t>‹#›</a:t>
            </a:fld>
            <a:endParaRPr lang="en-US"/>
          </a:p>
        </p:txBody>
      </p:sp>
    </p:spTree>
    <p:extLst>
      <p:ext uri="{BB962C8B-B14F-4D97-AF65-F5344CB8AC3E}">
        <p14:creationId xmlns:p14="http://schemas.microsoft.com/office/powerpoint/2010/main" val="16699838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93A3D66-66CE-4334-85BC-28C70E660DA7}" type="slidenum">
              <a:rPr lang="en-US"/>
              <a:pPr>
                <a:defRPr/>
              </a:pPr>
              <a:t>‹#›</a:t>
            </a:fld>
            <a:endParaRPr lang="en-US"/>
          </a:p>
        </p:txBody>
      </p:sp>
    </p:spTree>
    <p:extLst>
      <p:ext uri="{BB962C8B-B14F-4D97-AF65-F5344CB8AC3E}">
        <p14:creationId xmlns:p14="http://schemas.microsoft.com/office/powerpoint/2010/main" val="17281733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43257F-D326-4A92-8038-27EFA561B933}" type="slidenum">
              <a:rPr lang="en-US"/>
              <a:pPr>
                <a:defRPr/>
              </a:pPr>
              <a:t>‹#›</a:t>
            </a:fld>
            <a:endParaRPr lang="en-US"/>
          </a:p>
        </p:txBody>
      </p:sp>
    </p:spTree>
    <p:extLst>
      <p:ext uri="{BB962C8B-B14F-4D97-AF65-F5344CB8AC3E}">
        <p14:creationId xmlns:p14="http://schemas.microsoft.com/office/powerpoint/2010/main" val="3937135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ED4DA44C-6684-430E-884D-E47181C2FF59}" type="datetimeFigureOut">
              <a:rPr lang="en-GB" smtClean="0"/>
              <a:t>24/07/2023</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678E983D-A37A-4C12-A2F7-F2E9EA97D982}" type="slidenum">
              <a:rPr lang="en-GB" smtClean="0"/>
              <a:t>‹#›</a:t>
            </a:fld>
            <a:endParaRPr lang="en-GB"/>
          </a:p>
        </p:txBody>
      </p:sp>
    </p:spTree>
    <p:extLst>
      <p:ext uri="{BB962C8B-B14F-4D97-AF65-F5344CB8AC3E}">
        <p14:creationId xmlns:p14="http://schemas.microsoft.com/office/powerpoint/2010/main" val="40592126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62F9D5-3686-488F-A94E-2D5DC1CCB95B}" type="slidenum">
              <a:rPr lang="en-US"/>
              <a:pPr>
                <a:defRPr/>
              </a:pPr>
              <a:t>‹#›</a:t>
            </a:fld>
            <a:endParaRPr lang="en-US"/>
          </a:p>
        </p:txBody>
      </p:sp>
    </p:spTree>
    <p:extLst>
      <p:ext uri="{BB962C8B-B14F-4D97-AF65-F5344CB8AC3E}">
        <p14:creationId xmlns:p14="http://schemas.microsoft.com/office/powerpoint/2010/main" val="7649504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09209F-E493-427C-B32D-A36775FEB7B9}" type="slidenum">
              <a:rPr lang="en-US"/>
              <a:pPr>
                <a:defRPr/>
              </a:pPr>
              <a:t>‹#›</a:t>
            </a:fld>
            <a:endParaRPr lang="en-US"/>
          </a:p>
        </p:txBody>
      </p:sp>
    </p:spTree>
    <p:extLst>
      <p:ext uri="{BB962C8B-B14F-4D97-AF65-F5344CB8AC3E}">
        <p14:creationId xmlns:p14="http://schemas.microsoft.com/office/powerpoint/2010/main" val="1611125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3AC193-46DA-4F78-B06F-0818A84D9ADC}" type="slidenum">
              <a:rPr lang="en-US"/>
              <a:pPr>
                <a:defRPr/>
              </a:pPr>
              <a:t>‹#›</a:t>
            </a:fld>
            <a:endParaRPr lang="en-US"/>
          </a:p>
        </p:txBody>
      </p:sp>
    </p:spTree>
    <p:extLst>
      <p:ext uri="{BB962C8B-B14F-4D97-AF65-F5344CB8AC3E}">
        <p14:creationId xmlns:p14="http://schemas.microsoft.com/office/powerpoint/2010/main" val="15730349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fld id="{A06BD002-EA99-416F-98B4-354A132F0A9A}" type="datetimeFigureOut">
              <a:rPr lang="en-GB"/>
              <a:pPr>
                <a:defRPr/>
              </a:pPr>
              <a:t>24/07/2023</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ABE579A2-A980-450B-BFB7-D18A8FDAB4D7}" type="slidenum">
              <a:rPr lang="en-GB"/>
              <a:pPr>
                <a:defRPr/>
              </a:pPr>
              <a:t>‹#›</a:t>
            </a:fld>
            <a:endParaRPr lang="en-GB"/>
          </a:p>
        </p:txBody>
      </p:sp>
    </p:spTree>
    <p:extLst>
      <p:ext uri="{BB962C8B-B14F-4D97-AF65-F5344CB8AC3E}">
        <p14:creationId xmlns:p14="http://schemas.microsoft.com/office/powerpoint/2010/main" val="34753312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fld id="{DB907D26-17C8-48D1-B5DC-80B88A1D78F0}" type="datetimeFigureOut">
              <a:rPr lang="en-GB"/>
              <a:pPr>
                <a:defRPr/>
              </a:pPr>
              <a:t>24/07/2023</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1656949C-2EB4-46C1-AE2F-32C3DCA0A711}" type="slidenum">
              <a:rPr lang="en-GB"/>
              <a:pPr>
                <a:defRPr/>
              </a:pPr>
              <a:t>‹#›</a:t>
            </a:fld>
            <a:endParaRPr lang="en-GB"/>
          </a:p>
        </p:txBody>
      </p:sp>
    </p:spTree>
    <p:extLst>
      <p:ext uri="{BB962C8B-B14F-4D97-AF65-F5344CB8AC3E}">
        <p14:creationId xmlns:p14="http://schemas.microsoft.com/office/powerpoint/2010/main" val="31205224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fld id="{EBA6883B-D86E-44EB-996B-6ECF05B42E5B}" type="datetimeFigureOut">
              <a:rPr lang="en-GB"/>
              <a:pPr>
                <a:defRPr/>
              </a:pPr>
              <a:t>24/07/2023</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66A440CD-12BE-46BD-8DB6-0366C47A020E}" type="slidenum">
              <a:rPr lang="en-GB"/>
              <a:pPr>
                <a:defRPr/>
              </a:pPr>
              <a:t>‹#›</a:t>
            </a:fld>
            <a:endParaRPr lang="en-GB"/>
          </a:p>
        </p:txBody>
      </p:sp>
    </p:spTree>
    <p:extLst>
      <p:ext uri="{BB962C8B-B14F-4D97-AF65-F5344CB8AC3E}">
        <p14:creationId xmlns:p14="http://schemas.microsoft.com/office/powerpoint/2010/main" val="15305327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p:txBody>
          <a:bodyPr/>
          <a:lstStyle>
            <a:lvl1pPr eaLnBrk="0" hangingPunct="0">
              <a:defRPr/>
            </a:lvl1pPr>
          </a:lstStyle>
          <a:p>
            <a:pPr>
              <a:defRPr/>
            </a:pPr>
            <a:fld id="{90C7A070-C065-4DAB-BEB9-B5EDF24919E8}" type="datetimeFigureOut">
              <a:rPr lang="en-GB"/>
              <a:pPr>
                <a:defRPr/>
              </a:pPr>
              <a:t>24/07/2023</a:t>
            </a:fld>
            <a:endParaRPr lang="en-GB"/>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7" name="Rectangle 6"/>
          <p:cNvSpPr>
            <a:spLocks noGrp="1" noChangeArrowheads="1"/>
          </p:cNvSpPr>
          <p:nvPr>
            <p:ph type="sldNum" sz="quarter" idx="12"/>
          </p:nvPr>
        </p:nvSpPr>
        <p:spPr/>
        <p:txBody>
          <a:bodyPr/>
          <a:lstStyle>
            <a:lvl1pPr eaLnBrk="0" hangingPunct="0">
              <a:defRPr/>
            </a:lvl1pPr>
          </a:lstStyle>
          <a:p>
            <a:pPr>
              <a:defRPr/>
            </a:pPr>
            <a:fld id="{13AC90AC-9C6B-4854-BBB3-C991BA32A5DB}" type="slidenum">
              <a:rPr lang="en-GB"/>
              <a:pPr>
                <a:defRPr/>
              </a:pPr>
              <a:t>‹#›</a:t>
            </a:fld>
            <a:endParaRPr lang="en-GB"/>
          </a:p>
        </p:txBody>
      </p:sp>
    </p:spTree>
    <p:extLst>
      <p:ext uri="{BB962C8B-B14F-4D97-AF65-F5344CB8AC3E}">
        <p14:creationId xmlns:p14="http://schemas.microsoft.com/office/powerpoint/2010/main" val="36380510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eaLnBrk="0" hangingPunct="0">
              <a:defRPr/>
            </a:lvl1pPr>
          </a:lstStyle>
          <a:p>
            <a:pPr>
              <a:defRPr/>
            </a:pPr>
            <a:fld id="{1070EFF7-8D3D-4A2C-8A68-7BA23944B911}" type="datetimeFigureOut">
              <a:rPr lang="en-GB"/>
              <a:pPr>
                <a:defRPr/>
              </a:pPr>
              <a:t>24/07/2023</a:t>
            </a:fld>
            <a:endParaRPr lang="en-GB"/>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9" name="Rectangle 6"/>
          <p:cNvSpPr>
            <a:spLocks noGrp="1" noChangeArrowheads="1"/>
          </p:cNvSpPr>
          <p:nvPr>
            <p:ph type="sldNum" sz="quarter" idx="12"/>
          </p:nvPr>
        </p:nvSpPr>
        <p:spPr/>
        <p:txBody>
          <a:bodyPr/>
          <a:lstStyle>
            <a:lvl1pPr eaLnBrk="0" hangingPunct="0">
              <a:defRPr/>
            </a:lvl1pPr>
          </a:lstStyle>
          <a:p>
            <a:pPr>
              <a:defRPr/>
            </a:pPr>
            <a:fld id="{D9153F0D-A7FF-47D4-9CD8-1B65EB35FBED}" type="slidenum">
              <a:rPr lang="en-GB"/>
              <a:pPr>
                <a:defRPr/>
              </a:pPr>
              <a:t>‹#›</a:t>
            </a:fld>
            <a:endParaRPr lang="en-GB"/>
          </a:p>
        </p:txBody>
      </p:sp>
    </p:spTree>
    <p:extLst>
      <p:ext uri="{BB962C8B-B14F-4D97-AF65-F5344CB8AC3E}">
        <p14:creationId xmlns:p14="http://schemas.microsoft.com/office/powerpoint/2010/main" val="41633397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eaLnBrk="0" hangingPunct="0">
              <a:defRPr/>
            </a:lvl1pPr>
          </a:lstStyle>
          <a:p>
            <a:pPr>
              <a:defRPr/>
            </a:pPr>
            <a:fld id="{ED6DE5A3-1439-4B82-BA6F-E0E618A64FCB}" type="datetimeFigureOut">
              <a:rPr lang="en-GB"/>
              <a:pPr>
                <a:defRPr/>
              </a:pPr>
              <a:t>24/07/2023</a:t>
            </a:fld>
            <a:endParaRPr lang="en-GB"/>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5" name="Rectangle 6"/>
          <p:cNvSpPr>
            <a:spLocks noGrp="1" noChangeArrowheads="1"/>
          </p:cNvSpPr>
          <p:nvPr>
            <p:ph type="sldNum" sz="quarter" idx="12"/>
          </p:nvPr>
        </p:nvSpPr>
        <p:spPr/>
        <p:txBody>
          <a:bodyPr/>
          <a:lstStyle>
            <a:lvl1pPr eaLnBrk="0" hangingPunct="0">
              <a:defRPr/>
            </a:lvl1pPr>
          </a:lstStyle>
          <a:p>
            <a:pPr>
              <a:defRPr/>
            </a:pPr>
            <a:fld id="{21EB5347-7E36-4AE2-BDD7-8580611C056F}" type="slidenum">
              <a:rPr lang="en-GB"/>
              <a:pPr>
                <a:defRPr/>
              </a:pPr>
              <a:t>‹#›</a:t>
            </a:fld>
            <a:endParaRPr lang="en-GB"/>
          </a:p>
        </p:txBody>
      </p:sp>
    </p:spTree>
    <p:extLst>
      <p:ext uri="{BB962C8B-B14F-4D97-AF65-F5344CB8AC3E}">
        <p14:creationId xmlns:p14="http://schemas.microsoft.com/office/powerpoint/2010/main" val="23707156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00355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04025" y="0"/>
            <a:ext cx="23399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eaLnBrk="0" hangingPunct="0">
              <a:defRPr/>
            </a:lvl1pPr>
          </a:lstStyle>
          <a:p>
            <a:pPr>
              <a:defRPr/>
            </a:pPr>
            <a:fld id="{32F14A32-FE93-4B9A-8361-BB29ED6E0425}" type="datetimeFigureOut">
              <a:rPr lang="en-GB"/>
              <a:pPr>
                <a:defRPr/>
              </a:pPr>
              <a:t>24/07/2023</a:t>
            </a:fld>
            <a:endParaRPr lang="en-GB"/>
          </a:p>
        </p:txBody>
      </p:sp>
      <p:sp>
        <p:nvSpPr>
          <p:cNvPr id="5" name="Footer Placeholder 2"/>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3"/>
          <p:cNvSpPr>
            <a:spLocks noGrp="1"/>
          </p:cNvSpPr>
          <p:nvPr>
            <p:ph type="sldNum" sz="quarter" idx="12"/>
          </p:nvPr>
        </p:nvSpPr>
        <p:spPr/>
        <p:txBody>
          <a:bodyPr/>
          <a:lstStyle>
            <a:lvl1pPr eaLnBrk="0" hangingPunct="0">
              <a:defRPr/>
            </a:lvl1pPr>
          </a:lstStyle>
          <a:p>
            <a:pPr>
              <a:defRPr/>
            </a:pPr>
            <a:fld id="{1BE44B0B-84A8-45C9-9D84-9FC0CEDC586B}" type="slidenum">
              <a:rPr lang="en-GB"/>
              <a:pPr>
                <a:defRPr/>
              </a:pPr>
              <a:t>‹#›</a:t>
            </a:fld>
            <a:endParaRPr lang="en-GB"/>
          </a:p>
        </p:txBody>
      </p:sp>
    </p:spTree>
    <p:extLst>
      <p:ext uri="{BB962C8B-B14F-4D97-AF65-F5344CB8AC3E}">
        <p14:creationId xmlns:p14="http://schemas.microsoft.com/office/powerpoint/2010/main" val="4017282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ED4DA44C-6684-430E-884D-E47181C2FF59}" type="datetimeFigureOut">
              <a:rPr lang="en-GB" smtClean="0"/>
              <a:t>24/07/2023</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678E983D-A37A-4C12-A2F7-F2E9EA97D982}" type="slidenum">
              <a:rPr lang="en-GB" smtClean="0"/>
              <a:t>‹#›</a:t>
            </a:fld>
            <a:endParaRPr lang="en-GB"/>
          </a:p>
        </p:txBody>
      </p:sp>
    </p:spTree>
    <p:extLst>
      <p:ext uri="{BB962C8B-B14F-4D97-AF65-F5344CB8AC3E}">
        <p14:creationId xmlns:p14="http://schemas.microsoft.com/office/powerpoint/2010/main" val="31491593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fld id="{5604D5D2-0FE1-4DA4-8023-034A2105A21D}" type="datetimeFigureOut">
              <a:rPr lang="en-GB"/>
              <a:pPr>
                <a:defRPr/>
              </a:pPr>
              <a:t>24/07/2023</a:t>
            </a:fld>
            <a:endParaRPr lang="en-GB"/>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7" name="Rectangle 6"/>
          <p:cNvSpPr>
            <a:spLocks noGrp="1" noChangeArrowheads="1"/>
          </p:cNvSpPr>
          <p:nvPr>
            <p:ph type="sldNum" sz="quarter" idx="12"/>
          </p:nvPr>
        </p:nvSpPr>
        <p:spPr/>
        <p:txBody>
          <a:bodyPr/>
          <a:lstStyle>
            <a:lvl1pPr eaLnBrk="0" hangingPunct="0">
              <a:defRPr/>
            </a:lvl1pPr>
          </a:lstStyle>
          <a:p>
            <a:pPr>
              <a:defRPr/>
            </a:pPr>
            <a:fld id="{DF4A3A20-E04A-45D9-A08B-5EBFE0939700}" type="slidenum">
              <a:rPr lang="en-GB"/>
              <a:pPr>
                <a:defRPr/>
              </a:pPr>
              <a:t>‹#›</a:t>
            </a:fld>
            <a:endParaRPr lang="en-GB"/>
          </a:p>
        </p:txBody>
      </p:sp>
    </p:spTree>
    <p:extLst>
      <p:ext uri="{BB962C8B-B14F-4D97-AF65-F5344CB8AC3E}">
        <p14:creationId xmlns:p14="http://schemas.microsoft.com/office/powerpoint/2010/main" val="14954231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fld id="{7A2A604B-9670-4E97-B343-53D42254CB5F}" type="datetimeFigureOut">
              <a:rPr lang="en-GB"/>
              <a:pPr>
                <a:defRPr/>
              </a:pPr>
              <a:t>24/07/2023</a:t>
            </a:fld>
            <a:endParaRPr lang="en-GB"/>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7" name="Rectangle 6"/>
          <p:cNvSpPr>
            <a:spLocks noGrp="1" noChangeArrowheads="1"/>
          </p:cNvSpPr>
          <p:nvPr>
            <p:ph type="sldNum" sz="quarter" idx="12"/>
          </p:nvPr>
        </p:nvSpPr>
        <p:spPr/>
        <p:txBody>
          <a:bodyPr/>
          <a:lstStyle>
            <a:lvl1pPr eaLnBrk="0" hangingPunct="0">
              <a:defRPr/>
            </a:lvl1pPr>
          </a:lstStyle>
          <a:p>
            <a:pPr>
              <a:defRPr/>
            </a:pPr>
            <a:fld id="{D75B5E51-6591-427C-84B5-015DA3710C9F}" type="slidenum">
              <a:rPr lang="en-GB"/>
              <a:pPr>
                <a:defRPr/>
              </a:pPr>
              <a:t>‹#›</a:t>
            </a:fld>
            <a:endParaRPr lang="en-GB"/>
          </a:p>
        </p:txBody>
      </p:sp>
    </p:spTree>
    <p:extLst>
      <p:ext uri="{BB962C8B-B14F-4D97-AF65-F5344CB8AC3E}">
        <p14:creationId xmlns:p14="http://schemas.microsoft.com/office/powerpoint/2010/main" val="34748173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fld id="{BD8B6F29-CB5A-4980-9C8E-B9D54B9B6C8E}" type="datetimeFigureOut">
              <a:rPr lang="en-GB"/>
              <a:pPr>
                <a:defRPr/>
              </a:pPr>
              <a:t>24/07/2023</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6BA2A3C4-0B89-4848-9163-BDC87E980AB1}" type="slidenum">
              <a:rPr lang="en-GB"/>
              <a:pPr>
                <a:defRPr/>
              </a:pPr>
              <a:t>‹#›</a:t>
            </a:fld>
            <a:endParaRPr lang="en-GB"/>
          </a:p>
        </p:txBody>
      </p:sp>
    </p:spTree>
    <p:extLst>
      <p:ext uri="{BB962C8B-B14F-4D97-AF65-F5344CB8AC3E}">
        <p14:creationId xmlns:p14="http://schemas.microsoft.com/office/powerpoint/2010/main" val="30266680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fld id="{C2F6F48E-166D-459D-93F4-E8A67771D33F}" type="datetimeFigureOut">
              <a:rPr lang="en-GB"/>
              <a:pPr>
                <a:defRPr/>
              </a:pPr>
              <a:t>24/07/2023</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903AD349-950F-4DF2-BAC3-F810DEE3F7B5}" type="slidenum">
              <a:rPr lang="en-GB"/>
              <a:pPr>
                <a:defRPr/>
              </a:pPr>
              <a:t>‹#›</a:t>
            </a:fld>
            <a:endParaRPr lang="en-GB"/>
          </a:p>
        </p:txBody>
      </p:sp>
    </p:spTree>
    <p:extLst>
      <p:ext uri="{BB962C8B-B14F-4D97-AF65-F5344CB8AC3E}">
        <p14:creationId xmlns:p14="http://schemas.microsoft.com/office/powerpoint/2010/main" val="18937160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fld id="{FBC9AD91-C96A-4AF2-AD4F-3EEAE14239B6}" type="datetimeFigureOut">
              <a:rPr lang="en-GB"/>
              <a:pPr>
                <a:defRPr/>
              </a:pPr>
              <a:t>24/07/2023</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4057A79E-734C-414C-B2CD-D0A516B3CD9F}" type="slidenum">
              <a:rPr lang="en-GB"/>
              <a:pPr>
                <a:defRPr/>
              </a:pPr>
              <a:t>‹#›</a:t>
            </a:fld>
            <a:endParaRPr lang="en-GB"/>
          </a:p>
        </p:txBody>
      </p:sp>
    </p:spTree>
    <p:extLst>
      <p:ext uri="{BB962C8B-B14F-4D97-AF65-F5344CB8AC3E}">
        <p14:creationId xmlns:p14="http://schemas.microsoft.com/office/powerpoint/2010/main" val="1393004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fld id="{13E6AC9E-03A1-4CAD-8D46-466D251AE2E5}" type="datetimeFigureOut">
              <a:rPr lang="en-GB"/>
              <a:pPr>
                <a:defRPr/>
              </a:pPr>
              <a:t>24/07/2023</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34D7C7BD-E2F0-4A7D-A022-593E822490C3}" type="slidenum">
              <a:rPr lang="en-GB"/>
              <a:pPr>
                <a:defRPr/>
              </a:pPr>
              <a:t>‹#›</a:t>
            </a:fld>
            <a:endParaRPr lang="en-GB"/>
          </a:p>
        </p:txBody>
      </p:sp>
    </p:spTree>
    <p:extLst>
      <p:ext uri="{BB962C8B-B14F-4D97-AF65-F5344CB8AC3E}">
        <p14:creationId xmlns:p14="http://schemas.microsoft.com/office/powerpoint/2010/main" val="40890173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fld id="{981DE3AD-B744-4FE3-A5D6-FF6460D36260}" type="datetimeFigureOut">
              <a:rPr lang="en-GB"/>
              <a:pPr>
                <a:defRPr/>
              </a:pPr>
              <a:t>24/07/2023</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4C0494DD-B3D2-45C3-A468-CAD03A9C4469}" type="slidenum">
              <a:rPr lang="en-GB"/>
              <a:pPr>
                <a:defRPr/>
              </a:pPr>
              <a:t>‹#›</a:t>
            </a:fld>
            <a:endParaRPr lang="en-GB"/>
          </a:p>
        </p:txBody>
      </p:sp>
    </p:spTree>
    <p:extLst>
      <p:ext uri="{BB962C8B-B14F-4D97-AF65-F5344CB8AC3E}">
        <p14:creationId xmlns:p14="http://schemas.microsoft.com/office/powerpoint/2010/main" val="16539693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p:txBody>
          <a:bodyPr/>
          <a:lstStyle>
            <a:lvl1pPr eaLnBrk="0" hangingPunct="0">
              <a:defRPr/>
            </a:lvl1pPr>
          </a:lstStyle>
          <a:p>
            <a:pPr>
              <a:defRPr/>
            </a:pPr>
            <a:fld id="{7C4E180D-1A34-47AF-BA6D-9D35778C48FD}" type="datetimeFigureOut">
              <a:rPr lang="en-GB"/>
              <a:pPr>
                <a:defRPr/>
              </a:pPr>
              <a:t>24/07/2023</a:t>
            </a:fld>
            <a:endParaRPr lang="en-GB"/>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7" name="Rectangle 6"/>
          <p:cNvSpPr>
            <a:spLocks noGrp="1" noChangeArrowheads="1"/>
          </p:cNvSpPr>
          <p:nvPr>
            <p:ph type="sldNum" sz="quarter" idx="12"/>
          </p:nvPr>
        </p:nvSpPr>
        <p:spPr/>
        <p:txBody>
          <a:bodyPr/>
          <a:lstStyle>
            <a:lvl1pPr eaLnBrk="0" hangingPunct="0">
              <a:defRPr/>
            </a:lvl1pPr>
          </a:lstStyle>
          <a:p>
            <a:pPr>
              <a:defRPr/>
            </a:pPr>
            <a:fld id="{97A7E3D7-9FDD-47DF-ADAA-3C5E1F45A682}" type="slidenum">
              <a:rPr lang="en-GB"/>
              <a:pPr>
                <a:defRPr/>
              </a:pPr>
              <a:t>‹#›</a:t>
            </a:fld>
            <a:endParaRPr lang="en-GB"/>
          </a:p>
        </p:txBody>
      </p:sp>
    </p:spTree>
    <p:extLst>
      <p:ext uri="{BB962C8B-B14F-4D97-AF65-F5344CB8AC3E}">
        <p14:creationId xmlns:p14="http://schemas.microsoft.com/office/powerpoint/2010/main" val="31189198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eaLnBrk="0" hangingPunct="0">
              <a:defRPr/>
            </a:lvl1pPr>
          </a:lstStyle>
          <a:p>
            <a:pPr>
              <a:defRPr/>
            </a:pPr>
            <a:fld id="{680B24AE-FA79-4A46-AD6D-DA65CDCAFFD3}" type="datetimeFigureOut">
              <a:rPr lang="en-GB"/>
              <a:pPr>
                <a:defRPr/>
              </a:pPr>
              <a:t>24/07/2023</a:t>
            </a:fld>
            <a:endParaRPr lang="en-GB"/>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9" name="Rectangle 6"/>
          <p:cNvSpPr>
            <a:spLocks noGrp="1" noChangeArrowheads="1"/>
          </p:cNvSpPr>
          <p:nvPr>
            <p:ph type="sldNum" sz="quarter" idx="12"/>
          </p:nvPr>
        </p:nvSpPr>
        <p:spPr/>
        <p:txBody>
          <a:bodyPr/>
          <a:lstStyle>
            <a:lvl1pPr eaLnBrk="0" hangingPunct="0">
              <a:defRPr/>
            </a:lvl1pPr>
          </a:lstStyle>
          <a:p>
            <a:pPr>
              <a:defRPr/>
            </a:pPr>
            <a:fld id="{4B441E86-56D6-4828-ACFA-86DCF5046DA3}" type="slidenum">
              <a:rPr lang="en-GB"/>
              <a:pPr>
                <a:defRPr/>
              </a:pPr>
              <a:t>‹#›</a:t>
            </a:fld>
            <a:endParaRPr lang="en-GB"/>
          </a:p>
        </p:txBody>
      </p:sp>
    </p:spTree>
    <p:extLst>
      <p:ext uri="{BB962C8B-B14F-4D97-AF65-F5344CB8AC3E}">
        <p14:creationId xmlns:p14="http://schemas.microsoft.com/office/powerpoint/2010/main" val="5222901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eaLnBrk="0" hangingPunct="0">
              <a:defRPr/>
            </a:lvl1pPr>
          </a:lstStyle>
          <a:p>
            <a:pPr>
              <a:defRPr/>
            </a:pPr>
            <a:fld id="{BC3A6298-2582-4017-85C9-FA331FCD9709}" type="datetimeFigureOut">
              <a:rPr lang="en-GB"/>
              <a:pPr>
                <a:defRPr/>
              </a:pPr>
              <a:t>24/07/2023</a:t>
            </a:fld>
            <a:endParaRPr lang="en-GB"/>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5" name="Rectangle 6"/>
          <p:cNvSpPr>
            <a:spLocks noGrp="1" noChangeArrowheads="1"/>
          </p:cNvSpPr>
          <p:nvPr>
            <p:ph type="sldNum" sz="quarter" idx="12"/>
          </p:nvPr>
        </p:nvSpPr>
        <p:spPr/>
        <p:txBody>
          <a:bodyPr/>
          <a:lstStyle>
            <a:lvl1pPr eaLnBrk="0" hangingPunct="0">
              <a:defRPr/>
            </a:lvl1pPr>
          </a:lstStyle>
          <a:p>
            <a:pPr>
              <a:defRPr/>
            </a:pPr>
            <a:fld id="{314D1836-2470-49D0-A648-613A03BE9489}" type="slidenum">
              <a:rPr lang="en-GB"/>
              <a:pPr>
                <a:defRPr/>
              </a:pPr>
              <a:t>‹#›</a:t>
            </a:fld>
            <a:endParaRPr lang="en-GB"/>
          </a:p>
        </p:txBody>
      </p:sp>
    </p:spTree>
    <p:extLst>
      <p:ext uri="{BB962C8B-B14F-4D97-AF65-F5344CB8AC3E}">
        <p14:creationId xmlns:p14="http://schemas.microsoft.com/office/powerpoint/2010/main" val="374082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ED4DA44C-6684-430E-884D-E47181C2FF59}" type="datetimeFigureOut">
              <a:rPr lang="en-GB" smtClean="0"/>
              <a:t>24/07/2023</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678E983D-A37A-4C12-A2F7-F2E9EA97D982}" type="slidenum">
              <a:rPr lang="en-GB" smtClean="0"/>
              <a:t>‹#›</a:t>
            </a:fld>
            <a:endParaRPr lang="en-GB"/>
          </a:p>
        </p:txBody>
      </p:sp>
    </p:spTree>
    <p:extLst>
      <p:ext uri="{BB962C8B-B14F-4D97-AF65-F5344CB8AC3E}">
        <p14:creationId xmlns:p14="http://schemas.microsoft.com/office/powerpoint/2010/main" val="24392550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00355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04025" y="0"/>
            <a:ext cx="23399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eaLnBrk="0" hangingPunct="0">
              <a:defRPr/>
            </a:lvl1pPr>
          </a:lstStyle>
          <a:p>
            <a:pPr>
              <a:defRPr/>
            </a:pPr>
            <a:fld id="{AFF4F48A-3F2C-4DE3-8AFB-BBEFE6F76BE1}" type="datetimeFigureOut">
              <a:rPr lang="en-GB"/>
              <a:pPr>
                <a:defRPr/>
              </a:pPr>
              <a:t>24/07/2023</a:t>
            </a:fld>
            <a:endParaRPr lang="en-GB"/>
          </a:p>
        </p:txBody>
      </p:sp>
      <p:sp>
        <p:nvSpPr>
          <p:cNvPr id="5" name="Footer Placeholder 2"/>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3"/>
          <p:cNvSpPr>
            <a:spLocks noGrp="1"/>
          </p:cNvSpPr>
          <p:nvPr>
            <p:ph type="sldNum" sz="quarter" idx="12"/>
          </p:nvPr>
        </p:nvSpPr>
        <p:spPr/>
        <p:txBody>
          <a:bodyPr/>
          <a:lstStyle>
            <a:lvl1pPr eaLnBrk="0" hangingPunct="0">
              <a:defRPr/>
            </a:lvl1pPr>
          </a:lstStyle>
          <a:p>
            <a:pPr>
              <a:defRPr/>
            </a:pPr>
            <a:fld id="{01777BBF-73A1-423E-A42C-7DED16FD9857}" type="slidenum">
              <a:rPr lang="en-GB"/>
              <a:pPr>
                <a:defRPr/>
              </a:pPr>
              <a:t>‹#›</a:t>
            </a:fld>
            <a:endParaRPr lang="en-GB"/>
          </a:p>
        </p:txBody>
      </p:sp>
    </p:spTree>
    <p:extLst>
      <p:ext uri="{BB962C8B-B14F-4D97-AF65-F5344CB8AC3E}">
        <p14:creationId xmlns:p14="http://schemas.microsoft.com/office/powerpoint/2010/main" val="2361665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fld id="{3D014627-C49C-4E33-B806-8E07E1335B86}" type="datetimeFigureOut">
              <a:rPr lang="en-GB"/>
              <a:pPr>
                <a:defRPr/>
              </a:pPr>
              <a:t>24/07/2023</a:t>
            </a:fld>
            <a:endParaRPr lang="en-GB"/>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7" name="Rectangle 6"/>
          <p:cNvSpPr>
            <a:spLocks noGrp="1" noChangeArrowheads="1"/>
          </p:cNvSpPr>
          <p:nvPr>
            <p:ph type="sldNum" sz="quarter" idx="12"/>
          </p:nvPr>
        </p:nvSpPr>
        <p:spPr/>
        <p:txBody>
          <a:bodyPr/>
          <a:lstStyle>
            <a:lvl1pPr eaLnBrk="0" hangingPunct="0">
              <a:defRPr/>
            </a:lvl1pPr>
          </a:lstStyle>
          <a:p>
            <a:pPr>
              <a:defRPr/>
            </a:pPr>
            <a:fld id="{76E77C73-AAE4-4102-89A0-64076B84C323}" type="slidenum">
              <a:rPr lang="en-GB"/>
              <a:pPr>
                <a:defRPr/>
              </a:pPr>
              <a:t>‹#›</a:t>
            </a:fld>
            <a:endParaRPr lang="en-GB"/>
          </a:p>
        </p:txBody>
      </p:sp>
    </p:spTree>
    <p:extLst>
      <p:ext uri="{BB962C8B-B14F-4D97-AF65-F5344CB8AC3E}">
        <p14:creationId xmlns:p14="http://schemas.microsoft.com/office/powerpoint/2010/main" val="8485923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fld id="{9DD7AB6D-D02C-4B92-B07C-87D661FB7B7E}" type="datetimeFigureOut">
              <a:rPr lang="en-GB"/>
              <a:pPr>
                <a:defRPr/>
              </a:pPr>
              <a:t>24/07/2023</a:t>
            </a:fld>
            <a:endParaRPr lang="en-GB"/>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7" name="Rectangle 6"/>
          <p:cNvSpPr>
            <a:spLocks noGrp="1" noChangeArrowheads="1"/>
          </p:cNvSpPr>
          <p:nvPr>
            <p:ph type="sldNum" sz="quarter" idx="12"/>
          </p:nvPr>
        </p:nvSpPr>
        <p:spPr/>
        <p:txBody>
          <a:bodyPr/>
          <a:lstStyle>
            <a:lvl1pPr eaLnBrk="0" hangingPunct="0">
              <a:defRPr/>
            </a:lvl1pPr>
          </a:lstStyle>
          <a:p>
            <a:pPr>
              <a:defRPr/>
            </a:pPr>
            <a:fld id="{A28C2178-5180-4705-9DD7-561543BC0B84}" type="slidenum">
              <a:rPr lang="en-GB"/>
              <a:pPr>
                <a:defRPr/>
              </a:pPr>
              <a:t>‹#›</a:t>
            </a:fld>
            <a:endParaRPr lang="en-GB"/>
          </a:p>
        </p:txBody>
      </p:sp>
    </p:spTree>
    <p:extLst>
      <p:ext uri="{BB962C8B-B14F-4D97-AF65-F5344CB8AC3E}">
        <p14:creationId xmlns:p14="http://schemas.microsoft.com/office/powerpoint/2010/main" val="3774285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fld id="{16F3A3D5-877B-4D66-94F2-4B90695F72CA}" type="datetimeFigureOut">
              <a:rPr lang="en-GB"/>
              <a:pPr>
                <a:defRPr/>
              </a:pPr>
              <a:t>24/07/2023</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7FC0BB30-1C2E-4132-9D6E-8CA441A6A1D8}" type="slidenum">
              <a:rPr lang="en-GB"/>
              <a:pPr>
                <a:defRPr/>
              </a:pPr>
              <a:t>‹#›</a:t>
            </a:fld>
            <a:endParaRPr lang="en-GB"/>
          </a:p>
        </p:txBody>
      </p:sp>
    </p:spTree>
    <p:extLst>
      <p:ext uri="{BB962C8B-B14F-4D97-AF65-F5344CB8AC3E}">
        <p14:creationId xmlns:p14="http://schemas.microsoft.com/office/powerpoint/2010/main" val="205974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fld id="{36D4CB7E-A461-4F58-8853-FB4285A83BC4}" type="datetimeFigureOut">
              <a:rPr lang="en-GB"/>
              <a:pPr>
                <a:defRPr/>
              </a:pPr>
              <a:t>24/07/2023</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DAA7090C-A7B8-4369-B297-57694D8A220D}" type="slidenum">
              <a:rPr lang="en-GB"/>
              <a:pPr>
                <a:defRPr/>
              </a:pPr>
              <a:t>‹#›</a:t>
            </a:fld>
            <a:endParaRPr lang="en-GB"/>
          </a:p>
        </p:txBody>
      </p:sp>
    </p:spTree>
    <p:extLst>
      <p:ext uri="{BB962C8B-B14F-4D97-AF65-F5344CB8AC3E}">
        <p14:creationId xmlns:p14="http://schemas.microsoft.com/office/powerpoint/2010/main" val="23919826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fld id="{F9BF6CFB-ECDB-4823-8774-17C23DCBF0FA}" type="datetimeFigureOut">
              <a:rPr lang="en-GB"/>
              <a:pPr>
                <a:defRPr/>
              </a:pPr>
              <a:t>24/07/2023</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F05FDE8A-E1CA-4230-ABD3-640ABC1FF170}" type="slidenum">
              <a:rPr lang="en-GB"/>
              <a:pPr>
                <a:defRPr/>
              </a:pPr>
              <a:t>‹#›</a:t>
            </a:fld>
            <a:endParaRPr lang="en-GB"/>
          </a:p>
        </p:txBody>
      </p:sp>
    </p:spTree>
    <p:extLst>
      <p:ext uri="{BB962C8B-B14F-4D97-AF65-F5344CB8AC3E}">
        <p14:creationId xmlns:p14="http://schemas.microsoft.com/office/powerpoint/2010/main" val="25729548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fld id="{915EF296-78A8-4ECF-B860-D446362D4E50}" type="datetimeFigureOut">
              <a:rPr lang="en-GB"/>
              <a:pPr>
                <a:defRPr/>
              </a:pPr>
              <a:t>24/07/2023</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85633F89-D885-42BE-9952-DEC1892210CB}" type="slidenum">
              <a:rPr lang="en-GB"/>
              <a:pPr>
                <a:defRPr/>
              </a:pPr>
              <a:t>‹#›</a:t>
            </a:fld>
            <a:endParaRPr lang="en-GB"/>
          </a:p>
        </p:txBody>
      </p:sp>
    </p:spTree>
    <p:extLst>
      <p:ext uri="{BB962C8B-B14F-4D97-AF65-F5344CB8AC3E}">
        <p14:creationId xmlns:p14="http://schemas.microsoft.com/office/powerpoint/2010/main" val="23467389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fld id="{A6B0A4C7-7FA6-42C3-82B1-E12D8A53D1CE}" type="datetimeFigureOut">
              <a:rPr lang="en-GB"/>
              <a:pPr>
                <a:defRPr/>
              </a:pPr>
              <a:t>24/07/2023</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D2778252-A4D2-4254-A93D-0DAD4066EC13}" type="slidenum">
              <a:rPr lang="en-GB"/>
              <a:pPr>
                <a:defRPr/>
              </a:pPr>
              <a:t>‹#›</a:t>
            </a:fld>
            <a:endParaRPr lang="en-GB"/>
          </a:p>
        </p:txBody>
      </p:sp>
    </p:spTree>
    <p:extLst>
      <p:ext uri="{BB962C8B-B14F-4D97-AF65-F5344CB8AC3E}">
        <p14:creationId xmlns:p14="http://schemas.microsoft.com/office/powerpoint/2010/main" val="18754232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p:txBody>
          <a:bodyPr/>
          <a:lstStyle>
            <a:lvl1pPr eaLnBrk="0" hangingPunct="0">
              <a:defRPr/>
            </a:lvl1pPr>
          </a:lstStyle>
          <a:p>
            <a:pPr>
              <a:defRPr/>
            </a:pPr>
            <a:fld id="{022CD633-625D-4C68-B3A4-45862D986DB9}" type="datetimeFigureOut">
              <a:rPr lang="en-GB"/>
              <a:pPr>
                <a:defRPr/>
              </a:pPr>
              <a:t>24/07/2023</a:t>
            </a:fld>
            <a:endParaRPr lang="en-GB"/>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7" name="Rectangle 6"/>
          <p:cNvSpPr>
            <a:spLocks noGrp="1" noChangeArrowheads="1"/>
          </p:cNvSpPr>
          <p:nvPr>
            <p:ph type="sldNum" sz="quarter" idx="12"/>
          </p:nvPr>
        </p:nvSpPr>
        <p:spPr/>
        <p:txBody>
          <a:bodyPr/>
          <a:lstStyle>
            <a:lvl1pPr eaLnBrk="0" hangingPunct="0">
              <a:defRPr/>
            </a:lvl1pPr>
          </a:lstStyle>
          <a:p>
            <a:pPr>
              <a:defRPr/>
            </a:pPr>
            <a:fld id="{FD0B2FEC-B92E-4793-BF69-0E2617EC29E2}" type="slidenum">
              <a:rPr lang="en-GB"/>
              <a:pPr>
                <a:defRPr/>
              </a:pPr>
              <a:t>‹#›</a:t>
            </a:fld>
            <a:endParaRPr lang="en-GB"/>
          </a:p>
        </p:txBody>
      </p:sp>
    </p:spTree>
    <p:extLst>
      <p:ext uri="{BB962C8B-B14F-4D97-AF65-F5344CB8AC3E}">
        <p14:creationId xmlns:p14="http://schemas.microsoft.com/office/powerpoint/2010/main" val="27915647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eaLnBrk="0" hangingPunct="0">
              <a:defRPr/>
            </a:lvl1pPr>
          </a:lstStyle>
          <a:p>
            <a:pPr>
              <a:defRPr/>
            </a:pPr>
            <a:fld id="{AB043865-47F1-438F-9778-600F2AF0C936}" type="datetimeFigureOut">
              <a:rPr lang="en-GB"/>
              <a:pPr>
                <a:defRPr/>
              </a:pPr>
              <a:t>24/07/2023</a:t>
            </a:fld>
            <a:endParaRPr lang="en-GB"/>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9" name="Rectangle 6"/>
          <p:cNvSpPr>
            <a:spLocks noGrp="1" noChangeArrowheads="1"/>
          </p:cNvSpPr>
          <p:nvPr>
            <p:ph type="sldNum" sz="quarter" idx="12"/>
          </p:nvPr>
        </p:nvSpPr>
        <p:spPr/>
        <p:txBody>
          <a:bodyPr/>
          <a:lstStyle>
            <a:lvl1pPr eaLnBrk="0" hangingPunct="0">
              <a:defRPr/>
            </a:lvl1pPr>
          </a:lstStyle>
          <a:p>
            <a:pPr>
              <a:defRPr/>
            </a:pPr>
            <a:fld id="{44B7C634-B819-4803-B46A-7D1119DB9B67}" type="slidenum">
              <a:rPr lang="en-GB"/>
              <a:pPr>
                <a:defRPr/>
              </a:pPr>
              <a:t>‹#›</a:t>
            </a:fld>
            <a:endParaRPr lang="en-GB"/>
          </a:p>
        </p:txBody>
      </p:sp>
    </p:spTree>
    <p:extLst>
      <p:ext uri="{BB962C8B-B14F-4D97-AF65-F5344CB8AC3E}">
        <p14:creationId xmlns:p14="http://schemas.microsoft.com/office/powerpoint/2010/main" val="1085956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ED4DA44C-6684-430E-884D-E47181C2FF59}" type="datetimeFigureOut">
              <a:rPr lang="en-GB" smtClean="0"/>
              <a:t>24/07/2023</a:t>
            </a:fld>
            <a:endParaRPr lang="en-GB"/>
          </a:p>
        </p:txBody>
      </p:sp>
      <p:sp>
        <p:nvSpPr>
          <p:cNvPr id="8" name="Rectangle 5"/>
          <p:cNvSpPr>
            <a:spLocks noGrp="1" noChangeArrowheads="1"/>
          </p:cNvSpPr>
          <p:nvPr>
            <p:ph type="ftr" sz="quarter" idx="11"/>
          </p:nvPr>
        </p:nvSpPr>
        <p:spPr>
          <a:ln/>
        </p:spPr>
        <p:txBody>
          <a:bodyPr/>
          <a:lstStyle>
            <a:lvl1pPr>
              <a:defRPr/>
            </a:lvl1pPr>
          </a:lstStyle>
          <a:p>
            <a:endParaRPr lang="en-GB"/>
          </a:p>
        </p:txBody>
      </p:sp>
      <p:sp>
        <p:nvSpPr>
          <p:cNvPr id="9" name="Rectangle 6"/>
          <p:cNvSpPr>
            <a:spLocks noGrp="1" noChangeArrowheads="1"/>
          </p:cNvSpPr>
          <p:nvPr>
            <p:ph type="sldNum" sz="quarter" idx="12"/>
          </p:nvPr>
        </p:nvSpPr>
        <p:spPr>
          <a:ln/>
        </p:spPr>
        <p:txBody>
          <a:bodyPr/>
          <a:lstStyle>
            <a:lvl1pPr>
              <a:defRPr/>
            </a:lvl1pPr>
          </a:lstStyle>
          <a:p>
            <a:fld id="{678E983D-A37A-4C12-A2F7-F2E9EA97D982}" type="slidenum">
              <a:rPr lang="en-GB" smtClean="0"/>
              <a:t>‹#›</a:t>
            </a:fld>
            <a:endParaRPr lang="en-GB"/>
          </a:p>
        </p:txBody>
      </p:sp>
    </p:spTree>
    <p:extLst>
      <p:ext uri="{BB962C8B-B14F-4D97-AF65-F5344CB8AC3E}">
        <p14:creationId xmlns:p14="http://schemas.microsoft.com/office/powerpoint/2010/main" val="11200317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eaLnBrk="0" hangingPunct="0">
              <a:defRPr/>
            </a:lvl1pPr>
          </a:lstStyle>
          <a:p>
            <a:pPr>
              <a:defRPr/>
            </a:pPr>
            <a:fld id="{F2AC71D2-1319-482E-89F8-00D53D25DA87}" type="datetimeFigureOut">
              <a:rPr lang="en-GB"/>
              <a:pPr>
                <a:defRPr/>
              </a:pPr>
              <a:t>24/07/2023</a:t>
            </a:fld>
            <a:endParaRPr lang="en-GB"/>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5" name="Rectangle 6"/>
          <p:cNvSpPr>
            <a:spLocks noGrp="1" noChangeArrowheads="1"/>
          </p:cNvSpPr>
          <p:nvPr>
            <p:ph type="sldNum" sz="quarter" idx="12"/>
          </p:nvPr>
        </p:nvSpPr>
        <p:spPr/>
        <p:txBody>
          <a:bodyPr/>
          <a:lstStyle>
            <a:lvl1pPr eaLnBrk="0" hangingPunct="0">
              <a:defRPr/>
            </a:lvl1pPr>
          </a:lstStyle>
          <a:p>
            <a:pPr>
              <a:defRPr/>
            </a:pPr>
            <a:fld id="{596EC93C-BBC2-4989-8D50-52DA14A94264}" type="slidenum">
              <a:rPr lang="en-GB"/>
              <a:pPr>
                <a:defRPr/>
              </a:pPr>
              <a:t>‹#›</a:t>
            </a:fld>
            <a:endParaRPr lang="en-GB"/>
          </a:p>
        </p:txBody>
      </p:sp>
    </p:spTree>
    <p:extLst>
      <p:ext uri="{BB962C8B-B14F-4D97-AF65-F5344CB8AC3E}">
        <p14:creationId xmlns:p14="http://schemas.microsoft.com/office/powerpoint/2010/main" val="13588773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00355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04025" y="0"/>
            <a:ext cx="23399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eaLnBrk="0" hangingPunct="0">
              <a:defRPr/>
            </a:lvl1pPr>
          </a:lstStyle>
          <a:p>
            <a:pPr>
              <a:defRPr/>
            </a:pPr>
            <a:fld id="{AE49B55D-B634-42AB-8ED0-26C013529363}" type="datetimeFigureOut">
              <a:rPr lang="en-GB"/>
              <a:pPr>
                <a:defRPr/>
              </a:pPr>
              <a:t>24/07/2023</a:t>
            </a:fld>
            <a:endParaRPr lang="en-GB"/>
          </a:p>
        </p:txBody>
      </p:sp>
      <p:sp>
        <p:nvSpPr>
          <p:cNvPr id="5" name="Footer Placeholder 2"/>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3"/>
          <p:cNvSpPr>
            <a:spLocks noGrp="1"/>
          </p:cNvSpPr>
          <p:nvPr>
            <p:ph type="sldNum" sz="quarter" idx="12"/>
          </p:nvPr>
        </p:nvSpPr>
        <p:spPr/>
        <p:txBody>
          <a:bodyPr/>
          <a:lstStyle>
            <a:lvl1pPr eaLnBrk="0" hangingPunct="0">
              <a:defRPr/>
            </a:lvl1pPr>
          </a:lstStyle>
          <a:p>
            <a:pPr>
              <a:defRPr/>
            </a:pPr>
            <a:fld id="{29E862D5-90AE-4A1A-8A14-56631711005B}" type="slidenum">
              <a:rPr lang="en-GB"/>
              <a:pPr>
                <a:defRPr/>
              </a:pPr>
              <a:t>‹#›</a:t>
            </a:fld>
            <a:endParaRPr lang="en-GB"/>
          </a:p>
        </p:txBody>
      </p:sp>
    </p:spTree>
    <p:extLst>
      <p:ext uri="{BB962C8B-B14F-4D97-AF65-F5344CB8AC3E}">
        <p14:creationId xmlns:p14="http://schemas.microsoft.com/office/powerpoint/2010/main" val="2302112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fld id="{AEA34E3A-CC14-4699-B947-A2CAA2910A7E}" type="datetimeFigureOut">
              <a:rPr lang="en-GB"/>
              <a:pPr>
                <a:defRPr/>
              </a:pPr>
              <a:t>24/07/2023</a:t>
            </a:fld>
            <a:endParaRPr lang="en-GB"/>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7" name="Rectangle 6"/>
          <p:cNvSpPr>
            <a:spLocks noGrp="1" noChangeArrowheads="1"/>
          </p:cNvSpPr>
          <p:nvPr>
            <p:ph type="sldNum" sz="quarter" idx="12"/>
          </p:nvPr>
        </p:nvSpPr>
        <p:spPr/>
        <p:txBody>
          <a:bodyPr/>
          <a:lstStyle>
            <a:lvl1pPr eaLnBrk="0" hangingPunct="0">
              <a:defRPr/>
            </a:lvl1pPr>
          </a:lstStyle>
          <a:p>
            <a:pPr>
              <a:defRPr/>
            </a:pPr>
            <a:fld id="{530A2B12-4FA4-4977-B6F0-EFDC7722E45A}" type="slidenum">
              <a:rPr lang="en-GB"/>
              <a:pPr>
                <a:defRPr/>
              </a:pPr>
              <a:t>‹#›</a:t>
            </a:fld>
            <a:endParaRPr lang="en-GB"/>
          </a:p>
        </p:txBody>
      </p:sp>
    </p:spTree>
    <p:extLst>
      <p:ext uri="{BB962C8B-B14F-4D97-AF65-F5344CB8AC3E}">
        <p14:creationId xmlns:p14="http://schemas.microsoft.com/office/powerpoint/2010/main" val="9630343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fld id="{8AF0A979-9A6A-4E79-B792-C1A23FF3C8E0}" type="datetimeFigureOut">
              <a:rPr lang="en-GB"/>
              <a:pPr>
                <a:defRPr/>
              </a:pPr>
              <a:t>24/07/2023</a:t>
            </a:fld>
            <a:endParaRPr lang="en-GB"/>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7" name="Rectangle 6"/>
          <p:cNvSpPr>
            <a:spLocks noGrp="1" noChangeArrowheads="1"/>
          </p:cNvSpPr>
          <p:nvPr>
            <p:ph type="sldNum" sz="quarter" idx="12"/>
          </p:nvPr>
        </p:nvSpPr>
        <p:spPr/>
        <p:txBody>
          <a:bodyPr/>
          <a:lstStyle>
            <a:lvl1pPr eaLnBrk="0" hangingPunct="0">
              <a:defRPr/>
            </a:lvl1pPr>
          </a:lstStyle>
          <a:p>
            <a:pPr>
              <a:defRPr/>
            </a:pPr>
            <a:fld id="{BD9EAFA7-4DB6-4BBA-B44C-4F8A99EFBF5B}" type="slidenum">
              <a:rPr lang="en-GB"/>
              <a:pPr>
                <a:defRPr/>
              </a:pPr>
              <a:t>‹#›</a:t>
            </a:fld>
            <a:endParaRPr lang="en-GB"/>
          </a:p>
        </p:txBody>
      </p:sp>
    </p:spTree>
    <p:extLst>
      <p:ext uri="{BB962C8B-B14F-4D97-AF65-F5344CB8AC3E}">
        <p14:creationId xmlns:p14="http://schemas.microsoft.com/office/powerpoint/2010/main" val="27259076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fld id="{635416DB-4163-4A81-8E73-D42F78964737}" type="datetimeFigureOut">
              <a:rPr lang="en-GB"/>
              <a:pPr>
                <a:defRPr/>
              </a:pPr>
              <a:t>24/07/2023</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5F893060-CE1F-4DAD-8C36-E523CEC1ACF0}" type="slidenum">
              <a:rPr lang="en-GB"/>
              <a:pPr>
                <a:defRPr/>
              </a:pPr>
              <a:t>‹#›</a:t>
            </a:fld>
            <a:endParaRPr lang="en-GB"/>
          </a:p>
        </p:txBody>
      </p:sp>
    </p:spTree>
    <p:extLst>
      <p:ext uri="{BB962C8B-B14F-4D97-AF65-F5344CB8AC3E}">
        <p14:creationId xmlns:p14="http://schemas.microsoft.com/office/powerpoint/2010/main" val="34492568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fld id="{6F8EDB4D-DDB9-493A-9A76-A23AE0C5ACAC}" type="datetimeFigureOut">
              <a:rPr lang="en-GB"/>
              <a:pPr>
                <a:defRPr/>
              </a:pPr>
              <a:t>24/07/2023</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4B895823-5202-4177-9603-1D980A48B9E4}" type="slidenum">
              <a:rPr lang="en-GB"/>
              <a:pPr>
                <a:defRPr/>
              </a:pPr>
              <a:t>‹#›</a:t>
            </a:fld>
            <a:endParaRPr lang="en-GB"/>
          </a:p>
        </p:txBody>
      </p:sp>
    </p:spTree>
    <p:extLst>
      <p:ext uri="{BB962C8B-B14F-4D97-AF65-F5344CB8AC3E}">
        <p14:creationId xmlns:p14="http://schemas.microsoft.com/office/powerpoint/2010/main" val="41658222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F9D21D61-E420-4D6E-89FE-C192939FB217}" type="datetimeFigureOut">
              <a:rPr lang="en-GB" smtClean="0"/>
              <a:t>24/07/2023</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C687AFCC-D702-4C97-BA22-A352D5427EED}" type="slidenum">
              <a:rPr lang="en-GB" smtClean="0"/>
              <a:t>‹#›</a:t>
            </a:fld>
            <a:endParaRPr lang="en-GB"/>
          </a:p>
        </p:txBody>
      </p:sp>
    </p:spTree>
    <p:extLst>
      <p:ext uri="{BB962C8B-B14F-4D97-AF65-F5344CB8AC3E}">
        <p14:creationId xmlns:p14="http://schemas.microsoft.com/office/powerpoint/2010/main" val="18199405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F9D21D61-E420-4D6E-89FE-C192939FB217}" type="datetimeFigureOut">
              <a:rPr lang="en-GB" smtClean="0"/>
              <a:t>24/07/2023</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C687AFCC-D702-4C97-BA22-A352D5427EED}" type="slidenum">
              <a:rPr lang="en-GB" smtClean="0"/>
              <a:t>‹#›</a:t>
            </a:fld>
            <a:endParaRPr lang="en-GB"/>
          </a:p>
        </p:txBody>
      </p:sp>
    </p:spTree>
    <p:extLst>
      <p:ext uri="{BB962C8B-B14F-4D97-AF65-F5344CB8AC3E}">
        <p14:creationId xmlns:p14="http://schemas.microsoft.com/office/powerpoint/2010/main" val="32160334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F9D21D61-E420-4D6E-89FE-C192939FB217}" type="datetimeFigureOut">
              <a:rPr lang="en-GB" smtClean="0"/>
              <a:t>24/07/2023</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C687AFCC-D702-4C97-BA22-A352D5427EED}" type="slidenum">
              <a:rPr lang="en-GB" smtClean="0"/>
              <a:t>‹#›</a:t>
            </a:fld>
            <a:endParaRPr lang="en-GB"/>
          </a:p>
        </p:txBody>
      </p:sp>
    </p:spTree>
    <p:extLst>
      <p:ext uri="{BB962C8B-B14F-4D97-AF65-F5344CB8AC3E}">
        <p14:creationId xmlns:p14="http://schemas.microsoft.com/office/powerpoint/2010/main" val="23765189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F9D21D61-E420-4D6E-89FE-C192939FB217}" type="datetimeFigureOut">
              <a:rPr lang="en-GB" smtClean="0"/>
              <a:t>24/07/2023</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C687AFCC-D702-4C97-BA22-A352D5427EED}" type="slidenum">
              <a:rPr lang="en-GB" smtClean="0"/>
              <a:t>‹#›</a:t>
            </a:fld>
            <a:endParaRPr lang="en-GB"/>
          </a:p>
        </p:txBody>
      </p:sp>
    </p:spTree>
    <p:extLst>
      <p:ext uri="{BB962C8B-B14F-4D97-AF65-F5344CB8AC3E}">
        <p14:creationId xmlns:p14="http://schemas.microsoft.com/office/powerpoint/2010/main" val="2383844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ED4DA44C-6684-430E-884D-E47181C2FF59}" type="datetimeFigureOut">
              <a:rPr lang="en-GB" smtClean="0"/>
              <a:t>24/07/2023</a:t>
            </a:fld>
            <a:endParaRPr lang="en-GB"/>
          </a:p>
        </p:txBody>
      </p:sp>
      <p:sp>
        <p:nvSpPr>
          <p:cNvPr id="4" name="Rectangle 5"/>
          <p:cNvSpPr>
            <a:spLocks noGrp="1" noChangeArrowheads="1"/>
          </p:cNvSpPr>
          <p:nvPr>
            <p:ph type="ftr" sz="quarter" idx="11"/>
          </p:nvPr>
        </p:nvSpPr>
        <p:spPr>
          <a:ln/>
        </p:spPr>
        <p:txBody>
          <a:bodyPr/>
          <a:lstStyle>
            <a:lvl1pPr>
              <a:defRPr/>
            </a:lvl1pPr>
          </a:lstStyle>
          <a:p>
            <a:endParaRPr lang="en-GB"/>
          </a:p>
        </p:txBody>
      </p:sp>
      <p:sp>
        <p:nvSpPr>
          <p:cNvPr id="5" name="Rectangle 6"/>
          <p:cNvSpPr>
            <a:spLocks noGrp="1" noChangeArrowheads="1"/>
          </p:cNvSpPr>
          <p:nvPr>
            <p:ph type="sldNum" sz="quarter" idx="12"/>
          </p:nvPr>
        </p:nvSpPr>
        <p:spPr>
          <a:ln/>
        </p:spPr>
        <p:txBody>
          <a:bodyPr/>
          <a:lstStyle>
            <a:lvl1pPr>
              <a:defRPr/>
            </a:lvl1pPr>
          </a:lstStyle>
          <a:p>
            <a:fld id="{678E983D-A37A-4C12-A2F7-F2E9EA97D982}" type="slidenum">
              <a:rPr lang="en-GB" smtClean="0"/>
              <a:t>‹#›</a:t>
            </a:fld>
            <a:endParaRPr lang="en-GB"/>
          </a:p>
        </p:txBody>
      </p:sp>
    </p:spTree>
    <p:extLst>
      <p:ext uri="{BB962C8B-B14F-4D97-AF65-F5344CB8AC3E}">
        <p14:creationId xmlns:p14="http://schemas.microsoft.com/office/powerpoint/2010/main" val="27512616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F9D21D61-E420-4D6E-89FE-C192939FB217}" type="datetimeFigureOut">
              <a:rPr lang="en-GB" smtClean="0"/>
              <a:t>24/07/2023</a:t>
            </a:fld>
            <a:endParaRPr lang="en-GB"/>
          </a:p>
        </p:txBody>
      </p:sp>
      <p:sp>
        <p:nvSpPr>
          <p:cNvPr id="8" name="Rectangle 5"/>
          <p:cNvSpPr>
            <a:spLocks noGrp="1" noChangeArrowheads="1"/>
          </p:cNvSpPr>
          <p:nvPr>
            <p:ph type="ftr" sz="quarter" idx="11"/>
          </p:nvPr>
        </p:nvSpPr>
        <p:spPr>
          <a:ln/>
        </p:spPr>
        <p:txBody>
          <a:bodyPr/>
          <a:lstStyle>
            <a:lvl1pPr>
              <a:defRPr/>
            </a:lvl1pPr>
          </a:lstStyle>
          <a:p>
            <a:endParaRPr lang="en-GB"/>
          </a:p>
        </p:txBody>
      </p:sp>
      <p:sp>
        <p:nvSpPr>
          <p:cNvPr id="9" name="Rectangle 6"/>
          <p:cNvSpPr>
            <a:spLocks noGrp="1" noChangeArrowheads="1"/>
          </p:cNvSpPr>
          <p:nvPr>
            <p:ph type="sldNum" sz="quarter" idx="12"/>
          </p:nvPr>
        </p:nvSpPr>
        <p:spPr>
          <a:ln/>
        </p:spPr>
        <p:txBody>
          <a:bodyPr/>
          <a:lstStyle>
            <a:lvl1pPr>
              <a:defRPr/>
            </a:lvl1pPr>
          </a:lstStyle>
          <a:p>
            <a:fld id="{C687AFCC-D702-4C97-BA22-A352D5427EED}" type="slidenum">
              <a:rPr lang="en-GB" smtClean="0"/>
              <a:t>‹#›</a:t>
            </a:fld>
            <a:endParaRPr lang="en-GB"/>
          </a:p>
        </p:txBody>
      </p:sp>
    </p:spTree>
    <p:extLst>
      <p:ext uri="{BB962C8B-B14F-4D97-AF65-F5344CB8AC3E}">
        <p14:creationId xmlns:p14="http://schemas.microsoft.com/office/powerpoint/2010/main" val="9815780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F9D21D61-E420-4D6E-89FE-C192939FB217}" type="datetimeFigureOut">
              <a:rPr lang="en-GB" smtClean="0"/>
              <a:t>24/07/2023</a:t>
            </a:fld>
            <a:endParaRPr lang="en-GB"/>
          </a:p>
        </p:txBody>
      </p:sp>
      <p:sp>
        <p:nvSpPr>
          <p:cNvPr id="4" name="Rectangle 5"/>
          <p:cNvSpPr>
            <a:spLocks noGrp="1" noChangeArrowheads="1"/>
          </p:cNvSpPr>
          <p:nvPr>
            <p:ph type="ftr" sz="quarter" idx="11"/>
          </p:nvPr>
        </p:nvSpPr>
        <p:spPr>
          <a:ln/>
        </p:spPr>
        <p:txBody>
          <a:bodyPr/>
          <a:lstStyle>
            <a:lvl1pPr>
              <a:defRPr/>
            </a:lvl1pPr>
          </a:lstStyle>
          <a:p>
            <a:endParaRPr lang="en-GB"/>
          </a:p>
        </p:txBody>
      </p:sp>
      <p:sp>
        <p:nvSpPr>
          <p:cNvPr id="5" name="Rectangle 6"/>
          <p:cNvSpPr>
            <a:spLocks noGrp="1" noChangeArrowheads="1"/>
          </p:cNvSpPr>
          <p:nvPr>
            <p:ph type="sldNum" sz="quarter" idx="12"/>
          </p:nvPr>
        </p:nvSpPr>
        <p:spPr>
          <a:ln/>
        </p:spPr>
        <p:txBody>
          <a:bodyPr/>
          <a:lstStyle>
            <a:lvl1pPr>
              <a:defRPr/>
            </a:lvl1pPr>
          </a:lstStyle>
          <a:p>
            <a:fld id="{C687AFCC-D702-4C97-BA22-A352D5427EED}" type="slidenum">
              <a:rPr lang="en-GB" smtClean="0"/>
              <a:t>‹#›</a:t>
            </a:fld>
            <a:endParaRPr lang="en-GB"/>
          </a:p>
        </p:txBody>
      </p:sp>
    </p:spTree>
    <p:extLst>
      <p:ext uri="{BB962C8B-B14F-4D97-AF65-F5344CB8AC3E}">
        <p14:creationId xmlns:p14="http://schemas.microsoft.com/office/powerpoint/2010/main" val="715206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0355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0"/>
            <a:ext cx="23399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a:defRPr/>
            </a:lvl1pPr>
          </a:lstStyle>
          <a:p>
            <a:fld id="{F9D21D61-E420-4D6E-89FE-C192939FB217}" type="datetimeFigureOut">
              <a:rPr lang="en-GB" smtClean="0"/>
              <a:t>24/07/2023</a:t>
            </a:fld>
            <a:endParaRPr lang="en-GB"/>
          </a:p>
        </p:txBody>
      </p:sp>
      <p:sp>
        <p:nvSpPr>
          <p:cNvPr id="5" name="Footer Placeholder 2"/>
          <p:cNvSpPr>
            <a:spLocks noGrp="1"/>
          </p:cNvSpPr>
          <p:nvPr>
            <p:ph type="ftr" sz="quarter" idx="11"/>
          </p:nvPr>
        </p:nvSpPr>
        <p:spPr/>
        <p:txBody>
          <a:bodyPr/>
          <a:lstStyle>
            <a:lvl1pPr>
              <a:defRPr/>
            </a:lvl1pPr>
          </a:lstStyle>
          <a:p>
            <a:endParaRPr lang="en-GB"/>
          </a:p>
        </p:txBody>
      </p:sp>
      <p:sp>
        <p:nvSpPr>
          <p:cNvPr id="6" name="Slide Number Placeholder 3"/>
          <p:cNvSpPr>
            <a:spLocks noGrp="1"/>
          </p:cNvSpPr>
          <p:nvPr>
            <p:ph type="sldNum" sz="quarter" idx="12"/>
          </p:nvPr>
        </p:nvSpPr>
        <p:spPr/>
        <p:txBody>
          <a:bodyPr/>
          <a:lstStyle>
            <a:lvl1pPr>
              <a:defRPr/>
            </a:lvl1pPr>
          </a:lstStyle>
          <a:p>
            <a:fld id="{C687AFCC-D702-4C97-BA22-A352D5427EED}" type="slidenum">
              <a:rPr lang="en-GB" smtClean="0"/>
              <a:t>‹#›</a:t>
            </a:fld>
            <a:endParaRPr lang="en-GB"/>
          </a:p>
        </p:txBody>
      </p:sp>
    </p:spTree>
    <p:extLst>
      <p:ext uri="{BB962C8B-B14F-4D97-AF65-F5344CB8AC3E}">
        <p14:creationId xmlns:p14="http://schemas.microsoft.com/office/powerpoint/2010/main" val="42177713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F9D21D61-E420-4D6E-89FE-C192939FB217}" type="datetimeFigureOut">
              <a:rPr lang="en-GB" smtClean="0"/>
              <a:t>24/07/2023</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C687AFCC-D702-4C97-BA22-A352D5427EED}" type="slidenum">
              <a:rPr lang="en-GB" smtClean="0"/>
              <a:t>‹#›</a:t>
            </a:fld>
            <a:endParaRPr lang="en-GB"/>
          </a:p>
        </p:txBody>
      </p:sp>
    </p:spTree>
    <p:extLst>
      <p:ext uri="{BB962C8B-B14F-4D97-AF65-F5344CB8AC3E}">
        <p14:creationId xmlns:p14="http://schemas.microsoft.com/office/powerpoint/2010/main" val="15624642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F9D21D61-E420-4D6E-89FE-C192939FB217}" type="datetimeFigureOut">
              <a:rPr lang="en-GB" smtClean="0"/>
              <a:t>24/07/2023</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C687AFCC-D702-4C97-BA22-A352D5427EED}" type="slidenum">
              <a:rPr lang="en-GB" smtClean="0"/>
              <a:t>‹#›</a:t>
            </a:fld>
            <a:endParaRPr lang="en-GB"/>
          </a:p>
        </p:txBody>
      </p:sp>
    </p:spTree>
    <p:extLst>
      <p:ext uri="{BB962C8B-B14F-4D97-AF65-F5344CB8AC3E}">
        <p14:creationId xmlns:p14="http://schemas.microsoft.com/office/powerpoint/2010/main" val="12579307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F9D21D61-E420-4D6E-89FE-C192939FB217}" type="datetimeFigureOut">
              <a:rPr lang="en-GB" smtClean="0"/>
              <a:t>24/07/2023</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C687AFCC-D702-4C97-BA22-A352D5427EED}" type="slidenum">
              <a:rPr lang="en-GB" smtClean="0"/>
              <a:t>‹#›</a:t>
            </a:fld>
            <a:endParaRPr lang="en-GB"/>
          </a:p>
        </p:txBody>
      </p:sp>
    </p:spTree>
    <p:extLst>
      <p:ext uri="{BB962C8B-B14F-4D97-AF65-F5344CB8AC3E}">
        <p14:creationId xmlns:p14="http://schemas.microsoft.com/office/powerpoint/2010/main" val="29533443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F9D21D61-E420-4D6E-89FE-C192939FB217}" type="datetimeFigureOut">
              <a:rPr lang="en-GB" smtClean="0"/>
              <a:t>24/07/2023</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C687AFCC-D702-4C97-BA22-A352D5427EED}" type="slidenum">
              <a:rPr lang="en-GB" smtClean="0"/>
              <a:t>‹#›</a:t>
            </a:fld>
            <a:endParaRPr lang="en-GB"/>
          </a:p>
        </p:txBody>
      </p:sp>
    </p:spTree>
    <p:extLst>
      <p:ext uri="{BB962C8B-B14F-4D97-AF65-F5344CB8AC3E}">
        <p14:creationId xmlns:p14="http://schemas.microsoft.com/office/powerpoint/2010/main" val="2378601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ED4DA44C-6684-430E-884D-E47181C2FF59}" type="datetimeFigureOut">
              <a:rPr lang="en-GB" smtClean="0"/>
              <a:t>24/07/2023</a:t>
            </a:fld>
            <a:endParaRPr lang="en-GB"/>
          </a:p>
        </p:txBody>
      </p:sp>
      <p:sp>
        <p:nvSpPr>
          <p:cNvPr id="3" name="Rectangle 5"/>
          <p:cNvSpPr>
            <a:spLocks noGrp="1" noChangeArrowheads="1"/>
          </p:cNvSpPr>
          <p:nvPr>
            <p:ph type="ftr" sz="quarter" idx="11"/>
          </p:nvPr>
        </p:nvSpPr>
        <p:spPr>
          <a:ln/>
        </p:spPr>
        <p:txBody>
          <a:bodyPr/>
          <a:lstStyle>
            <a:lvl1pPr>
              <a:defRPr/>
            </a:lvl1pPr>
          </a:lstStyle>
          <a:p>
            <a:endParaRPr lang="en-GB"/>
          </a:p>
        </p:txBody>
      </p:sp>
      <p:sp>
        <p:nvSpPr>
          <p:cNvPr id="4" name="Rectangle 6"/>
          <p:cNvSpPr>
            <a:spLocks noGrp="1" noChangeArrowheads="1"/>
          </p:cNvSpPr>
          <p:nvPr>
            <p:ph type="sldNum" sz="quarter" idx="12"/>
          </p:nvPr>
        </p:nvSpPr>
        <p:spPr>
          <a:ln/>
        </p:spPr>
        <p:txBody>
          <a:bodyPr/>
          <a:lstStyle>
            <a:lvl1pPr>
              <a:defRPr/>
            </a:lvl1pPr>
          </a:lstStyle>
          <a:p>
            <a:fld id="{678E983D-A37A-4C12-A2F7-F2E9EA97D982}" type="slidenum">
              <a:rPr lang="en-GB" smtClean="0"/>
              <a:t>‹#›</a:t>
            </a:fld>
            <a:endParaRPr lang="en-GB"/>
          </a:p>
        </p:txBody>
      </p:sp>
    </p:spTree>
    <p:extLst>
      <p:ext uri="{BB962C8B-B14F-4D97-AF65-F5344CB8AC3E}">
        <p14:creationId xmlns:p14="http://schemas.microsoft.com/office/powerpoint/2010/main" val="132591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ED4DA44C-6684-430E-884D-E47181C2FF59}" type="datetimeFigureOut">
              <a:rPr lang="en-GB" smtClean="0"/>
              <a:t>24/07/2023</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678E983D-A37A-4C12-A2F7-F2E9EA97D982}" type="slidenum">
              <a:rPr lang="en-GB" smtClean="0"/>
              <a:t>‹#›</a:t>
            </a:fld>
            <a:endParaRPr lang="en-GB"/>
          </a:p>
        </p:txBody>
      </p:sp>
    </p:spTree>
    <p:extLst>
      <p:ext uri="{BB962C8B-B14F-4D97-AF65-F5344CB8AC3E}">
        <p14:creationId xmlns:p14="http://schemas.microsoft.com/office/powerpoint/2010/main" val="3531547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ED4DA44C-6684-430E-884D-E47181C2FF59}" type="datetimeFigureOut">
              <a:rPr lang="en-GB" smtClean="0"/>
              <a:t>24/07/2023</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678E983D-A37A-4C12-A2F7-F2E9EA97D982}" type="slidenum">
              <a:rPr lang="en-GB" smtClean="0"/>
              <a:t>‹#›</a:t>
            </a:fld>
            <a:endParaRPr lang="en-GB"/>
          </a:p>
        </p:txBody>
      </p:sp>
    </p:spTree>
    <p:extLst>
      <p:ext uri="{BB962C8B-B14F-4D97-AF65-F5344CB8AC3E}">
        <p14:creationId xmlns:p14="http://schemas.microsoft.com/office/powerpoint/2010/main" val="3740633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fld id="{ED4DA44C-6684-430E-884D-E47181C2FF59}" type="datetimeFigureOut">
              <a:rPr lang="en-GB" smtClean="0"/>
              <a:t>24/07/2023</a:t>
            </a:fld>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fld id="{678E983D-A37A-4C12-A2F7-F2E9EA97D982}"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639D895C-A050-43D4-A151-41C44C3C290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solidFill>
                  <a:srgbClr val="000000"/>
                </a:solidFill>
                <a:latin typeface="+mn-lt"/>
                <a:ea typeface="+mn-ea"/>
              </a:defRPr>
            </a:lvl1pPr>
          </a:lstStyle>
          <a:p>
            <a:pPr>
              <a:defRPr/>
            </a:pPr>
            <a:fld id="{321A6421-BB9D-419E-A977-7694F204F44E}" type="datetimeFigureOut">
              <a:rPr lang="en-GB"/>
              <a:pPr>
                <a:defRPr/>
              </a:pPr>
              <a:t>24/07/2023</a:t>
            </a:fld>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solidFill>
                  <a:srgbClr val="000000"/>
                </a:solidFill>
                <a:latin typeface="+mn-lt"/>
                <a:ea typeface="+mn-ea"/>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a:solidFill>
                  <a:srgbClr val="000000"/>
                </a:solidFill>
                <a:latin typeface="+mn-lt"/>
                <a:ea typeface="+mn-ea"/>
              </a:defRPr>
            </a:lvl1pPr>
          </a:lstStyle>
          <a:p>
            <a:pPr>
              <a:defRPr/>
            </a:pPr>
            <a:fld id="{C5810788-3957-479D-B345-C0E50412F15A}" type="slidenum">
              <a:rPr lang="en-GB"/>
              <a:pPr>
                <a:defRPr/>
              </a:pPr>
              <a:t>‹#›</a:t>
            </a:fld>
            <a:endParaRPr lang="en-GB"/>
          </a:p>
        </p:txBody>
      </p:sp>
      <p:pic>
        <p:nvPicPr>
          <p:cNvPr id="3079" name="Picture 7" descr="PUBLIC-HEALTH-pp-slid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solidFill>
                  <a:srgbClr val="000000"/>
                </a:solidFill>
                <a:latin typeface="+mn-lt"/>
                <a:ea typeface="+mn-ea"/>
              </a:defRPr>
            </a:lvl1pPr>
          </a:lstStyle>
          <a:p>
            <a:pPr>
              <a:defRPr/>
            </a:pPr>
            <a:fld id="{2B3C53EC-AB81-48CF-BAE7-BD5CF2F0007F}" type="datetimeFigureOut">
              <a:rPr lang="en-GB"/>
              <a:pPr>
                <a:defRPr/>
              </a:pPr>
              <a:t>24/07/2023</a:t>
            </a:fld>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solidFill>
                  <a:srgbClr val="000000"/>
                </a:solidFill>
                <a:latin typeface="+mn-lt"/>
                <a:ea typeface="+mn-ea"/>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a:solidFill>
                  <a:srgbClr val="000000"/>
                </a:solidFill>
                <a:latin typeface="+mn-lt"/>
                <a:ea typeface="+mn-ea"/>
              </a:defRPr>
            </a:lvl1pPr>
          </a:lstStyle>
          <a:p>
            <a:pPr>
              <a:defRPr/>
            </a:pPr>
            <a:fld id="{FBEA17CE-2B32-4EDD-B796-C7B7EFBE3309}" type="slidenum">
              <a:rPr lang="en-GB"/>
              <a:pPr>
                <a:defRPr/>
              </a:pPr>
              <a:t>‹#›</a:t>
            </a:fld>
            <a:endParaRPr lang="en-GB"/>
          </a:p>
        </p:txBody>
      </p:sp>
      <p:pic>
        <p:nvPicPr>
          <p:cNvPr id="4103" name="Picture 7" descr="PUBLIC-HEALTH-pp-slid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solidFill>
                  <a:srgbClr val="000000"/>
                </a:solidFill>
                <a:latin typeface="+mn-lt"/>
                <a:ea typeface="+mn-ea"/>
              </a:defRPr>
            </a:lvl1pPr>
          </a:lstStyle>
          <a:p>
            <a:pPr>
              <a:defRPr/>
            </a:pPr>
            <a:fld id="{3EA3D291-9209-4610-B9FD-8C4C60F02B3C}" type="datetimeFigureOut">
              <a:rPr lang="en-GB"/>
              <a:pPr>
                <a:defRPr/>
              </a:pPr>
              <a:t>24/07/2023</a:t>
            </a:fld>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solidFill>
                  <a:srgbClr val="000000"/>
                </a:solidFill>
                <a:latin typeface="+mn-lt"/>
                <a:ea typeface="+mn-ea"/>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a:solidFill>
                  <a:srgbClr val="000000"/>
                </a:solidFill>
                <a:latin typeface="+mn-lt"/>
                <a:ea typeface="+mn-ea"/>
              </a:defRPr>
            </a:lvl1pPr>
          </a:lstStyle>
          <a:p>
            <a:pPr>
              <a:defRPr/>
            </a:pPr>
            <a:fld id="{B5DD5361-AC27-46CB-A431-B16D523140DE}" type="slidenum">
              <a:rPr lang="en-GB"/>
              <a:pPr>
                <a:defRPr/>
              </a:pPr>
              <a:t>‹#›</a:t>
            </a:fld>
            <a:endParaRPr lang="en-GB"/>
          </a:p>
        </p:txBody>
      </p:sp>
      <p:pic>
        <p:nvPicPr>
          <p:cNvPr id="5127" name="Picture 7" descr="PUBLIC-HEALTH-pp-slid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ea typeface="+mn-ea"/>
              </a:defRPr>
            </a:lvl1pPr>
          </a:lstStyle>
          <a:p>
            <a:fld id="{F9D21D61-E420-4D6E-89FE-C192939FB217}" type="datetimeFigureOut">
              <a:rPr lang="en-GB" smtClean="0"/>
              <a:t>24/07/2023</a:t>
            </a:fld>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ea typeface="+mn-ea"/>
              </a:defRPr>
            </a:lvl1pPr>
          </a:lstStyle>
          <a:p>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ea typeface="+mn-ea"/>
              </a:defRPr>
            </a:lvl1pPr>
          </a:lstStyle>
          <a:p>
            <a:fld id="{C687AFCC-D702-4C97-BA22-A352D5427EED}" type="slidenum">
              <a:rPr lang="en-GB" smtClean="0"/>
              <a:t>‹#›</a:t>
            </a:fld>
            <a:endParaRPr lang="en-GB"/>
          </a:p>
        </p:txBody>
      </p:sp>
      <p:pic>
        <p:nvPicPr>
          <p:cNvPr id="1031" name="Picture 7" descr="PUBLIC-HEALTH-pp-slid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1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gov.uk/government/statistics/english-indices-of-deprivation-2019"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dclgapps.communities.gov.uk/imd/iod_index.html" TargetMode="Externa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5.wdp"/><Relationship Id="rId2" Type="http://schemas.openxmlformats.org/officeDocument/2006/relationships/notesSlide" Target="../notesSlides/notesSlide2.xml"/><Relationship Id="rId16" Type="http://schemas.microsoft.com/office/2007/relationships/hdphoto" Target="../media/hdphoto7.wdp"/><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6.wdp"/></Relationships>
</file>

<file path=ppt/slides/_rels/slide3.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13.png"/><Relationship Id="rId7" Type="http://schemas.openxmlformats.org/officeDocument/2006/relationships/image" Target="../media/image15.png"/><Relationship Id="rId12" Type="http://schemas.microsoft.com/office/2007/relationships/hdphoto" Target="../media/hdphoto12.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9.wdp"/><Relationship Id="rId11" Type="http://schemas.openxmlformats.org/officeDocument/2006/relationships/image" Target="../media/image17.png"/><Relationship Id="rId5" Type="http://schemas.openxmlformats.org/officeDocument/2006/relationships/image" Target="../media/image14.png"/><Relationship Id="rId10" Type="http://schemas.microsoft.com/office/2007/relationships/hdphoto" Target="../media/hdphoto11.wdp"/><Relationship Id="rId4" Type="http://schemas.microsoft.com/office/2007/relationships/hdphoto" Target="../media/hdphoto8.wdp"/><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614249"/>
            <a:ext cx="9144000" cy="150455"/>
          </a:xfrm>
          <a:prstGeom prst="rect">
            <a:avLst/>
          </a:prstGeom>
          <a:solidFill>
            <a:srgbClr val="662A63"/>
          </a:solidFill>
        </p:spPr>
        <p:txBody>
          <a:bodyPr wrap="square" rtlCol="0">
            <a:spAutoFit/>
          </a:bodyPr>
          <a:lstStyle/>
          <a:p>
            <a:endParaRPr lang="en-GB" dirty="0"/>
          </a:p>
        </p:txBody>
      </p:sp>
      <p:sp>
        <p:nvSpPr>
          <p:cNvPr id="9" name="TextBox 8"/>
          <p:cNvSpPr txBox="1"/>
          <p:nvPr/>
        </p:nvSpPr>
        <p:spPr>
          <a:xfrm>
            <a:off x="0" y="-1"/>
            <a:ext cx="9144000" cy="612000"/>
          </a:xfrm>
          <a:prstGeom prst="rect">
            <a:avLst/>
          </a:prstGeom>
          <a:solidFill>
            <a:srgbClr val="62C530"/>
          </a:solidFill>
        </p:spPr>
        <p:txBody>
          <a:bodyPr wrap="square" rtlCol="0">
            <a:spAutoFit/>
          </a:bodyPr>
          <a:lstStyle/>
          <a:p>
            <a:endParaRPr lang="en-GB" dirty="0"/>
          </a:p>
        </p:txBody>
      </p:sp>
      <p:sp>
        <p:nvSpPr>
          <p:cNvPr id="10"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b="1" dirty="0">
                <a:solidFill>
                  <a:schemeClr val="bg1"/>
                </a:solidFill>
              </a:rPr>
              <a:t>Indices of Deprivation 2019</a:t>
            </a:r>
            <a:br>
              <a:rPr lang="en-GB" dirty="0">
                <a:solidFill>
                  <a:schemeClr val="bg1"/>
                </a:solidFill>
              </a:rPr>
            </a:br>
            <a:r>
              <a:rPr lang="en-GB" sz="1400" dirty="0">
                <a:solidFill>
                  <a:schemeClr val="bg1"/>
                </a:solidFill>
              </a:rPr>
              <a:t>Bedford Borough</a:t>
            </a:r>
          </a:p>
        </p:txBody>
      </p:sp>
      <p:sp>
        <p:nvSpPr>
          <p:cNvPr id="11" name="Title 2"/>
          <p:cNvSpPr>
            <a:spLocks noGrp="1"/>
          </p:cNvSpPr>
          <p:nvPr>
            <p:ph type="ctrTitle"/>
          </p:nvPr>
        </p:nvSpPr>
        <p:spPr>
          <a:xfrm>
            <a:off x="1015860" y="1988840"/>
            <a:ext cx="7112280" cy="1442591"/>
          </a:xfrm>
        </p:spPr>
        <p:txBody>
          <a:bodyPr>
            <a:normAutofit fontScale="90000"/>
          </a:bodyPr>
          <a:lstStyle/>
          <a:p>
            <a:pPr lvl="0"/>
            <a:br>
              <a:rPr lang="en-GB" altLang="en-US" dirty="0">
                <a:solidFill>
                  <a:schemeClr val="tx1"/>
                </a:solidFill>
              </a:rPr>
            </a:br>
            <a:br>
              <a:rPr lang="en-GB" altLang="en-US" dirty="0"/>
            </a:br>
            <a:r>
              <a:rPr lang="en-GB" altLang="en-US" sz="3600" b="1" dirty="0"/>
              <a:t>Indices of Deprivation 2019</a:t>
            </a:r>
            <a:br>
              <a:rPr lang="en-GB" altLang="en-US" sz="3600" b="1" dirty="0"/>
            </a:br>
            <a:br>
              <a:rPr lang="en-GB" altLang="en-US" sz="2000" b="1" dirty="0"/>
            </a:br>
            <a:r>
              <a:rPr lang="en-GB" altLang="en-US" sz="3600" b="1" dirty="0"/>
              <a:t>Bedford Borough Council</a:t>
            </a:r>
            <a:br>
              <a:rPr lang="en-GB" altLang="en-US" dirty="0">
                <a:solidFill>
                  <a:schemeClr val="tx1"/>
                </a:solidFill>
              </a:rPr>
            </a:br>
            <a:endParaRPr lang="en-GB" dirty="0">
              <a:solidFill>
                <a:schemeClr val="tx1"/>
              </a:solidFill>
            </a:endParaRPr>
          </a:p>
        </p:txBody>
      </p:sp>
      <p:sp>
        <p:nvSpPr>
          <p:cNvPr id="12" name="Subtitle 1"/>
          <p:cNvSpPr>
            <a:spLocks noGrp="1"/>
          </p:cNvSpPr>
          <p:nvPr>
            <p:ph type="subTitle" idx="1"/>
          </p:nvPr>
        </p:nvSpPr>
        <p:spPr>
          <a:xfrm>
            <a:off x="268664" y="5854775"/>
            <a:ext cx="1976264" cy="769640"/>
          </a:xfrm>
        </p:spPr>
        <p:txBody>
          <a:bodyPr>
            <a:normAutofit fontScale="77500" lnSpcReduction="20000"/>
          </a:bodyPr>
          <a:lstStyle/>
          <a:p>
            <a:pPr lvl="0" algn="l"/>
            <a:r>
              <a:rPr lang="en-GB" altLang="en-US" sz="1600" dirty="0"/>
              <a:t>Produced by</a:t>
            </a:r>
          </a:p>
          <a:p>
            <a:pPr lvl="0" algn="l"/>
            <a:r>
              <a:rPr lang="en-GB" altLang="en-US" sz="1600" dirty="0"/>
              <a:t>Population Health, Evidence &amp; Intelligence</a:t>
            </a:r>
          </a:p>
          <a:p>
            <a:pPr lvl="0" algn="l"/>
            <a:r>
              <a:rPr lang="en-GB" altLang="en-US" sz="1600" dirty="0"/>
              <a:t>April 2020</a:t>
            </a:r>
          </a:p>
          <a:p>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752" y="5739722"/>
            <a:ext cx="6644654" cy="999746"/>
          </a:xfrm>
          <a:prstGeom prst="rect">
            <a:avLst/>
          </a:prstGeom>
        </p:spPr>
      </p:pic>
    </p:spTree>
    <p:extLst>
      <p:ext uri="{BB962C8B-B14F-4D97-AF65-F5344CB8AC3E}">
        <p14:creationId xmlns:p14="http://schemas.microsoft.com/office/powerpoint/2010/main" val="79386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a:off x="4496664" y="1344363"/>
            <a:ext cx="4485600" cy="3095500"/>
          </a:xfrm>
          <a:prstGeom prst="roundRect">
            <a:avLst>
              <a:gd name="adj" fmla="val 4305"/>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200" b="0" i="0" u="none" strike="noStrike" kern="1200" cap="none" spc="0" normalizeH="0" baseline="0" noProof="0" dirty="0">
              <a:ln>
                <a:noFill/>
              </a:ln>
              <a:solidFill>
                <a:srgbClr val="FFFFFF"/>
              </a:solidFill>
              <a:effectLst/>
              <a:uLnTx/>
              <a:uFillTx/>
              <a:latin typeface="Arial" charset="0"/>
              <a:ea typeface="ＭＳ Ｐゴシック"/>
              <a:cs typeface="+mn-cs"/>
            </a:endParaRPr>
          </a:p>
        </p:txBody>
      </p:sp>
      <p:sp>
        <p:nvSpPr>
          <p:cNvPr id="16" name="Rounded Rectangle 15"/>
          <p:cNvSpPr/>
          <p:nvPr/>
        </p:nvSpPr>
        <p:spPr bwMode="auto">
          <a:xfrm>
            <a:off x="3491880" y="794113"/>
            <a:ext cx="5490384" cy="504216"/>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GB" sz="900" dirty="0"/>
              <a:t>Measure based on average points score for Key Stage 2 and 4 attainment, proportion of secondary school (authorised and unauthorised) absences, proportion of young people not staying on in education above age 16, and young people aged 21 not entering higher education</a:t>
            </a:r>
            <a:r>
              <a:rPr lang="en-GB" sz="1000" dirty="0"/>
              <a:t>. </a:t>
            </a:r>
            <a:endPar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endParaRPr>
          </a:p>
        </p:txBody>
      </p:sp>
      <p:sp>
        <p:nvSpPr>
          <p:cNvPr id="11" name="Rounded Rectangle 10"/>
          <p:cNvSpPr/>
          <p:nvPr/>
        </p:nvSpPr>
        <p:spPr bwMode="auto">
          <a:xfrm>
            <a:off x="183102" y="793901"/>
            <a:ext cx="3380230" cy="504056"/>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charset="0"/>
                <a:ea typeface="ＭＳ Ｐゴシック"/>
                <a:cs typeface="+mn-cs"/>
              </a:rPr>
              <a:t>Children</a:t>
            </a:r>
            <a:r>
              <a:rPr kumimoji="0" lang="en-GB" sz="1600" b="0" i="0" u="none" strike="noStrike" kern="1200" cap="none" spc="0" normalizeH="0" noProof="0" dirty="0">
                <a:ln>
                  <a:noFill/>
                </a:ln>
                <a:solidFill>
                  <a:srgbClr val="FFFFFF"/>
                </a:solidFill>
                <a:effectLst/>
                <a:uLnTx/>
                <a:uFillTx/>
                <a:latin typeface="Arial" charset="0"/>
                <a:ea typeface="ＭＳ Ｐゴシック"/>
                <a:cs typeface="+mn-cs"/>
              </a:rPr>
              <a:t> and Young People</a:t>
            </a:r>
            <a:r>
              <a:rPr kumimoji="0" lang="en-GB" sz="1600" b="0" i="0" u="none" strike="noStrike" kern="1200" cap="none" spc="0" normalizeH="0" baseline="0" noProof="0" dirty="0">
                <a:ln>
                  <a:noFill/>
                </a:ln>
                <a:solidFill>
                  <a:srgbClr val="FFFFFF"/>
                </a:solidFill>
                <a:effectLst/>
                <a:uLnTx/>
                <a:uFillTx/>
                <a:latin typeface="Arial" charset="0"/>
                <a:ea typeface="ＭＳ Ｐゴシック"/>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charset="0"/>
                <a:ea typeface="ＭＳ Ｐゴシック"/>
                <a:cs typeface="+mn-cs"/>
              </a:rPr>
              <a:t>Deprivation</a:t>
            </a:r>
          </a:p>
        </p:txBody>
      </p:sp>
      <p:sp>
        <p:nvSpPr>
          <p:cNvPr id="12" name="Rounded Rectangle 11"/>
          <p:cNvSpPr/>
          <p:nvPr/>
        </p:nvSpPr>
        <p:spPr bwMode="auto">
          <a:xfrm>
            <a:off x="183103" y="1375035"/>
            <a:ext cx="3380230" cy="325773"/>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charset="0"/>
                <a:ea typeface="ＭＳ Ｐゴシック"/>
                <a:cs typeface="+mn-cs"/>
              </a:rPr>
              <a:t>Map 7: Distribution of Children</a:t>
            </a:r>
            <a:r>
              <a:rPr kumimoji="0" lang="en-GB" sz="1000" b="0" i="0" u="none" strike="noStrike" kern="1200" cap="none" spc="0" normalizeH="0" noProof="0" dirty="0">
                <a:ln>
                  <a:noFill/>
                </a:ln>
                <a:solidFill>
                  <a:srgbClr val="FFFFFF"/>
                </a:solidFill>
                <a:effectLst/>
                <a:uLnTx/>
                <a:uFillTx/>
                <a:latin typeface="Arial" charset="0"/>
                <a:ea typeface="ＭＳ Ｐゴシック"/>
                <a:cs typeface="+mn-cs"/>
              </a:rPr>
              <a:t> and Young People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noProof="0" dirty="0">
                <a:ln>
                  <a:noFill/>
                </a:ln>
                <a:solidFill>
                  <a:srgbClr val="FFFFFF"/>
                </a:solidFill>
                <a:effectLst/>
                <a:uLnTx/>
                <a:uFillTx/>
                <a:latin typeface="Arial" charset="0"/>
                <a:ea typeface="ＭＳ Ｐゴシック"/>
                <a:cs typeface="+mn-cs"/>
              </a:rPr>
              <a:t>Deprivation </a:t>
            </a:r>
            <a:r>
              <a:rPr kumimoji="0" lang="en-GB" sz="1000" b="0" i="0" u="none" strike="noStrike" kern="1200" cap="none" spc="0" normalizeH="0" baseline="0" noProof="0" dirty="0">
                <a:ln>
                  <a:noFill/>
                </a:ln>
                <a:solidFill>
                  <a:srgbClr val="FFFFFF"/>
                </a:solidFill>
                <a:effectLst/>
                <a:uLnTx/>
                <a:uFillTx/>
                <a:latin typeface="Arial" charset="0"/>
                <a:ea typeface="ＭＳ Ｐゴシック"/>
                <a:cs typeface="+mn-cs"/>
              </a:rPr>
              <a:t>2019</a:t>
            </a:r>
          </a:p>
        </p:txBody>
      </p:sp>
      <p:grpSp>
        <p:nvGrpSpPr>
          <p:cNvPr id="38" name="Group 37"/>
          <p:cNvGrpSpPr/>
          <p:nvPr/>
        </p:nvGrpSpPr>
        <p:grpSpPr>
          <a:xfrm>
            <a:off x="4908431" y="4185947"/>
            <a:ext cx="3662067" cy="253916"/>
            <a:chOff x="4917414" y="4080162"/>
            <a:chExt cx="3662067" cy="371808"/>
          </a:xfrm>
        </p:grpSpPr>
        <p:sp>
          <p:nvSpPr>
            <p:cNvPr id="32" name="Rectangle 31"/>
            <p:cNvSpPr/>
            <p:nvPr/>
          </p:nvSpPr>
          <p:spPr bwMode="auto">
            <a:xfrm>
              <a:off x="5563083" y="4189857"/>
              <a:ext cx="144000" cy="144000"/>
            </a:xfrm>
            <a:prstGeom prst="rect">
              <a:avLst/>
            </a:prstGeom>
            <a:solidFill>
              <a:srgbClr val="DB4145"/>
            </a:solidFill>
            <a:ln w="19050"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4" name="TextBox 33"/>
            <p:cNvSpPr txBox="1"/>
            <p:nvPr/>
          </p:nvSpPr>
          <p:spPr>
            <a:xfrm>
              <a:off x="4917414" y="4080162"/>
              <a:ext cx="71766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ＭＳ Ｐゴシック"/>
                  <a:cs typeface="+mn-cs"/>
                </a:rPr>
                <a:t>Legend</a:t>
              </a:r>
            </a:p>
          </p:txBody>
        </p:sp>
        <p:sp>
          <p:nvSpPr>
            <p:cNvPr id="35" name="TextBox 34"/>
            <p:cNvSpPr txBox="1"/>
            <p:nvPr/>
          </p:nvSpPr>
          <p:spPr>
            <a:xfrm>
              <a:off x="5707083" y="4080162"/>
              <a:ext cx="1357445" cy="3718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10% most deprived</a:t>
              </a:r>
            </a:p>
          </p:txBody>
        </p:sp>
        <p:sp>
          <p:nvSpPr>
            <p:cNvPr id="36" name="Rectangle 35"/>
            <p:cNvSpPr/>
            <p:nvPr/>
          </p:nvSpPr>
          <p:spPr bwMode="auto">
            <a:xfrm>
              <a:off x="7065059" y="4189855"/>
              <a:ext cx="144000" cy="144000"/>
            </a:xfrm>
            <a:prstGeom prst="rect">
              <a:avLst/>
            </a:prstGeom>
            <a:solidFill>
              <a:srgbClr val="F25622"/>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7" name="TextBox 36"/>
            <p:cNvSpPr txBox="1"/>
            <p:nvPr/>
          </p:nvSpPr>
          <p:spPr>
            <a:xfrm>
              <a:off x="7211330" y="4080162"/>
              <a:ext cx="136815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20% most deprived</a:t>
              </a:r>
            </a:p>
          </p:txBody>
        </p:sp>
      </p:gr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465" t="25850" r="2465" b="1701"/>
          <a:stretch/>
        </p:blipFill>
        <p:spPr>
          <a:xfrm>
            <a:off x="183102" y="1777514"/>
            <a:ext cx="4203414" cy="4531806"/>
          </a:xfrm>
          <a:prstGeom prst="rect">
            <a:avLst/>
          </a:prstGeom>
        </p:spPr>
      </p:pic>
      <p:grpSp>
        <p:nvGrpSpPr>
          <p:cNvPr id="6" name="Group 5"/>
          <p:cNvGrpSpPr/>
          <p:nvPr/>
        </p:nvGrpSpPr>
        <p:grpSpPr>
          <a:xfrm>
            <a:off x="4825694" y="1583179"/>
            <a:ext cx="3827541" cy="2632704"/>
            <a:chOff x="4988831" y="1655300"/>
            <a:chExt cx="3683900" cy="254903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8831" y="1655300"/>
              <a:ext cx="1801750" cy="254903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0981" y="1655300"/>
              <a:ext cx="1801750" cy="2549030"/>
            </a:xfrm>
            <a:prstGeom prst="rect">
              <a:avLst/>
            </a:prstGeom>
          </p:spPr>
        </p:pic>
        <p:grpSp>
          <p:nvGrpSpPr>
            <p:cNvPr id="13" name="Group 12"/>
            <p:cNvGrpSpPr/>
            <p:nvPr/>
          </p:nvGrpSpPr>
          <p:grpSpPr>
            <a:xfrm>
              <a:off x="5024845" y="1714449"/>
              <a:ext cx="2479006" cy="284380"/>
              <a:chOff x="4060419" y="1625424"/>
              <a:chExt cx="2479006" cy="284380"/>
            </a:xfrm>
          </p:grpSpPr>
          <p:sp>
            <p:nvSpPr>
              <p:cNvPr id="2" name="TextBox 1"/>
              <p:cNvSpPr txBox="1"/>
              <p:nvPr/>
            </p:nvSpPr>
            <p:spPr>
              <a:xfrm>
                <a:off x="4060419" y="1625424"/>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2015</a:t>
                </a:r>
              </a:p>
            </p:txBody>
          </p:sp>
          <p:sp>
            <p:nvSpPr>
              <p:cNvPr id="24" name="TextBox 23"/>
              <p:cNvSpPr txBox="1"/>
              <p:nvPr/>
            </p:nvSpPr>
            <p:spPr>
              <a:xfrm>
                <a:off x="5938178" y="1625424"/>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2019</a:t>
                </a:r>
              </a:p>
            </p:txBody>
          </p:sp>
        </p:grpSp>
      </p:grpSp>
      <p:pic>
        <p:nvPicPr>
          <p:cNvPr id="7" name="Picture 6"/>
          <p:cNvPicPr>
            <a:picLocks noChangeAspect="1"/>
          </p:cNvPicPr>
          <p:nvPr/>
        </p:nvPicPr>
        <p:blipFill>
          <a:blip r:embed="rId6"/>
          <a:stretch>
            <a:fillRect/>
          </a:stretch>
        </p:blipFill>
        <p:spPr>
          <a:xfrm>
            <a:off x="4496664" y="4509120"/>
            <a:ext cx="4485600" cy="2211793"/>
          </a:xfrm>
          <a:prstGeom prst="rect">
            <a:avLst/>
          </a:prstGeom>
        </p:spPr>
      </p:pic>
      <p:sp>
        <p:nvSpPr>
          <p:cNvPr id="25" name="Rounded Rectangle 24"/>
          <p:cNvSpPr/>
          <p:nvPr/>
        </p:nvSpPr>
        <p:spPr bwMode="auto">
          <a:xfrm>
            <a:off x="4880902" y="1369164"/>
            <a:ext cx="3732122" cy="115620"/>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a:ln>
                  <a:noFill/>
                </a:ln>
                <a:solidFill>
                  <a:schemeClr val="bg1"/>
                </a:solidFill>
                <a:effectLst/>
                <a:latin typeface="Arial" charset="0"/>
              </a:rPr>
              <a:t>LSOAs amongst the most deprived 10%</a:t>
            </a:r>
            <a:r>
              <a:rPr kumimoji="0" lang="en-GB" sz="1000" b="1" i="0" u="none" strike="noStrike" cap="none" normalizeH="0" dirty="0">
                <a:ln>
                  <a:noFill/>
                </a:ln>
                <a:solidFill>
                  <a:schemeClr val="bg1"/>
                </a:solidFill>
                <a:effectLst/>
                <a:latin typeface="Arial" charset="0"/>
              </a:rPr>
              <a:t> and 20% in England</a:t>
            </a:r>
            <a:endParaRPr kumimoji="0" lang="en-GB" sz="1000" b="1" i="0" u="none" strike="noStrike" cap="none" normalizeH="0" baseline="0" dirty="0">
              <a:ln>
                <a:noFill/>
              </a:ln>
              <a:solidFill>
                <a:schemeClr val="bg1"/>
              </a:solidFill>
              <a:effectLst/>
              <a:latin typeface="Arial" charset="0"/>
            </a:endParaRPr>
          </a:p>
        </p:txBody>
      </p:sp>
      <p:sp>
        <p:nvSpPr>
          <p:cNvPr id="26" name="TextBox 25"/>
          <p:cNvSpPr txBox="1"/>
          <p:nvPr/>
        </p:nvSpPr>
        <p:spPr>
          <a:xfrm>
            <a:off x="0" y="597623"/>
            <a:ext cx="9144000" cy="150455"/>
          </a:xfrm>
          <a:prstGeom prst="rect">
            <a:avLst/>
          </a:prstGeom>
          <a:solidFill>
            <a:srgbClr val="662A6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7" name="TextBox 26"/>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8"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b="1" dirty="0">
                <a:solidFill>
                  <a:schemeClr val="bg1"/>
                </a:solidFill>
              </a:rPr>
              <a:t>Indices of Deprivation 2019</a:t>
            </a:r>
            <a:br>
              <a:rPr lang="en-GB" dirty="0">
                <a:solidFill>
                  <a:schemeClr val="bg1"/>
                </a:solidFill>
              </a:rPr>
            </a:br>
            <a:r>
              <a:rPr lang="en-GB" sz="1400" dirty="0">
                <a:solidFill>
                  <a:schemeClr val="bg1"/>
                </a:solidFill>
              </a:rPr>
              <a:t>Bedford Borough</a:t>
            </a:r>
          </a:p>
        </p:txBody>
      </p:sp>
    </p:spTree>
    <p:extLst>
      <p:ext uri="{BB962C8B-B14F-4D97-AF65-F5344CB8AC3E}">
        <p14:creationId xmlns:p14="http://schemas.microsoft.com/office/powerpoint/2010/main" val="3996844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a:off x="4496664" y="1332002"/>
            <a:ext cx="4485600" cy="3139200"/>
          </a:xfrm>
          <a:prstGeom prst="roundRect">
            <a:avLst>
              <a:gd name="adj" fmla="val 4305"/>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200" b="0" i="0" u="none" strike="noStrike" kern="1200" cap="none" spc="0" normalizeH="0" baseline="0" noProof="0" dirty="0">
              <a:ln>
                <a:noFill/>
              </a:ln>
              <a:solidFill>
                <a:srgbClr val="FFFFFF"/>
              </a:solidFill>
              <a:effectLst/>
              <a:uLnTx/>
              <a:uFillTx/>
              <a:latin typeface="Arial" charset="0"/>
              <a:ea typeface="ＭＳ Ｐゴシック"/>
              <a:cs typeface="+mn-cs"/>
            </a:endParaRPr>
          </a:p>
        </p:txBody>
      </p:sp>
      <p:sp>
        <p:nvSpPr>
          <p:cNvPr id="16" name="Rounded Rectangle 15"/>
          <p:cNvSpPr/>
          <p:nvPr/>
        </p:nvSpPr>
        <p:spPr bwMode="auto">
          <a:xfrm>
            <a:off x="3491880" y="794113"/>
            <a:ext cx="5490384" cy="504216"/>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GB" sz="1000" dirty="0"/>
              <a:t>Based on two indicators: Adult skills and English language proficiency. Adult skills is the proportion of working age adults with no or low qualifications. English language proficiency is the proportion of working age adults who cannot speak English or cannot speak English well. </a:t>
            </a:r>
            <a:endPar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endParaRPr>
          </a:p>
        </p:txBody>
      </p:sp>
      <p:sp>
        <p:nvSpPr>
          <p:cNvPr id="11" name="Rounded Rectangle 10"/>
          <p:cNvSpPr/>
          <p:nvPr/>
        </p:nvSpPr>
        <p:spPr bwMode="auto">
          <a:xfrm>
            <a:off x="183102" y="793901"/>
            <a:ext cx="3380230" cy="504056"/>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charset="0"/>
                <a:ea typeface="ＭＳ Ｐゴシック"/>
                <a:cs typeface="+mn-cs"/>
              </a:rPr>
              <a:t>Adult Skills Deprivation</a:t>
            </a:r>
          </a:p>
        </p:txBody>
      </p:sp>
      <p:sp>
        <p:nvSpPr>
          <p:cNvPr id="12" name="Rounded Rectangle 11"/>
          <p:cNvSpPr/>
          <p:nvPr/>
        </p:nvSpPr>
        <p:spPr bwMode="auto">
          <a:xfrm>
            <a:off x="183103" y="1375035"/>
            <a:ext cx="3380230" cy="238269"/>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charset="0"/>
                <a:ea typeface="ＭＳ Ｐゴシック"/>
                <a:cs typeface="+mn-cs"/>
              </a:rPr>
              <a:t>Map 8: Distribution of Adult</a:t>
            </a:r>
            <a:r>
              <a:rPr kumimoji="0" lang="en-GB" sz="1000" b="0" i="0" u="none" strike="noStrike" kern="1200" cap="none" spc="0" normalizeH="0" noProof="0" dirty="0">
                <a:ln>
                  <a:noFill/>
                </a:ln>
                <a:solidFill>
                  <a:srgbClr val="FFFFFF"/>
                </a:solidFill>
                <a:effectLst/>
                <a:uLnTx/>
                <a:uFillTx/>
                <a:latin typeface="Arial" charset="0"/>
                <a:ea typeface="ＭＳ Ｐゴシック"/>
                <a:cs typeface="+mn-cs"/>
              </a:rPr>
              <a:t> Skills Deprivation </a:t>
            </a:r>
            <a:r>
              <a:rPr kumimoji="0" lang="en-GB" sz="1000" b="0" i="0" u="none" strike="noStrike" kern="1200" cap="none" spc="0" normalizeH="0" baseline="0" noProof="0" dirty="0">
                <a:ln>
                  <a:noFill/>
                </a:ln>
                <a:solidFill>
                  <a:srgbClr val="FFFFFF"/>
                </a:solidFill>
                <a:effectLst/>
                <a:uLnTx/>
                <a:uFillTx/>
                <a:latin typeface="Arial" charset="0"/>
                <a:ea typeface="ＭＳ Ｐゴシック"/>
                <a:cs typeface="+mn-cs"/>
              </a:rPr>
              <a:t>2019</a:t>
            </a:r>
          </a:p>
        </p:txBody>
      </p:sp>
      <p:grpSp>
        <p:nvGrpSpPr>
          <p:cNvPr id="38" name="Group 37"/>
          <p:cNvGrpSpPr/>
          <p:nvPr/>
        </p:nvGrpSpPr>
        <p:grpSpPr>
          <a:xfrm>
            <a:off x="4908431" y="4174286"/>
            <a:ext cx="3662067" cy="253916"/>
            <a:chOff x="4917414" y="4080162"/>
            <a:chExt cx="3662067" cy="371808"/>
          </a:xfrm>
        </p:grpSpPr>
        <p:sp>
          <p:nvSpPr>
            <p:cNvPr id="32" name="Rectangle 31"/>
            <p:cNvSpPr/>
            <p:nvPr/>
          </p:nvSpPr>
          <p:spPr bwMode="auto">
            <a:xfrm>
              <a:off x="5563083" y="4189857"/>
              <a:ext cx="144000" cy="144000"/>
            </a:xfrm>
            <a:prstGeom prst="rect">
              <a:avLst/>
            </a:prstGeom>
            <a:solidFill>
              <a:srgbClr val="DB4145"/>
            </a:solidFill>
            <a:ln w="19050"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4" name="TextBox 33"/>
            <p:cNvSpPr txBox="1"/>
            <p:nvPr/>
          </p:nvSpPr>
          <p:spPr>
            <a:xfrm>
              <a:off x="4917414" y="4080162"/>
              <a:ext cx="71766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ＭＳ Ｐゴシック"/>
                  <a:cs typeface="+mn-cs"/>
                </a:rPr>
                <a:t>Legend</a:t>
              </a:r>
            </a:p>
          </p:txBody>
        </p:sp>
        <p:sp>
          <p:nvSpPr>
            <p:cNvPr id="35" name="TextBox 34"/>
            <p:cNvSpPr txBox="1"/>
            <p:nvPr/>
          </p:nvSpPr>
          <p:spPr>
            <a:xfrm>
              <a:off x="5707083" y="4080162"/>
              <a:ext cx="1357445" cy="3718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10% most deprived</a:t>
              </a:r>
            </a:p>
          </p:txBody>
        </p:sp>
        <p:sp>
          <p:nvSpPr>
            <p:cNvPr id="36" name="Rectangle 35"/>
            <p:cNvSpPr/>
            <p:nvPr/>
          </p:nvSpPr>
          <p:spPr bwMode="auto">
            <a:xfrm>
              <a:off x="7065059" y="4189855"/>
              <a:ext cx="144000" cy="144000"/>
            </a:xfrm>
            <a:prstGeom prst="rect">
              <a:avLst/>
            </a:prstGeom>
            <a:solidFill>
              <a:srgbClr val="F25622"/>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7" name="TextBox 36"/>
            <p:cNvSpPr txBox="1"/>
            <p:nvPr/>
          </p:nvSpPr>
          <p:spPr>
            <a:xfrm>
              <a:off x="7211330" y="4080162"/>
              <a:ext cx="136815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20% most deprived</a:t>
              </a:r>
            </a:p>
          </p:txBody>
        </p:sp>
      </p:gr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465" t="25850" r="2465" b="1701"/>
          <a:stretch/>
        </p:blipFill>
        <p:spPr>
          <a:xfrm>
            <a:off x="183102" y="1690010"/>
            <a:ext cx="4217475" cy="4546965"/>
          </a:xfrm>
          <a:prstGeom prst="rect">
            <a:avLst/>
          </a:prstGeom>
        </p:spPr>
      </p:pic>
      <p:grpSp>
        <p:nvGrpSpPr>
          <p:cNvPr id="6" name="Group 5"/>
          <p:cNvGrpSpPr/>
          <p:nvPr/>
        </p:nvGrpSpPr>
        <p:grpSpPr>
          <a:xfrm>
            <a:off x="4831365" y="1568597"/>
            <a:ext cx="3816198" cy="2648689"/>
            <a:chOff x="4894786" y="1647002"/>
            <a:chExt cx="3603478" cy="250920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4786" y="1647002"/>
              <a:ext cx="1773597" cy="25092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25128" y="1647328"/>
              <a:ext cx="1773136" cy="2508548"/>
            </a:xfrm>
            <a:prstGeom prst="rect">
              <a:avLst/>
            </a:prstGeom>
          </p:spPr>
        </p:pic>
      </p:grpSp>
      <p:grpSp>
        <p:nvGrpSpPr>
          <p:cNvPr id="13" name="Group 12"/>
          <p:cNvGrpSpPr/>
          <p:nvPr/>
        </p:nvGrpSpPr>
        <p:grpSpPr>
          <a:xfrm>
            <a:off x="4894184" y="1605923"/>
            <a:ext cx="2541704" cy="284380"/>
            <a:chOff x="3929758" y="1530832"/>
            <a:chExt cx="2541704" cy="284380"/>
          </a:xfrm>
        </p:grpSpPr>
        <p:sp>
          <p:nvSpPr>
            <p:cNvPr id="24" name="TextBox 23"/>
            <p:cNvSpPr txBox="1"/>
            <p:nvPr/>
          </p:nvSpPr>
          <p:spPr>
            <a:xfrm>
              <a:off x="5870215" y="1530832"/>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2019</a:t>
              </a:r>
            </a:p>
          </p:txBody>
        </p:sp>
        <p:sp>
          <p:nvSpPr>
            <p:cNvPr id="2" name="TextBox 1"/>
            <p:cNvSpPr txBox="1"/>
            <p:nvPr/>
          </p:nvSpPr>
          <p:spPr>
            <a:xfrm>
              <a:off x="3929758" y="1538213"/>
              <a:ext cx="60505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2015</a:t>
              </a:r>
            </a:p>
          </p:txBody>
        </p:sp>
      </p:grpSp>
      <p:pic>
        <p:nvPicPr>
          <p:cNvPr id="14" name="Picture 13"/>
          <p:cNvPicPr>
            <a:picLocks noChangeAspect="1"/>
          </p:cNvPicPr>
          <p:nvPr/>
        </p:nvPicPr>
        <p:blipFill>
          <a:blip r:embed="rId6"/>
          <a:stretch>
            <a:fillRect/>
          </a:stretch>
        </p:blipFill>
        <p:spPr>
          <a:xfrm>
            <a:off x="4496664" y="4526128"/>
            <a:ext cx="4485600" cy="2215239"/>
          </a:xfrm>
          <a:prstGeom prst="rect">
            <a:avLst/>
          </a:prstGeom>
        </p:spPr>
      </p:pic>
      <p:sp>
        <p:nvSpPr>
          <p:cNvPr id="25" name="Rounded Rectangle 24"/>
          <p:cNvSpPr/>
          <p:nvPr/>
        </p:nvSpPr>
        <p:spPr bwMode="auto">
          <a:xfrm>
            <a:off x="4880902" y="1340768"/>
            <a:ext cx="3732122" cy="115620"/>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a:ln>
                  <a:noFill/>
                </a:ln>
                <a:solidFill>
                  <a:schemeClr val="bg1"/>
                </a:solidFill>
                <a:effectLst/>
                <a:latin typeface="Arial" charset="0"/>
              </a:rPr>
              <a:t>LSOAs amongst the most deprived 10%</a:t>
            </a:r>
            <a:r>
              <a:rPr kumimoji="0" lang="en-GB" sz="1000" b="1" i="0" u="none" strike="noStrike" cap="none" normalizeH="0" dirty="0">
                <a:ln>
                  <a:noFill/>
                </a:ln>
                <a:solidFill>
                  <a:schemeClr val="bg1"/>
                </a:solidFill>
                <a:effectLst/>
                <a:latin typeface="Arial" charset="0"/>
              </a:rPr>
              <a:t> and 20% in England</a:t>
            </a:r>
            <a:endParaRPr kumimoji="0" lang="en-GB" sz="1000" b="1" i="0" u="none" strike="noStrike" cap="none" normalizeH="0" baseline="0" dirty="0">
              <a:ln>
                <a:noFill/>
              </a:ln>
              <a:solidFill>
                <a:schemeClr val="bg1"/>
              </a:solidFill>
              <a:effectLst/>
              <a:latin typeface="Arial" charset="0"/>
            </a:endParaRPr>
          </a:p>
        </p:txBody>
      </p:sp>
      <p:sp>
        <p:nvSpPr>
          <p:cNvPr id="26" name="TextBox 25"/>
          <p:cNvSpPr txBox="1"/>
          <p:nvPr/>
        </p:nvSpPr>
        <p:spPr>
          <a:xfrm>
            <a:off x="0" y="597623"/>
            <a:ext cx="9144000" cy="150455"/>
          </a:xfrm>
          <a:prstGeom prst="rect">
            <a:avLst/>
          </a:prstGeom>
          <a:solidFill>
            <a:srgbClr val="662A6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7" name="TextBox 26"/>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8"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b="1" dirty="0">
                <a:solidFill>
                  <a:schemeClr val="bg1"/>
                </a:solidFill>
              </a:rPr>
              <a:t>Indices of Deprivation 2019</a:t>
            </a:r>
            <a:br>
              <a:rPr lang="en-GB" dirty="0">
                <a:solidFill>
                  <a:schemeClr val="bg1"/>
                </a:solidFill>
              </a:rPr>
            </a:br>
            <a:r>
              <a:rPr lang="en-GB" sz="1400" dirty="0">
                <a:solidFill>
                  <a:schemeClr val="bg1"/>
                </a:solidFill>
              </a:rPr>
              <a:t>Bedford Borough</a:t>
            </a:r>
          </a:p>
        </p:txBody>
      </p:sp>
    </p:spTree>
    <p:extLst>
      <p:ext uri="{BB962C8B-B14F-4D97-AF65-F5344CB8AC3E}">
        <p14:creationId xmlns:p14="http://schemas.microsoft.com/office/powerpoint/2010/main" val="2440163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a:off x="4496664" y="1375035"/>
            <a:ext cx="4485600" cy="3139200"/>
          </a:xfrm>
          <a:prstGeom prst="roundRect">
            <a:avLst>
              <a:gd name="adj" fmla="val 4305"/>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200" b="0" i="0" u="none" strike="noStrike" kern="1200" cap="none" spc="0" normalizeH="0" baseline="0" noProof="0" dirty="0">
              <a:ln>
                <a:noFill/>
              </a:ln>
              <a:solidFill>
                <a:srgbClr val="FFFFFF"/>
              </a:solidFill>
              <a:effectLst/>
              <a:uLnTx/>
              <a:uFillTx/>
              <a:latin typeface="Arial" charset="0"/>
              <a:ea typeface="ＭＳ Ｐゴシック"/>
              <a:cs typeface="+mn-cs"/>
            </a:endParaRPr>
          </a:p>
        </p:txBody>
      </p:sp>
      <p:sp>
        <p:nvSpPr>
          <p:cNvPr id="16" name="Rounded Rectangle 15"/>
          <p:cNvSpPr/>
          <p:nvPr/>
        </p:nvSpPr>
        <p:spPr bwMode="auto">
          <a:xfrm>
            <a:off x="3491880" y="794113"/>
            <a:ext cx="5490384" cy="504216"/>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GB" sz="900" dirty="0"/>
              <a:t>Measures the risk of premature death and the impairment of quality of life through poor physical or mental health. The domain measures morbidity, disability and premature mortality but not aspects of behaviour or environment that may be predictive of future health deprivation. </a:t>
            </a:r>
            <a:endParaRPr kumimoji="0" lang="en-GB" sz="5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endParaRPr>
          </a:p>
        </p:txBody>
      </p:sp>
      <p:sp>
        <p:nvSpPr>
          <p:cNvPr id="11" name="Rounded Rectangle 10"/>
          <p:cNvSpPr/>
          <p:nvPr/>
        </p:nvSpPr>
        <p:spPr bwMode="auto">
          <a:xfrm>
            <a:off x="183102" y="793901"/>
            <a:ext cx="3380230" cy="504056"/>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charset="0"/>
                <a:ea typeface="ＭＳ Ｐゴシック"/>
                <a:cs typeface="+mn-cs"/>
              </a:rPr>
              <a:t>Health</a:t>
            </a:r>
            <a:r>
              <a:rPr kumimoji="0" lang="en-GB" sz="1600" b="0" i="0" u="none" strike="noStrike" kern="1200" cap="none" spc="0" normalizeH="0" noProof="0" dirty="0">
                <a:ln>
                  <a:noFill/>
                </a:ln>
                <a:solidFill>
                  <a:srgbClr val="FFFFFF"/>
                </a:solidFill>
                <a:effectLst/>
                <a:uLnTx/>
                <a:uFillTx/>
                <a:latin typeface="Arial" charset="0"/>
                <a:ea typeface="ＭＳ Ｐゴシック"/>
                <a:cs typeface="+mn-cs"/>
              </a:rPr>
              <a:t> Deprivation and Disability</a:t>
            </a:r>
            <a:r>
              <a:rPr kumimoji="0" lang="en-GB" sz="1600" b="0" i="0" u="none" strike="noStrike" kern="1200" cap="none" spc="0" normalizeH="0" baseline="0" noProof="0" dirty="0">
                <a:ln>
                  <a:noFill/>
                </a:ln>
                <a:solidFill>
                  <a:srgbClr val="FFFFFF"/>
                </a:solidFill>
                <a:effectLst/>
                <a:uLnTx/>
                <a:uFillTx/>
                <a:latin typeface="Arial" charset="0"/>
                <a:ea typeface="ＭＳ Ｐゴシック"/>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charset="0"/>
                <a:ea typeface="ＭＳ Ｐゴシック"/>
                <a:cs typeface="+mn-cs"/>
              </a:rPr>
              <a:t>Deprivation</a:t>
            </a:r>
          </a:p>
        </p:txBody>
      </p:sp>
      <p:sp>
        <p:nvSpPr>
          <p:cNvPr id="12" name="Rounded Rectangle 11"/>
          <p:cNvSpPr/>
          <p:nvPr/>
        </p:nvSpPr>
        <p:spPr bwMode="auto">
          <a:xfrm>
            <a:off x="183103" y="1375034"/>
            <a:ext cx="3380230" cy="325773"/>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charset="0"/>
                <a:ea typeface="ＭＳ Ｐゴシック"/>
                <a:cs typeface="+mn-cs"/>
              </a:rPr>
              <a:t>Map 9: Distribution of Health</a:t>
            </a:r>
            <a:r>
              <a:rPr kumimoji="0" lang="en-GB" sz="1000" b="0" i="0" u="none" strike="noStrike" kern="1200" cap="none" spc="0" normalizeH="0" noProof="0" dirty="0">
                <a:ln>
                  <a:noFill/>
                </a:ln>
                <a:solidFill>
                  <a:srgbClr val="FFFFFF"/>
                </a:solidFill>
                <a:effectLst/>
                <a:uLnTx/>
                <a:uFillTx/>
                <a:latin typeface="Arial" charset="0"/>
                <a:ea typeface="ＭＳ Ｐゴシック"/>
                <a:cs typeface="+mn-cs"/>
              </a:rPr>
              <a:t> and Disability Deprivation </a:t>
            </a:r>
            <a:r>
              <a:rPr kumimoji="0" lang="en-GB" sz="1000" b="0" i="0" u="none" strike="noStrike" kern="1200" cap="none" spc="0" normalizeH="0" baseline="0" noProof="0" dirty="0">
                <a:ln>
                  <a:noFill/>
                </a:ln>
                <a:solidFill>
                  <a:srgbClr val="FFFFFF"/>
                </a:solidFill>
                <a:effectLst/>
                <a:uLnTx/>
                <a:uFillTx/>
                <a:latin typeface="Arial" charset="0"/>
                <a:ea typeface="ＭＳ Ｐゴシック"/>
                <a:cs typeface="+mn-cs"/>
              </a:rPr>
              <a:t>2019</a:t>
            </a:r>
          </a:p>
        </p:txBody>
      </p:sp>
      <p:grpSp>
        <p:nvGrpSpPr>
          <p:cNvPr id="38" name="Group 37"/>
          <p:cNvGrpSpPr/>
          <p:nvPr/>
        </p:nvGrpSpPr>
        <p:grpSpPr>
          <a:xfrm>
            <a:off x="4908431" y="4260319"/>
            <a:ext cx="3662067" cy="253916"/>
            <a:chOff x="4917414" y="4080162"/>
            <a:chExt cx="3662067" cy="371808"/>
          </a:xfrm>
        </p:grpSpPr>
        <p:sp>
          <p:nvSpPr>
            <p:cNvPr id="32" name="Rectangle 31"/>
            <p:cNvSpPr/>
            <p:nvPr/>
          </p:nvSpPr>
          <p:spPr bwMode="auto">
            <a:xfrm>
              <a:off x="5563083" y="4189857"/>
              <a:ext cx="144000" cy="144000"/>
            </a:xfrm>
            <a:prstGeom prst="rect">
              <a:avLst/>
            </a:prstGeom>
            <a:solidFill>
              <a:srgbClr val="DB4145"/>
            </a:solidFill>
            <a:ln w="19050"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4" name="TextBox 33"/>
            <p:cNvSpPr txBox="1"/>
            <p:nvPr/>
          </p:nvSpPr>
          <p:spPr>
            <a:xfrm>
              <a:off x="4917414" y="4080162"/>
              <a:ext cx="71766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ＭＳ Ｐゴシック"/>
                  <a:cs typeface="+mn-cs"/>
                </a:rPr>
                <a:t>Legend</a:t>
              </a:r>
            </a:p>
          </p:txBody>
        </p:sp>
        <p:sp>
          <p:nvSpPr>
            <p:cNvPr id="35" name="TextBox 34"/>
            <p:cNvSpPr txBox="1"/>
            <p:nvPr/>
          </p:nvSpPr>
          <p:spPr>
            <a:xfrm>
              <a:off x="5707083" y="4080162"/>
              <a:ext cx="1357445" cy="3718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10% most deprived</a:t>
              </a:r>
            </a:p>
          </p:txBody>
        </p:sp>
        <p:sp>
          <p:nvSpPr>
            <p:cNvPr id="36" name="Rectangle 35"/>
            <p:cNvSpPr/>
            <p:nvPr/>
          </p:nvSpPr>
          <p:spPr bwMode="auto">
            <a:xfrm>
              <a:off x="7065059" y="4189855"/>
              <a:ext cx="144000" cy="144000"/>
            </a:xfrm>
            <a:prstGeom prst="rect">
              <a:avLst/>
            </a:prstGeom>
            <a:solidFill>
              <a:srgbClr val="F25622"/>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7" name="TextBox 36"/>
            <p:cNvSpPr txBox="1"/>
            <p:nvPr/>
          </p:nvSpPr>
          <p:spPr>
            <a:xfrm>
              <a:off x="7211330" y="4080162"/>
              <a:ext cx="136815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20% most deprived</a:t>
              </a:r>
            </a:p>
          </p:txBody>
        </p:sp>
      </p:gr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465" t="25850" r="2465" b="1701"/>
          <a:stretch/>
        </p:blipFill>
        <p:spPr>
          <a:xfrm>
            <a:off x="183102" y="1817032"/>
            <a:ext cx="4166760" cy="4492288"/>
          </a:xfrm>
          <a:prstGeom prst="rect">
            <a:avLst/>
          </a:prstGeom>
        </p:spPr>
      </p:pic>
      <p:grpSp>
        <p:nvGrpSpPr>
          <p:cNvPr id="6" name="Group 5"/>
          <p:cNvGrpSpPr/>
          <p:nvPr/>
        </p:nvGrpSpPr>
        <p:grpSpPr>
          <a:xfrm>
            <a:off x="4834962" y="1622214"/>
            <a:ext cx="3809005" cy="2677867"/>
            <a:chOff x="4962135" y="1678933"/>
            <a:chExt cx="3626398" cy="251448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2135" y="1678933"/>
              <a:ext cx="1777329" cy="251448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1853" y="1688715"/>
              <a:ext cx="1766680" cy="2499414"/>
            </a:xfrm>
            <a:prstGeom prst="rect">
              <a:avLst/>
            </a:prstGeom>
          </p:spPr>
        </p:pic>
      </p:grpSp>
      <p:grpSp>
        <p:nvGrpSpPr>
          <p:cNvPr id="13" name="Group 12"/>
          <p:cNvGrpSpPr/>
          <p:nvPr/>
        </p:nvGrpSpPr>
        <p:grpSpPr>
          <a:xfrm>
            <a:off x="4908431" y="1665626"/>
            <a:ext cx="2520876" cy="284380"/>
            <a:chOff x="4002211" y="1623463"/>
            <a:chExt cx="2520876" cy="284380"/>
          </a:xfrm>
        </p:grpSpPr>
        <p:sp>
          <p:nvSpPr>
            <p:cNvPr id="2" name="TextBox 1"/>
            <p:cNvSpPr txBox="1"/>
            <p:nvPr/>
          </p:nvSpPr>
          <p:spPr>
            <a:xfrm>
              <a:off x="4002211" y="1623463"/>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2015</a:t>
              </a:r>
            </a:p>
          </p:txBody>
        </p:sp>
        <p:sp>
          <p:nvSpPr>
            <p:cNvPr id="24" name="TextBox 23"/>
            <p:cNvSpPr txBox="1"/>
            <p:nvPr/>
          </p:nvSpPr>
          <p:spPr>
            <a:xfrm>
              <a:off x="5921840" y="1623463"/>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2019</a:t>
              </a:r>
            </a:p>
          </p:txBody>
        </p:sp>
      </p:grpSp>
      <p:pic>
        <p:nvPicPr>
          <p:cNvPr id="14" name="Picture 13"/>
          <p:cNvPicPr>
            <a:picLocks noChangeAspect="1"/>
          </p:cNvPicPr>
          <p:nvPr/>
        </p:nvPicPr>
        <p:blipFill>
          <a:blip r:embed="rId6"/>
          <a:stretch>
            <a:fillRect/>
          </a:stretch>
        </p:blipFill>
        <p:spPr>
          <a:xfrm>
            <a:off x="4496664" y="4581128"/>
            <a:ext cx="4485600" cy="2215239"/>
          </a:xfrm>
          <a:prstGeom prst="rect">
            <a:avLst/>
          </a:prstGeom>
        </p:spPr>
      </p:pic>
      <p:sp>
        <p:nvSpPr>
          <p:cNvPr id="25" name="Rounded Rectangle 24"/>
          <p:cNvSpPr/>
          <p:nvPr/>
        </p:nvSpPr>
        <p:spPr bwMode="auto">
          <a:xfrm>
            <a:off x="4880902" y="1412776"/>
            <a:ext cx="3732122" cy="115620"/>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a:ln>
                  <a:noFill/>
                </a:ln>
                <a:solidFill>
                  <a:schemeClr val="bg1"/>
                </a:solidFill>
                <a:effectLst/>
                <a:latin typeface="Arial" charset="0"/>
              </a:rPr>
              <a:t>LSOAs amongst the most deprived 10%</a:t>
            </a:r>
            <a:r>
              <a:rPr kumimoji="0" lang="en-GB" sz="1000" b="1" i="0" u="none" strike="noStrike" cap="none" normalizeH="0" dirty="0">
                <a:ln>
                  <a:noFill/>
                </a:ln>
                <a:solidFill>
                  <a:schemeClr val="bg1"/>
                </a:solidFill>
                <a:effectLst/>
                <a:latin typeface="Arial" charset="0"/>
              </a:rPr>
              <a:t> and 20% in England</a:t>
            </a:r>
            <a:endParaRPr kumimoji="0" lang="en-GB" sz="1000" b="1" i="0" u="none" strike="noStrike" cap="none" normalizeH="0" baseline="0" dirty="0">
              <a:ln>
                <a:noFill/>
              </a:ln>
              <a:solidFill>
                <a:schemeClr val="bg1"/>
              </a:solidFill>
              <a:effectLst/>
              <a:latin typeface="Arial" charset="0"/>
            </a:endParaRPr>
          </a:p>
        </p:txBody>
      </p:sp>
      <p:sp>
        <p:nvSpPr>
          <p:cNvPr id="29" name="TextBox 28"/>
          <p:cNvSpPr txBox="1"/>
          <p:nvPr/>
        </p:nvSpPr>
        <p:spPr>
          <a:xfrm>
            <a:off x="0" y="597623"/>
            <a:ext cx="9144000" cy="150455"/>
          </a:xfrm>
          <a:prstGeom prst="rect">
            <a:avLst/>
          </a:prstGeom>
          <a:solidFill>
            <a:srgbClr val="662A6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0" name="TextBox 29"/>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1"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b="1" dirty="0">
                <a:solidFill>
                  <a:schemeClr val="bg1"/>
                </a:solidFill>
              </a:rPr>
              <a:t>Indices of Deprivation 2019</a:t>
            </a:r>
            <a:br>
              <a:rPr lang="en-GB" dirty="0">
                <a:solidFill>
                  <a:schemeClr val="bg1"/>
                </a:solidFill>
              </a:rPr>
            </a:br>
            <a:r>
              <a:rPr lang="en-GB" sz="1400" dirty="0">
                <a:solidFill>
                  <a:schemeClr val="bg1"/>
                </a:solidFill>
              </a:rPr>
              <a:t>Bedford Borough</a:t>
            </a:r>
          </a:p>
        </p:txBody>
      </p:sp>
    </p:spTree>
    <p:extLst>
      <p:ext uri="{BB962C8B-B14F-4D97-AF65-F5344CB8AC3E}">
        <p14:creationId xmlns:p14="http://schemas.microsoft.com/office/powerpoint/2010/main" val="2333427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a:off x="4496664" y="1375035"/>
            <a:ext cx="4485600" cy="3139200"/>
          </a:xfrm>
          <a:prstGeom prst="roundRect">
            <a:avLst>
              <a:gd name="adj" fmla="val 4305"/>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200" b="0" i="0" u="none" strike="noStrike" kern="1200" cap="none" spc="0" normalizeH="0" baseline="0" noProof="0" dirty="0">
              <a:ln>
                <a:noFill/>
              </a:ln>
              <a:solidFill>
                <a:srgbClr val="FFFFFF"/>
              </a:solidFill>
              <a:effectLst/>
              <a:uLnTx/>
              <a:uFillTx/>
              <a:latin typeface="Arial" charset="0"/>
              <a:ea typeface="ＭＳ Ｐゴシック"/>
              <a:cs typeface="+mn-cs"/>
            </a:endParaRPr>
          </a:p>
        </p:txBody>
      </p:sp>
      <p:sp>
        <p:nvSpPr>
          <p:cNvPr id="16" name="Rounded Rectangle 15"/>
          <p:cNvSpPr/>
          <p:nvPr/>
        </p:nvSpPr>
        <p:spPr bwMode="auto">
          <a:xfrm>
            <a:off x="3491880" y="794113"/>
            <a:ext cx="5490384" cy="504216"/>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GB" sz="1000" dirty="0"/>
              <a:t>Measures the risk of personal and material victimisation at local level. Based on the numbers of reported crime types relating to violence, burglary, theft, and criminal damage. </a:t>
            </a:r>
            <a:endPar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endParaRPr>
          </a:p>
        </p:txBody>
      </p:sp>
      <p:sp>
        <p:nvSpPr>
          <p:cNvPr id="11" name="Rounded Rectangle 10"/>
          <p:cNvSpPr/>
          <p:nvPr/>
        </p:nvSpPr>
        <p:spPr bwMode="auto">
          <a:xfrm>
            <a:off x="183102" y="793901"/>
            <a:ext cx="3380230" cy="504056"/>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charset="0"/>
                <a:ea typeface="ＭＳ Ｐゴシック"/>
                <a:cs typeface="+mn-cs"/>
              </a:rPr>
              <a:t>Crime Deprivation</a:t>
            </a:r>
          </a:p>
        </p:txBody>
      </p:sp>
      <p:sp>
        <p:nvSpPr>
          <p:cNvPr id="12" name="Rounded Rectangle 11"/>
          <p:cNvSpPr/>
          <p:nvPr/>
        </p:nvSpPr>
        <p:spPr bwMode="auto">
          <a:xfrm>
            <a:off x="183103" y="1375035"/>
            <a:ext cx="3380230" cy="238269"/>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charset="0"/>
                <a:ea typeface="ＭＳ Ｐゴシック"/>
                <a:cs typeface="+mn-cs"/>
              </a:rPr>
              <a:t>Map 10: Distribution of Crime</a:t>
            </a:r>
            <a:r>
              <a:rPr kumimoji="0" lang="en-GB" sz="1000" b="0" i="0" u="none" strike="noStrike" kern="1200" cap="none" spc="0" normalizeH="0" noProof="0" dirty="0">
                <a:ln>
                  <a:noFill/>
                </a:ln>
                <a:solidFill>
                  <a:srgbClr val="FFFFFF"/>
                </a:solidFill>
                <a:effectLst/>
                <a:uLnTx/>
                <a:uFillTx/>
                <a:latin typeface="Arial" charset="0"/>
                <a:ea typeface="ＭＳ Ｐゴシック"/>
                <a:cs typeface="+mn-cs"/>
              </a:rPr>
              <a:t> Deprivation </a:t>
            </a:r>
            <a:r>
              <a:rPr kumimoji="0" lang="en-GB" sz="1000" b="0" i="0" u="none" strike="noStrike" kern="1200" cap="none" spc="0" normalizeH="0" baseline="0" noProof="0" dirty="0">
                <a:ln>
                  <a:noFill/>
                </a:ln>
                <a:solidFill>
                  <a:srgbClr val="FFFFFF"/>
                </a:solidFill>
                <a:effectLst/>
                <a:uLnTx/>
                <a:uFillTx/>
                <a:latin typeface="Arial" charset="0"/>
                <a:ea typeface="ＭＳ Ｐゴシック"/>
                <a:cs typeface="+mn-cs"/>
              </a:rPr>
              <a:t>2019</a:t>
            </a:r>
          </a:p>
        </p:txBody>
      </p:sp>
      <p:grpSp>
        <p:nvGrpSpPr>
          <p:cNvPr id="38" name="Group 37"/>
          <p:cNvGrpSpPr/>
          <p:nvPr/>
        </p:nvGrpSpPr>
        <p:grpSpPr>
          <a:xfrm>
            <a:off x="4908431" y="4260319"/>
            <a:ext cx="3662067" cy="253916"/>
            <a:chOff x="4917414" y="4080162"/>
            <a:chExt cx="3662067" cy="371808"/>
          </a:xfrm>
        </p:grpSpPr>
        <p:sp>
          <p:nvSpPr>
            <p:cNvPr id="32" name="Rectangle 31"/>
            <p:cNvSpPr/>
            <p:nvPr/>
          </p:nvSpPr>
          <p:spPr bwMode="auto">
            <a:xfrm>
              <a:off x="5563083" y="4189857"/>
              <a:ext cx="144000" cy="144000"/>
            </a:xfrm>
            <a:prstGeom prst="rect">
              <a:avLst/>
            </a:prstGeom>
            <a:solidFill>
              <a:srgbClr val="DB4145"/>
            </a:solidFill>
            <a:ln w="19050"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4" name="TextBox 33"/>
            <p:cNvSpPr txBox="1"/>
            <p:nvPr/>
          </p:nvSpPr>
          <p:spPr>
            <a:xfrm>
              <a:off x="4917414" y="4080162"/>
              <a:ext cx="71766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ＭＳ Ｐゴシック"/>
                  <a:cs typeface="+mn-cs"/>
                </a:rPr>
                <a:t>Legend</a:t>
              </a:r>
            </a:p>
          </p:txBody>
        </p:sp>
        <p:sp>
          <p:nvSpPr>
            <p:cNvPr id="35" name="TextBox 34"/>
            <p:cNvSpPr txBox="1"/>
            <p:nvPr/>
          </p:nvSpPr>
          <p:spPr>
            <a:xfrm>
              <a:off x="5707083" y="4080162"/>
              <a:ext cx="1357445" cy="3718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10% most deprived</a:t>
              </a:r>
            </a:p>
          </p:txBody>
        </p:sp>
        <p:sp>
          <p:nvSpPr>
            <p:cNvPr id="36" name="Rectangle 35"/>
            <p:cNvSpPr/>
            <p:nvPr/>
          </p:nvSpPr>
          <p:spPr bwMode="auto">
            <a:xfrm>
              <a:off x="7065059" y="4189855"/>
              <a:ext cx="144000" cy="144000"/>
            </a:xfrm>
            <a:prstGeom prst="rect">
              <a:avLst/>
            </a:prstGeom>
            <a:solidFill>
              <a:srgbClr val="F25622"/>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7" name="TextBox 36"/>
            <p:cNvSpPr txBox="1"/>
            <p:nvPr/>
          </p:nvSpPr>
          <p:spPr>
            <a:xfrm>
              <a:off x="7211330" y="4080162"/>
              <a:ext cx="136815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20% most deprived</a:t>
              </a:r>
            </a:p>
          </p:txBody>
        </p:sp>
      </p:gr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465" t="25850" r="2465" b="1701"/>
          <a:stretch/>
        </p:blipFill>
        <p:spPr>
          <a:xfrm>
            <a:off x="183102" y="1664735"/>
            <a:ext cx="4174441" cy="4500569"/>
          </a:xfrm>
          <a:prstGeom prst="rect">
            <a:avLst/>
          </a:prstGeom>
        </p:spPr>
      </p:pic>
      <p:grpSp>
        <p:nvGrpSpPr>
          <p:cNvPr id="6" name="Group 5"/>
          <p:cNvGrpSpPr/>
          <p:nvPr/>
        </p:nvGrpSpPr>
        <p:grpSpPr>
          <a:xfrm>
            <a:off x="4808856" y="1613304"/>
            <a:ext cx="3861216" cy="2669566"/>
            <a:chOff x="4919739" y="1646098"/>
            <a:chExt cx="3737710" cy="2597485"/>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9739" y="1646098"/>
              <a:ext cx="1835709" cy="2597073"/>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1449" y="1646098"/>
              <a:ext cx="1836000" cy="2597485"/>
            </a:xfrm>
            <a:prstGeom prst="rect">
              <a:avLst/>
            </a:prstGeom>
          </p:spPr>
        </p:pic>
      </p:grpSp>
      <p:grpSp>
        <p:nvGrpSpPr>
          <p:cNvPr id="13" name="Group 12"/>
          <p:cNvGrpSpPr/>
          <p:nvPr/>
        </p:nvGrpSpPr>
        <p:grpSpPr>
          <a:xfrm>
            <a:off x="4907276" y="1634830"/>
            <a:ext cx="2528091" cy="305202"/>
            <a:chOff x="3942851" y="1590582"/>
            <a:chExt cx="2528091" cy="305202"/>
          </a:xfrm>
        </p:grpSpPr>
        <p:sp>
          <p:nvSpPr>
            <p:cNvPr id="2" name="TextBox 1"/>
            <p:cNvSpPr txBox="1"/>
            <p:nvPr/>
          </p:nvSpPr>
          <p:spPr>
            <a:xfrm>
              <a:off x="3942851" y="1611404"/>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2015</a:t>
              </a:r>
            </a:p>
          </p:txBody>
        </p:sp>
        <p:sp>
          <p:nvSpPr>
            <p:cNvPr id="24" name="TextBox 23"/>
            <p:cNvSpPr txBox="1"/>
            <p:nvPr/>
          </p:nvSpPr>
          <p:spPr>
            <a:xfrm>
              <a:off x="5869695" y="1590582"/>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2019</a:t>
              </a:r>
            </a:p>
          </p:txBody>
        </p:sp>
      </p:grpSp>
      <p:pic>
        <p:nvPicPr>
          <p:cNvPr id="14" name="Picture 13"/>
          <p:cNvPicPr>
            <a:picLocks noChangeAspect="1"/>
          </p:cNvPicPr>
          <p:nvPr/>
        </p:nvPicPr>
        <p:blipFill>
          <a:blip r:embed="rId6"/>
          <a:stretch>
            <a:fillRect/>
          </a:stretch>
        </p:blipFill>
        <p:spPr>
          <a:xfrm>
            <a:off x="4496664" y="4581128"/>
            <a:ext cx="4479818" cy="2212383"/>
          </a:xfrm>
          <a:prstGeom prst="rect">
            <a:avLst/>
          </a:prstGeom>
        </p:spPr>
      </p:pic>
      <p:sp>
        <p:nvSpPr>
          <p:cNvPr id="25" name="Rounded Rectangle 24"/>
          <p:cNvSpPr/>
          <p:nvPr/>
        </p:nvSpPr>
        <p:spPr bwMode="auto">
          <a:xfrm>
            <a:off x="4880902" y="1412776"/>
            <a:ext cx="3732122" cy="115620"/>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a:ln>
                  <a:noFill/>
                </a:ln>
                <a:solidFill>
                  <a:schemeClr val="bg1"/>
                </a:solidFill>
                <a:effectLst/>
                <a:latin typeface="Arial" charset="0"/>
              </a:rPr>
              <a:t>LSOAs</a:t>
            </a:r>
            <a:r>
              <a:rPr kumimoji="0" lang="en-GB" sz="1000" b="1" i="0" u="none" strike="noStrike" cap="none" normalizeH="0" dirty="0">
                <a:ln>
                  <a:noFill/>
                </a:ln>
                <a:solidFill>
                  <a:schemeClr val="bg1"/>
                </a:solidFill>
                <a:effectLst/>
                <a:latin typeface="Arial" charset="0"/>
              </a:rPr>
              <a:t> </a:t>
            </a:r>
            <a:r>
              <a:rPr kumimoji="0" lang="en-GB" sz="1000" b="1" i="0" u="none" strike="noStrike" cap="none" normalizeH="0" baseline="0" dirty="0">
                <a:ln>
                  <a:noFill/>
                </a:ln>
                <a:solidFill>
                  <a:schemeClr val="bg1"/>
                </a:solidFill>
                <a:effectLst/>
                <a:latin typeface="Arial" charset="0"/>
              </a:rPr>
              <a:t>amongst the most deprived 10%</a:t>
            </a:r>
            <a:r>
              <a:rPr kumimoji="0" lang="en-GB" sz="1000" b="1" i="0" u="none" strike="noStrike" cap="none" normalizeH="0" dirty="0">
                <a:ln>
                  <a:noFill/>
                </a:ln>
                <a:solidFill>
                  <a:schemeClr val="bg1"/>
                </a:solidFill>
                <a:effectLst/>
                <a:latin typeface="Arial" charset="0"/>
              </a:rPr>
              <a:t> and 20% in England</a:t>
            </a:r>
            <a:endParaRPr kumimoji="0" lang="en-GB" sz="1000" b="1" i="0" u="none" strike="noStrike" cap="none" normalizeH="0" baseline="0" dirty="0">
              <a:ln>
                <a:noFill/>
              </a:ln>
              <a:solidFill>
                <a:schemeClr val="bg1"/>
              </a:solidFill>
              <a:effectLst/>
              <a:latin typeface="Arial" charset="0"/>
            </a:endParaRPr>
          </a:p>
        </p:txBody>
      </p:sp>
      <p:sp>
        <p:nvSpPr>
          <p:cNvPr id="26" name="TextBox 25"/>
          <p:cNvSpPr txBox="1"/>
          <p:nvPr/>
        </p:nvSpPr>
        <p:spPr>
          <a:xfrm>
            <a:off x="0" y="597623"/>
            <a:ext cx="9144000" cy="150455"/>
          </a:xfrm>
          <a:prstGeom prst="rect">
            <a:avLst/>
          </a:prstGeom>
          <a:solidFill>
            <a:srgbClr val="662A6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7" name="TextBox 26"/>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8"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b="1" dirty="0">
                <a:solidFill>
                  <a:schemeClr val="bg1"/>
                </a:solidFill>
              </a:rPr>
              <a:t>Indices of Deprivation 2019</a:t>
            </a:r>
            <a:br>
              <a:rPr lang="en-GB" dirty="0">
                <a:solidFill>
                  <a:schemeClr val="bg1"/>
                </a:solidFill>
              </a:rPr>
            </a:br>
            <a:r>
              <a:rPr lang="en-GB" sz="1400" dirty="0">
                <a:solidFill>
                  <a:schemeClr val="bg1"/>
                </a:solidFill>
              </a:rPr>
              <a:t>Bedford Borough</a:t>
            </a:r>
          </a:p>
        </p:txBody>
      </p:sp>
    </p:spTree>
    <p:extLst>
      <p:ext uri="{BB962C8B-B14F-4D97-AF65-F5344CB8AC3E}">
        <p14:creationId xmlns:p14="http://schemas.microsoft.com/office/powerpoint/2010/main" val="2855802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a:off x="4507463" y="1375232"/>
            <a:ext cx="4485600" cy="3139200"/>
          </a:xfrm>
          <a:prstGeom prst="roundRect">
            <a:avLst>
              <a:gd name="adj" fmla="val 4305"/>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200" b="0" i="0" u="none" strike="noStrike" kern="1200" cap="none" spc="0" normalizeH="0" baseline="0" noProof="0" dirty="0">
              <a:ln>
                <a:noFill/>
              </a:ln>
              <a:solidFill>
                <a:srgbClr val="FFFFFF"/>
              </a:solidFill>
              <a:effectLst/>
              <a:uLnTx/>
              <a:uFillTx/>
              <a:latin typeface="Arial" charset="0"/>
              <a:ea typeface="ＭＳ Ｐゴシック"/>
              <a:cs typeface="+mn-cs"/>
            </a:endParaRPr>
          </a:p>
        </p:txBody>
      </p:sp>
      <p:sp>
        <p:nvSpPr>
          <p:cNvPr id="16" name="Rounded Rectangle 15"/>
          <p:cNvSpPr/>
          <p:nvPr/>
        </p:nvSpPr>
        <p:spPr bwMode="auto">
          <a:xfrm>
            <a:off x="3491880" y="794113"/>
            <a:ext cx="5490384" cy="504216"/>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GB" sz="900" dirty="0"/>
              <a:t>Measures the physical and financial accessibility of housing and key local services. The indicators falls into two sub-domains: ‘geographical barriers’, which relate to the physical proximity of local services, and ‘wider barriers’ which includes issues relating to access to housing i.e. affordability. </a:t>
            </a:r>
            <a:endParaRPr kumimoji="0" lang="en-GB" sz="5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endParaRPr>
          </a:p>
        </p:txBody>
      </p:sp>
      <p:sp>
        <p:nvSpPr>
          <p:cNvPr id="11" name="Rounded Rectangle 10"/>
          <p:cNvSpPr/>
          <p:nvPr/>
        </p:nvSpPr>
        <p:spPr bwMode="auto">
          <a:xfrm>
            <a:off x="183102" y="793901"/>
            <a:ext cx="3380230" cy="504056"/>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charset="0"/>
                <a:ea typeface="ＭＳ Ｐゴシック"/>
                <a:cs typeface="+mn-cs"/>
              </a:rPr>
              <a:t>Barriers to</a:t>
            </a:r>
            <a:r>
              <a:rPr kumimoji="0" lang="en-GB" sz="1600" b="0" i="0" u="none" strike="noStrike" kern="1200" cap="none" spc="0" normalizeH="0" noProof="0" dirty="0">
                <a:ln>
                  <a:noFill/>
                </a:ln>
                <a:solidFill>
                  <a:srgbClr val="FFFFFF"/>
                </a:solidFill>
                <a:effectLst/>
                <a:uLnTx/>
                <a:uFillTx/>
                <a:latin typeface="Arial" charset="0"/>
                <a:ea typeface="ＭＳ Ｐゴシック"/>
                <a:cs typeface="+mn-cs"/>
              </a:rPr>
              <a:t> Housing and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noProof="0" dirty="0">
                <a:ln>
                  <a:noFill/>
                </a:ln>
                <a:solidFill>
                  <a:srgbClr val="FFFFFF"/>
                </a:solidFill>
                <a:effectLst/>
                <a:uLnTx/>
                <a:uFillTx/>
                <a:latin typeface="Arial" charset="0"/>
                <a:ea typeface="ＭＳ Ｐゴシック"/>
                <a:cs typeface="+mn-cs"/>
              </a:rPr>
              <a:t>Services</a:t>
            </a:r>
            <a:r>
              <a:rPr kumimoji="0" lang="en-GB" sz="1600" b="0" i="0" u="none" strike="noStrike" kern="1200" cap="none" spc="0" normalizeH="0" baseline="0" noProof="0" dirty="0">
                <a:ln>
                  <a:noFill/>
                </a:ln>
                <a:solidFill>
                  <a:srgbClr val="FFFFFF"/>
                </a:solidFill>
                <a:effectLst/>
                <a:uLnTx/>
                <a:uFillTx/>
                <a:latin typeface="Arial" charset="0"/>
                <a:ea typeface="ＭＳ Ｐゴシック"/>
                <a:cs typeface="+mn-cs"/>
              </a:rPr>
              <a:t> Deprivation</a:t>
            </a:r>
          </a:p>
        </p:txBody>
      </p:sp>
      <p:sp>
        <p:nvSpPr>
          <p:cNvPr id="12" name="Rounded Rectangle 11"/>
          <p:cNvSpPr/>
          <p:nvPr/>
        </p:nvSpPr>
        <p:spPr bwMode="auto">
          <a:xfrm>
            <a:off x="183103" y="1375035"/>
            <a:ext cx="3380230" cy="325773"/>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charset="0"/>
                <a:ea typeface="ＭＳ Ｐゴシック"/>
                <a:cs typeface="+mn-cs"/>
              </a:rPr>
              <a:t>Map 11: Distribution of Barriers to Housing</a:t>
            </a:r>
            <a:r>
              <a:rPr kumimoji="0" lang="en-GB" sz="1000" b="0" i="0" u="none" strike="noStrike" kern="1200" cap="none" spc="0" normalizeH="0" noProof="0" dirty="0">
                <a:ln>
                  <a:noFill/>
                </a:ln>
                <a:solidFill>
                  <a:srgbClr val="FFFFFF"/>
                </a:solidFill>
                <a:effectLst/>
                <a:uLnTx/>
                <a:uFillTx/>
                <a:latin typeface="Arial" charset="0"/>
                <a:ea typeface="ＭＳ Ｐゴシック"/>
                <a:cs typeface="+mn-cs"/>
              </a:rPr>
              <a:t> and Services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noProof="0" dirty="0">
                <a:ln>
                  <a:noFill/>
                </a:ln>
                <a:solidFill>
                  <a:srgbClr val="FFFFFF"/>
                </a:solidFill>
                <a:effectLst/>
                <a:uLnTx/>
                <a:uFillTx/>
                <a:latin typeface="Arial" charset="0"/>
                <a:ea typeface="ＭＳ Ｐゴシック"/>
                <a:cs typeface="+mn-cs"/>
              </a:rPr>
              <a:t>Deprivation </a:t>
            </a:r>
            <a:r>
              <a:rPr kumimoji="0" lang="en-GB" sz="1000" b="0" i="0" u="none" strike="noStrike" kern="1200" cap="none" spc="0" normalizeH="0" baseline="0" noProof="0" dirty="0">
                <a:ln>
                  <a:noFill/>
                </a:ln>
                <a:solidFill>
                  <a:srgbClr val="FFFFFF"/>
                </a:solidFill>
                <a:effectLst/>
                <a:uLnTx/>
                <a:uFillTx/>
                <a:latin typeface="Arial" charset="0"/>
                <a:ea typeface="ＭＳ Ｐゴシック"/>
                <a:cs typeface="+mn-cs"/>
              </a:rPr>
              <a:t>2019</a:t>
            </a:r>
          </a:p>
        </p:txBody>
      </p:sp>
      <p:grpSp>
        <p:nvGrpSpPr>
          <p:cNvPr id="38" name="Group 37"/>
          <p:cNvGrpSpPr/>
          <p:nvPr/>
        </p:nvGrpSpPr>
        <p:grpSpPr>
          <a:xfrm>
            <a:off x="4919230" y="4260516"/>
            <a:ext cx="3662067" cy="253916"/>
            <a:chOff x="4917414" y="4080162"/>
            <a:chExt cx="3662067" cy="371808"/>
          </a:xfrm>
        </p:grpSpPr>
        <p:sp>
          <p:nvSpPr>
            <p:cNvPr id="32" name="Rectangle 31"/>
            <p:cNvSpPr/>
            <p:nvPr/>
          </p:nvSpPr>
          <p:spPr bwMode="auto">
            <a:xfrm>
              <a:off x="5563083" y="4189857"/>
              <a:ext cx="144000" cy="144000"/>
            </a:xfrm>
            <a:prstGeom prst="rect">
              <a:avLst/>
            </a:prstGeom>
            <a:solidFill>
              <a:srgbClr val="DB4145"/>
            </a:solidFill>
            <a:ln w="19050"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4" name="TextBox 33"/>
            <p:cNvSpPr txBox="1"/>
            <p:nvPr/>
          </p:nvSpPr>
          <p:spPr>
            <a:xfrm>
              <a:off x="4917414" y="4080162"/>
              <a:ext cx="71766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ＭＳ Ｐゴシック"/>
                  <a:cs typeface="+mn-cs"/>
                </a:rPr>
                <a:t>Legend</a:t>
              </a:r>
            </a:p>
          </p:txBody>
        </p:sp>
        <p:sp>
          <p:nvSpPr>
            <p:cNvPr id="35" name="TextBox 34"/>
            <p:cNvSpPr txBox="1"/>
            <p:nvPr/>
          </p:nvSpPr>
          <p:spPr>
            <a:xfrm>
              <a:off x="5707083" y="4080162"/>
              <a:ext cx="1357445" cy="3718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10% most deprived</a:t>
              </a:r>
            </a:p>
          </p:txBody>
        </p:sp>
        <p:sp>
          <p:nvSpPr>
            <p:cNvPr id="36" name="Rectangle 35"/>
            <p:cNvSpPr/>
            <p:nvPr/>
          </p:nvSpPr>
          <p:spPr bwMode="auto">
            <a:xfrm>
              <a:off x="7065059" y="4189855"/>
              <a:ext cx="144000" cy="144000"/>
            </a:xfrm>
            <a:prstGeom prst="rect">
              <a:avLst/>
            </a:prstGeom>
            <a:solidFill>
              <a:srgbClr val="F25622"/>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7" name="TextBox 36"/>
            <p:cNvSpPr txBox="1"/>
            <p:nvPr/>
          </p:nvSpPr>
          <p:spPr>
            <a:xfrm>
              <a:off x="7211330" y="4080162"/>
              <a:ext cx="136815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20% most deprived</a:t>
              </a:r>
            </a:p>
          </p:txBody>
        </p:sp>
      </p:gr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465" t="25850" r="2465" b="1701"/>
          <a:stretch/>
        </p:blipFill>
        <p:spPr>
          <a:xfrm>
            <a:off x="183102" y="1777514"/>
            <a:ext cx="4203414" cy="4531806"/>
          </a:xfrm>
          <a:prstGeom prst="rect">
            <a:avLst/>
          </a:prstGeom>
        </p:spPr>
      </p:pic>
      <p:grpSp>
        <p:nvGrpSpPr>
          <p:cNvPr id="7" name="Group 6"/>
          <p:cNvGrpSpPr/>
          <p:nvPr/>
        </p:nvGrpSpPr>
        <p:grpSpPr>
          <a:xfrm>
            <a:off x="4550189" y="1853552"/>
            <a:ext cx="4400148" cy="2182561"/>
            <a:chOff x="4592487" y="1729759"/>
            <a:chExt cx="4400148" cy="2182561"/>
          </a:xfrm>
        </p:grpSpPr>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500" t="16568" r="4062" b="17387"/>
            <a:stretch/>
          </p:blipFill>
          <p:spPr>
            <a:xfrm>
              <a:off x="4592487" y="1729759"/>
              <a:ext cx="2182561" cy="2182561"/>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4992" t="17194" r="4394" b="17707"/>
            <a:stretch/>
          </p:blipFill>
          <p:spPr>
            <a:xfrm>
              <a:off x="6810355" y="1729759"/>
              <a:ext cx="2182280" cy="2182280"/>
            </a:xfrm>
            <a:prstGeom prst="rect">
              <a:avLst/>
            </a:prstGeom>
          </p:spPr>
        </p:pic>
      </p:grpSp>
      <p:grpSp>
        <p:nvGrpSpPr>
          <p:cNvPr id="13" name="Group 12"/>
          <p:cNvGrpSpPr/>
          <p:nvPr/>
        </p:nvGrpSpPr>
        <p:grpSpPr>
          <a:xfrm>
            <a:off x="4608329" y="1910764"/>
            <a:ext cx="2834685" cy="284380"/>
            <a:chOff x="3701588" y="1726737"/>
            <a:chExt cx="2834685" cy="284380"/>
          </a:xfrm>
        </p:grpSpPr>
        <p:sp>
          <p:nvSpPr>
            <p:cNvPr id="24" name="TextBox 23"/>
            <p:cNvSpPr txBox="1"/>
            <p:nvPr/>
          </p:nvSpPr>
          <p:spPr>
            <a:xfrm>
              <a:off x="5935026" y="1726737"/>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2019</a:t>
              </a:r>
            </a:p>
          </p:txBody>
        </p:sp>
        <p:sp>
          <p:nvSpPr>
            <p:cNvPr id="2" name="TextBox 1"/>
            <p:cNvSpPr txBox="1"/>
            <p:nvPr/>
          </p:nvSpPr>
          <p:spPr>
            <a:xfrm>
              <a:off x="3701588" y="1726737"/>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2015</a:t>
              </a:r>
            </a:p>
          </p:txBody>
        </p:sp>
      </p:grpSp>
      <p:pic>
        <p:nvPicPr>
          <p:cNvPr id="14" name="Picture 13"/>
          <p:cNvPicPr>
            <a:picLocks noChangeAspect="1"/>
          </p:cNvPicPr>
          <p:nvPr/>
        </p:nvPicPr>
        <p:blipFill>
          <a:blip r:embed="rId6"/>
          <a:stretch>
            <a:fillRect/>
          </a:stretch>
        </p:blipFill>
        <p:spPr>
          <a:xfrm>
            <a:off x="4507463" y="4581128"/>
            <a:ext cx="4485600" cy="2211793"/>
          </a:xfrm>
          <a:prstGeom prst="rect">
            <a:avLst/>
          </a:prstGeom>
        </p:spPr>
      </p:pic>
      <p:sp>
        <p:nvSpPr>
          <p:cNvPr id="25" name="Rounded Rectangle 24"/>
          <p:cNvSpPr/>
          <p:nvPr/>
        </p:nvSpPr>
        <p:spPr bwMode="auto">
          <a:xfrm>
            <a:off x="4880902" y="1412776"/>
            <a:ext cx="3732122" cy="115620"/>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a:ln>
                  <a:noFill/>
                </a:ln>
                <a:solidFill>
                  <a:schemeClr val="bg1"/>
                </a:solidFill>
                <a:effectLst/>
                <a:latin typeface="Arial" charset="0"/>
              </a:rPr>
              <a:t>LSOAs amongst the most deprived 10%</a:t>
            </a:r>
            <a:r>
              <a:rPr kumimoji="0" lang="en-GB" sz="1000" b="1" i="0" u="none" strike="noStrike" cap="none" normalizeH="0" dirty="0">
                <a:ln>
                  <a:noFill/>
                </a:ln>
                <a:solidFill>
                  <a:schemeClr val="bg1"/>
                </a:solidFill>
                <a:effectLst/>
                <a:latin typeface="Arial" charset="0"/>
              </a:rPr>
              <a:t> and 20% in England</a:t>
            </a:r>
            <a:endParaRPr kumimoji="0" lang="en-GB" sz="1000" b="1" i="0" u="none" strike="noStrike" cap="none" normalizeH="0" baseline="0" dirty="0">
              <a:ln>
                <a:noFill/>
              </a:ln>
              <a:solidFill>
                <a:schemeClr val="bg1"/>
              </a:solidFill>
              <a:effectLst/>
              <a:latin typeface="Arial" charset="0"/>
            </a:endParaRPr>
          </a:p>
        </p:txBody>
      </p:sp>
      <p:sp>
        <p:nvSpPr>
          <p:cNvPr id="26" name="TextBox 25"/>
          <p:cNvSpPr txBox="1"/>
          <p:nvPr/>
        </p:nvSpPr>
        <p:spPr>
          <a:xfrm>
            <a:off x="0" y="597623"/>
            <a:ext cx="9144000" cy="150455"/>
          </a:xfrm>
          <a:prstGeom prst="rect">
            <a:avLst/>
          </a:prstGeom>
          <a:solidFill>
            <a:srgbClr val="662A6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7" name="TextBox 26"/>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8"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b="1" dirty="0">
                <a:solidFill>
                  <a:schemeClr val="bg1"/>
                </a:solidFill>
              </a:rPr>
              <a:t>Indices of Deprivation 2019</a:t>
            </a:r>
            <a:br>
              <a:rPr lang="en-GB" dirty="0">
                <a:solidFill>
                  <a:schemeClr val="bg1"/>
                </a:solidFill>
              </a:rPr>
            </a:br>
            <a:r>
              <a:rPr lang="en-GB" sz="1400" dirty="0">
                <a:solidFill>
                  <a:schemeClr val="bg1"/>
                </a:solidFill>
              </a:rPr>
              <a:t>Bedford Borough</a:t>
            </a:r>
          </a:p>
        </p:txBody>
      </p:sp>
    </p:spTree>
    <p:extLst>
      <p:ext uri="{BB962C8B-B14F-4D97-AF65-F5344CB8AC3E}">
        <p14:creationId xmlns:p14="http://schemas.microsoft.com/office/powerpoint/2010/main" val="3603093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a:off x="4507463" y="1375232"/>
            <a:ext cx="4485600" cy="3139200"/>
          </a:xfrm>
          <a:prstGeom prst="roundRect">
            <a:avLst>
              <a:gd name="adj" fmla="val 4305"/>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200" b="0" i="0" u="none" strike="noStrike" kern="1200" cap="none" spc="0" normalizeH="0" baseline="0" noProof="0" dirty="0">
              <a:ln>
                <a:noFill/>
              </a:ln>
              <a:solidFill>
                <a:srgbClr val="FFFFFF"/>
              </a:solidFill>
              <a:effectLst/>
              <a:uLnTx/>
              <a:uFillTx/>
              <a:latin typeface="Arial" charset="0"/>
              <a:ea typeface="ＭＳ Ｐゴシック"/>
              <a:cs typeface="+mn-cs"/>
            </a:endParaRPr>
          </a:p>
        </p:txBody>
      </p:sp>
      <p:sp>
        <p:nvSpPr>
          <p:cNvPr id="16" name="Rounded Rectangle 15"/>
          <p:cNvSpPr/>
          <p:nvPr/>
        </p:nvSpPr>
        <p:spPr bwMode="auto">
          <a:xfrm>
            <a:off x="3491880" y="794113"/>
            <a:ext cx="5490384" cy="504216"/>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GB" sz="1000" dirty="0"/>
              <a:t>Measures the quality of the local environment. The indicator falls into two sub-domains. The ‘indoors’ living environment measures the quality of housing; while the ‘outdoors’ living environment contains measures of air quality and road traffic accidents. </a:t>
            </a:r>
            <a:endPar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endParaRPr>
          </a:p>
        </p:txBody>
      </p:sp>
      <p:sp>
        <p:nvSpPr>
          <p:cNvPr id="11" name="Rounded Rectangle 10"/>
          <p:cNvSpPr/>
          <p:nvPr/>
        </p:nvSpPr>
        <p:spPr bwMode="auto">
          <a:xfrm>
            <a:off x="183102" y="793901"/>
            <a:ext cx="3380230" cy="504056"/>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charset="0"/>
                <a:ea typeface="ＭＳ Ｐゴシック"/>
                <a:cs typeface="+mn-cs"/>
              </a:rPr>
              <a:t>Living Environment Deprivation</a:t>
            </a:r>
          </a:p>
        </p:txBody>
      </p:sp>
      <p:sp>
        <p:nvSpPr>
          <p:cNvPr id="12" name="Rounded Rectangle 11"/>
          <p:cNvSpPr/>
          <p:nvPr/>
        </p:nvSpPr>
        <p:spPr bwMode="auto">
          <a:xfrm>
            <a:off x="183103" y="1375035"/>
            <a:ext cx="3380230" cy="289397"/>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charset="0"/>
                <a:ea typeface="ＭＳ Ｐゴシック"/>
                <a:cs typeface="+mn-cs"/>
              </a:rPr>
              <a:t>Map 12: Distribution of Living</a:t>
            </a:r>
            <a:r>
              <a:rPr kumimoji="0" lang="en-GB" sz="1000" b="0" i="0" u="none" strike="noStrike" kern="1200" cap="none" spc="0" normalizeH="0" noProof="0" dirty="0">
                <a:ln>
                  <a:noFill/>
                </a:ln>
                <a:solidFill>
                  <a:srgbClr val="FFFFFF"/>
                </a:solidFill>
                <a:effectLst/>
                <a:uLnTx/>
                <a:uFillTx/>
                <a:latin typeface="Arial" charset="0"/>
                <a:ea typeface="ＭＳ Ｐゴシック"/>
                <a:cs typeface="+mn-cs"/>
              </a:rPr>
              <a:t> Environment Deprivation </a:t>
            </a:r>
            <a:r>
              <a:rPr kumimoji="0" lang="en-GB" sz="1000" b="0" i="0" u="none" strike="noStrike" kern="1200" cap="none" spc="0" normalizeH="0" baseline="0" noProof="0" dirty="0">
                <a:ln>
                  <a:noFill/>
                </a:ln>
                <a:solidFill>
                  <a:srgbClr val="FFFFFF"/>
                </a:solidFill>
                <a:effectLst/>
                <a:uLnTx/>
                <a:uFillTx/>
                <a:latin typeface="Arial" charset="0"/>
                <a:ea typeface="ＭＳ Ｐゴシック"/>
                <a:cs typeface="+mn-cs"/>
              </a:rPr>
              <a:t>2019</a:t>
            </a:r>
          </a:p>
        </p:txBody>
      </p:sp>
      <p:grpSp>
        <p:nvGrpSpPr>
          <p:cNvPr id="38" name="Group 37"/>
          <p:cNvGrpSpPr/>
          <p:nvPr/>
        </p:nvGrpSpPr>
        <p:grpSpPr>
          <a:xfrm>
            <a:off x="4919230" y="4260516"/>
            <a:ext cx="3662067" cy="253916"/>
            <a:chOff x="4917414" y="4080162"/>
            <a:chExt cx="3662067" cy="371808"/>
          </a:xfrm>
        </p:grpSpPr>
        <p:sp>
          <p:nvSpPr>
            <p:cNvPr id="32" name="Rectangle 31"/>
            <p:cNvSpPr/>
            <p:nvPr/>
          </p:nvSpPr>
          <p:spPr bwMode="auto">
            <a:xfrm>
              <a:off x="5563083" y="4189857"/>
              <a:ext cx="144000" cy="144000"/>
            </a:xfrm>
            <a:prstGeom prst="rect">
              <a:avLst/>
            </a:prstGeom>
            <a:solidFill>
              <a:srgbClr val="DB4145"/>
            </a:solidFill>
            <a:ln w="19050"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4" name="TextBox 33"/>
            <p:cNvSpPr txBox="1"/>
            <p:nvPr/>
          </p:nvSpPr>
          <p:spPr>
            <a:xfrm>
              <a:off x="4917414" y="4080162"/>
              <a:ext cx="71766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ＭＳ Ｐゴシック"/>
                  <a:cs typeface="+mn-cs"/>
                </a:rPr>
                <a:t>Legend</a:t>
              </a:r>
            </a:p>
          </p:txBody>
        </p:sp>
        <p:sp>
          <p:nvSpPr>
            <p:cNvPr id="35" name="TextBox 34"/>
            <p:cNvSpPr txBox="1"/>
            <p:nvPr/>
          </p:nvSpPr>
          <p:spPr>
            <a:xfrm>
              <a:off x="5707083" y="4080162"/>
              <a:ext cx="1357445" cy="3718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10% most deprived</a:t>
              </a:r>
            </a:p>
          </p:txBody>
        </p:sp>
        <p:sp>
          <p:nvSpPr>
            <p:cNvPr id="36" name="Rectangle 35"/>
            <p:cNvSpPr/>
            <p:nvPr/>
          </p:nvSpPr>
          <p:spPr bwMode="auto">
            <a:xfrm>
              <a:off x="7065059" y="4189855"/>
              <a:ext cx="144000" cy="144000"/>
            </a:xfrm>
            <a:prstGeom prst="rect">
              <a:avLst/>
            </a:prstGeom>
            <a:solidFill>
              <a:srgbClr val="F25622"/>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7" name="TextBox 36"/>
            <p:cNvSpPr txBox="1"/>
            <p:nvPr/>
          </p:nvSpPr>
          <p:spPr>
            <a:xfrm>
              <a:off x="7211330" y="4080162"/>
              <a:ext cx="136815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20% most deprived</a:t>
              </a:r>
            </a:p>
          </p:txBody>
        </p:sp>
      </p:gr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465" t="25850" r="980" b="1701"/>
          <a:stretch/>
        </p:blipFill>
        <p:spPr>
          <a:xfrm>
            <a:off x="183102" y="1880828"/>
            <a:ext cx="4171768" cy="4428492"/>
          </a:xfrm>
          <a:prstGeom prst="rect">
            <a:avLst/>
          </a:prstGeom>
        </p:spPr>
      </p:pic>
      <p:grpSp>
        <p:nvGrpSpPr>
          <p:cNvPr id="6" name="Group 5"/>
          <p:cNvGrpSpPr/>
          <p:nvPr/>
        </p:nvGrpSpPr>
        <p:grpSpPr>
          <a:xfrm>
            <a:off x="4525903" y="1835635"/>
            <a:ext cx="4448720" cy="2218395"/>
            <a:chOff x="4502208" y="1709705"/>
            <a:chExt cx="4448720" cy="2218395"/>
          </a:xfrm>
        </p:grpSpPr>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3632" t="17678" r="5754" b="18273"/>
            <a:stretch/>
          </p:blipFill>
          <p:spPr>
            <a:xfrm>
              <a:off x="4502208" y="1710666"/>
              <a:ext cx="2216472" cy="2216472"/>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5436" t="17451" r="5436" b="17451"/>
            <a:stretch/>
          </p:blipFill>
          <p:spPr>
            <a:xfrm>
              <a:off x="6732533" y="1709705"/>
              <a:ext cx="2218395" cy="2218395"/>
            </a:xfrm>
            <a:prstGeom prst="rect">
              <a:avLst/>
            </a:prstGeom>
          </p:spPr>
        </p:pic>
      </p:grpSp>
      <p:grpSp>
        <p:nvGrpSpPr>
          <p:cNvPr id="13" name="Group 12"/>
          <p:cNvGrpSpPr/>
          <p:nvPr/>
        </p:nvGrpSpPr>
        <p:grpSpPr>
          <a:xfrm>
            <a:off x="4658243" y="1764621"/>
            <a:ext cx="2859250" cy="284380"/>
            <a:chOff x="3683018" y="1683516"/>
            <a:chExt cx="2859250" cy="284380"/>
          </a:xfrm>
        </p:grpSpPr>
        <p:sp>
          <p:nvSpPr>
            <p:cNvPr id="24" name="TextBox 23"/>
            <p:cNvSpPr txBox="1"/>
            <p:nvPr/>
          </p:nvSpPr>
          <p:spPr>
            <a:xfrm>
              <a:off x="5941021" y="1683516"/>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2019</a:t>
              </a:r>
            </a:p>
          </p:txBody>
        </p:sp>
        <p:sp>
          <p:nvSpPr>
            <p:cNvPr id="2" name="TextBox 1"/>
            <p:cNvSpPr txBox="1"/>
            <p:nvPr/>
          </p:nvSpPr>
          <p:spPr>
            <a:xfrm>
              <a:off x="3683018" y="1683516"/>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2015</a:t>
              </a:r>
            </a:p>
          </p:txBody>
        </p:sp>
      </p:grpSp>
      <p:pic>
        <p:nvPicPr>
          <p:cNvPr id="14" name="Picture 13"/>
          <p:cNvPicPr>
            <a:picLocks noChangeAspect="1"/>
          </p:cNvPicPr>
          <p:nvPr/>
        </p:nvPicPr>
        <p:blipFill>
          <a:blip r:embed="rId6"/>
          <a:stretch>
            <a:fillRect/>
          </a:stretch>
        </p:blipFill>
        <p:spPr>
          <a:xfrm>
            <a:off x="4507463" y="4557764"/>
            <a:ext cx="4485600" cy="2215239"/>
          </a:xfrm>
          <a:prstGeom prst="rect">
            <a:avLst/>
          </a:prstGeom>
        </p:spPr>
      </p:pic>
      <p:sp>
        <p:nvSpPr>
          <p:cNvPr id="25" name="Rounded Rectangle 24"/>
          <p:cNvSpPr/>
          <p:nvPr/>
        </p:nvSpPr>
        <p:spPr bwMode="auto">
          <a:xfrm>
            <a:off x="4880902" y="1412776"/>
            <a:ext cx="3732122" cy="115620"/>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a:ln>
                  <a:noFill/>
                </a:ln>
                <a:solidFill>
                  <a:schemeClr val="bg1"/>
                </a:solidFill>
                <a:effectLst/>
                <a:latin typeface="Arial" charset="0"/>
              </a:rPr>
              <a:t>LSOAs amongst the most deprived 10%</a:t>
            </a:r>
            <a:r>
              <a:rPr kumimoji="0" lang="en-GB" sz="1000" b="1" i="0" u="none" strike="noStrike" cap="none" normalizeH="0" dirty="0">
                <a:ln>
                  <a:noFill/>
                </a:ln>
                <a:solidFill>
                  <a:schemeClr val="bg1"/>
                </a:solidFill>
                <a:effectLst/>
                <a:latin typeface="Arial" charset="0"/>
              </a:rPr>
              <a:t> and 20% in England</a:t>
            </a:r>
            <a:endParaRPr kumimoji="0" lang="en-GB" sz="1000" b="1" i="0" u="none" strike="noStrike" cap="none" normalizeH="0" baseline="0" dirty="0">
              <a:ln>
                <a:noFill/>
              </a:ln>
              <a:solidFill>
                <a:schemeClr val="bg1"/>
              </a:solidFill>
              <a:effectLst/>
              <a:latin typeface="Arial" charset="0"/>
            </a:endParaRPr>
          </a:p>
        </p:txBody>
      </p:sp>
      <p:sp>
        <p:nvSpPr>
          <p:cNvPr id="26" name="TextBox 25"/>
          <p:cNvSpPr txBox="1"/>
          <p:nvPr/>
        </p:nvSpPr>
        <p:spPr>
          <a:xfrm>
            <a:off x="0" y="597623"/>
            <a:ext cx="9144000" cy="150455"/>
          </a:xfrm>
          <a:prstGeom prst="rect">
            <a:avLst/>
          </a:prstGeom>
          <a:solidFill>
            <a:srgbClr val="662A6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7" name="TextBox 26"/>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8"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b="1" dirty="0">
                <a:solidFill>
                  <a:schemeClr val="bg1"/>
                </a:solidFill>
              </a:rPr>
              <a:t>Indices of Deprivation 2019</a:t>
            </a:r>
            <a:br>
              <a:rPr lang="en-GB" dirty="0">
                <a:solidFill>
                  <a:schemeClr val="bg1"/>
                </a:solidFill>
              </a:rPr>
            </a:br>
            <a:r>
              <a:rPr lang="en-GB" sz="1400" dirty="0">
                <a:solidFill>
                  <a:schemeClr val="bg1"/>
                </a:solidFill>
              </a:rPr>
              <a:t>Bedford Borough</a:t>
            </a:r>
          </a:p>
        </p:txBody>
      </p:sp>
    </p:spTree>
    <p:extLst>
      <p:ext uri="{BB962C8B-B14F-4D97-AF65-F5344CB8AC3E}">
        <p14:creationId xmlns:p14="http://schemas.microsoft.com/office/powerpoint/2010/main" val="2913173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821396651"/>
              </p:ext>
            </p:extLst>
          </p:nvPr>
        </p:nvGraphicFramePr>
        <p:xfrm>
          <a:off x="101690" y="1196752"/>
          <a:ext cx="8940619" cy="5450680"/>
        </p:xfrm>
        <a:graphic>
          <a:graphicData uri="http://schemas.openxmlformats.org/drawingml/2006/table">
            <a:tbl>
              <a:tblPr/>
              <a:tblGrid>
                <a:gridCol w="1445974">
                  <a:extLst>
                    <a:ext uri="{9D8B030D-6E8A-4147-A177-3AD203B41FA5}">
                      <a16:colId xmlns:a16="http://schemas.microsoft.com/office/drawing/2014/main" val="1514469845"/>
                    </a:ext>
                  </a:extLst>
                </a:gridCol>
                <a:gridCol w="432048">
                  <a:extLst>
                    <a:ext uri="{9D8B030D-6E8A-4147-A177-3AD203B41FA5}">
                      <a16:colId xmlns:a16="http://schemas.microsoft.com/office/drawing/2014/main" val="2505945011"/>
                    </a:ext>
                  </a:extLst>
                </a:gridCol>
                <a:gridCol w="432048">
                  <a:extLst>
                    <a:ext uri="{9D8B030D-6E8A-4147-A177-3AD203B41FA5}">
                      <a16:colId xmlns:a16="http://schemas.microsoft.com/office/drawing/2014/main" val="536927808"/>
                    </a:ext>
                  </a:extLst>
                </a:gridCol>
                <a:gridCol w="720080">
                  <a:extLst>
                    <a:ext uri="{9D8B030D-6E8A-4147-A177-3AD203B41FA5}">
                      <a16:colId xmlns:a16="http://schemas.microsoft.com/office/drawing/2014/main" val="1715964029"/>
                    </a:ext>
                  </a:extLst>
                </a:gridCol>
                <a:gridCol w="648072">
                  <a:extLst>
                    <a:ext uri="{9D8B030D-6E8A-4147-A177-3AD203B41FA5}">
                      <a16:colId xmlns:a16="http://schemas.microsoft.com/office/drawing/2014/main" val="581231627"/>
                    </a:ext>
                  </a:extLst>
                </a:gridCol>
                <a:gridCol w="648072">
                  <a:extLst>
                    <a:ext uri="{9D8B030D-6E8A-4147-A177-3AD203B41FA5}">
                      <a16:colId xmlns:a16="http://schemas.microsoft.com/office/drawing/2014/main" val="3003065257"/>
                    </a:ext>
                  </a:extLst>
                </a:gridCol>
                <a:gridCol w="641105">
                  <a:extLst>
                    <a:ext uri="{9D8B030D-6E8A-4147-A177-3AD203B41FA5}">
                      <a16:colId xmlns:a16="http://schemas.microsoft.com/office/drawing/2014/main" val="482719223"/>
                    </a:ext>
                  </a:extLst>
                </a:gridCol>
                <a:gridCol w="624651">
                  <a:extLst>
                    <a:ext uri="{9D8B030D-6E8A-4147-A177-3AD203B41FA5}">
                      <a16:colId xmlns:a16="http://schemas.microsoft.com/office/drawing/2014/main" val="3131345782"/>
                    </a:ext>
                  </a:extLst>
                </a:gridCol>
                <a:gridCol w="384614">
                  <a:extLst>
                    <a:ext uri="{9D8B030D-6E8A-4147-A177-3AD203B41FA5}">
                      <a16:colId xmlns:a16="http://schemas.microsoft.com/office/drawing/2014/main" val="3611472697"/>
                    </a:ext>
                  </a:extLst>
                </a:gridCol>
                <a:gridCol w="748678">
                  <a:extLst>
                    <a:ext uri="{9D8B030D-6E8A-4147-A177-3AD203B41FA5}">
                      <a16:colId xmlns:a16="http://schemas.microsoft.com/office/drawing/2014/main" val="2668204285"/>
                    </a:ext>
                  </a:extLst>
                </a:gridCol>
                <a:gridCol w="865587">
                  <a:extLst>
                    <a:ext uri="{9D8B030D-6E8A-4147-A177-3AD203B41FA5}">
                      <a16:colId xmlns:a16="http://schemas.microsoft.com/office/drawing/2014/main" val="549054005"/>
                    </a:ext>
                  </a:extLst>
                </a:gridCol>
                <a:gridCol w="501950">
                  <a:extLst>
                    <a:ext uri="{9D8B030D-6E8A-4147-A177-3AD203B41FA5}">
                      <a16:colId xmlns:a16="http://schemas.microsoft.com/office/drawing/2014/main" val="2325436689"/>
                    </a:ext>
                  </a:extLst>
                </a:gridCol>
                <a:gridCol w="847740">
                  <a:extLst>
                    <a:ext uri="{9D8B030D-6E8A-4147-A177-3AD203B41FA5}">
                      <a16:colId xmlns:a16="http://schemas.microsoft.com/office/drawing/2014/main" val="807029584"/>
                    </a:ext>
                  </a:extLst>
                </a:gridCol>
              </a:tblGrid>
              <a:tr h="676511">
                <a:tc>
                  <a:txBody>
                    <a:bodyPr/>
                    <a:lstStyle/>
                    <a:p>
                      <a:pPr algn="l" fontAlgn="b"/>
                      <a:r>
                        <a:rPr lang="en-GB" sz="1000" b="1" i="0" u="none" strike="noStrike" dirty="0">
                          <a:solidFill>
                            <a:srgbClr val="000000"/>
                          </a:solidFill>
                          <a:effectLst/>
                          <a:latin typeface="Calibri" panose="020F0502020204030204" pitchFamily="34" charset="0"/>
                        </a:rPr>
                        <a:t>Ward</a:t>
                      </a:r>
                    </a:p>
                  </a:txBody>
                  <a:tcPr marL="5800" marR="5800" marT="5800" marB="0" anchor="b">
                    <a:lnL>
                      <a:noFill/>
                    </a:lnL>
                    <a:lnR w="12700" cap="flat" cmpd="sng" algn="ctr">
                      <a:solidFill>
                        <a:schemeClr val="tx1"/>
                      </a:solidFill>
                      <a:prstDash val="sysDash"/>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000" b="1" i="0" u="none" strike="noStrike" dirty="0">
                          <a:solidFill>
                            <a:srgbClr val="000000"/>
                          </a:solidFill>
                          <a:effectLst/>
                          <a:latin typeface="Calibri" panose="020F0502020204030204" pitchFamily="34" charset="0"/>
                        </a:rPr>
                        <a:t>Overall</a:t>
                      </a: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000" b="1" i="0" u="none" strike="noStrike" dirty="0">
                          <a:solidFill>
                            <a:srgbClr val="000000"/>
                          </a:solidFill>
                          <a:effectLst/>
                          <a:latin typeface="Calibri" panose="020F0502020204030204" pitchFamily="34" charset="0"/>
                        </a:rPr>
                        <a:t>Income</a:t>
                      </a: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000" b="1" i="0" u="none" strike="noStrike" dirty="0">
                          <a:solidFill>
                            <a:srgbClr val="000000"/>
                          </a:solidFill>
                          <a:effectLst/>
                          <a:latin typeface="Calibri" panose="020F0502020204030204" pitchFamily="34" charset="0"/>
                        </a:rPr>
                        <a:t>Employment</a:t>
                      </a: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000" b="1" i="0" u="none" strike="noStrike" dirty="0">
                          <a:solidFill>
                            <a:srgbClr val="000000"/>
                          </a:solidFill>
                          <a:effectLst/>
                          <a:latin typeface="Calibri" panose="020F0502020204030204" pitchFamily="34" charset="0"/>
                        </a:rPr>
                        <a:t>Income deprivation affecting older people</a:t>
                      </a: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000" b="1" i="0" u="none" strike="noStrike" dirty="0">
                          <a:solidFill>
                            <a:srgbClr val="000000"/>
                          </a:solidFill>
                          <a:effectLst/>
                          <a:latin typeface="Calibri" panose="020F0502020204030204" pitchFamily="34" charset="0"/>
                        </a:rPr>
                        <a:t>Income deprivation affecting children</a:t>
                      </a: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000" b="1" i="0" u="none" strike="noStrike" dirty="0">
                          <a:solidFill>
                            <a:srgbClr val="000000"/>
                          </a:solidFill>
                          <a:effectLst/>
                          <a:latin typeface="Calibri" panose="020F0502020204030204" pitchFamily="34" charset="0"/>
                        </a:rPr>
                        <a:t>Education skills and training</a:t>
                      </a: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000" b="1" i="0" u="none" strike="noStrike" dirty="0">
                          <a:solidFill>
                            <a:srgbClr val="000000"/>
                          </a:solidFill>
                          <a:effectLst/>
                          <a:latin typeface="Calibri" panose="020F0502020204030204" pitchFamily="34" charset="0"/>
                        </a:rPr>
                        <a:t>Children and young people</a:t>
                      </a: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000" b="1" i="0" u="none" strike="noStrike" dirty="0">
                          <a:solidFill>
                            <a:srgbClr val="000000"/>
                          </a:solidFill>
                          <a:effectLst/>
                          <a:latin typeface="Calibri" panose="020F0502020204030204" pitchFamily="34" charset="0"/>
                        </a:rPr>
                        <a:t>Crime</a:t>
                      </a: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000" b="1" i="0" u="none" strike="noStrike" dirty="0">
                          <a:solidFill>
                            <a:srgbClr val="000000"/>
                          </a:solidFill>
                          <a:effectLst/>
                          <a:latin typeface="Calibri" panose="020F0502020204030204" pitchFamily="34" charset="0"/>
                        </a:rPr>
                        <a:t>Barriers to housing and services</a:t>
                      </a: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000" b="1" i="0" u="none" strike="noStrike" dirty="0">
                          <a:solidFill>
                            <a:srgbClr val="000000"/>
                          </a:solidFill>
                          <a:effectLst/>
                          <a:latin typeface="Calibri" panose="020F0502020204030204" pitchFamily="34" charset="0"/>
                        </a:rPr>
                        <a:t>Living environment</a:t>
                      </a: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000" b="1" i="0" u="none" strike="noStrike" dirty="0">
                          <a:solidFill>
                            <a:srgbClr val="000000"/>
                          </a:solidFill>
                          <a:effectLst/>
                          <a:latin typeface="Calibri" panose="020F0502020204030204" pitchFamily="34" charset="0"/>
                        </a:rPr>
                        <a:t>Adult skills</a:t>
                      </a: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000" b="1" i="0" u="none" strike="noStrike" dirty="0">
                          <a:solidFill>
                            <a:srgbClr val="000000"/>
                          </a:solidFill>
                          <a:effectLst/>
                          <a:latin typeface="Calibri" panose="020F0502020204030204" pitchFamily="34" charset="0"/>
                        </a:rPr>
                        <a:t>Health Deprivation and Disability</a:t>
                      </a:r>
                    </a:p>
                  </a:txBody>
                  <a:tcPr marL="5800" marR="5800" marT="5800" marB="0" anchor="b">
                    <a:lnL w="12700" cap="flat" cmpd="sng" algn="ctr">
                      <a:solidFill>
                        <a:schemeClr val="tx1"/>
                      </a:solidFill>
                      <a:prstDash val="sysDash"/>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20046323"/>
                  </a:ext>
                </a:extLst>
              </a:tr>
              <a:tr h="152818">
                <a:tc>
                  <a:txBody>
                    <a:bodyPr/>
                    <a:lstStyle/>
                    <a:p>
                      <a:pPr algn="l" fontAlgn="b"/>
                      <a:r>
                        <a:rPr lang="en-GB" sz="1000" b="0" i="0" u="none" strike="noStrike" dirty="0" err="1">
                          <a:solidFill>
                            <a:srgbClr val="000000"/>
                          </a:solidFill>
                          <a:effectLst/>
                          <a:latin typeface="Calibri" panose="020F0502020204030204" pitchFamily="34" charset="0"/>
                        </a:rPr>
                        <a:t>Brickhill</a:t>
                      </a:r>
                      <a:endParaRPr lang="en-GB" sz="1000" b="0" i="0" u="none" strike="noStrike" dirty="0">
                        <a:solidFill>
                          <a:srgbClr val="000000"/>
                        </a:solidFill>
                        <a:effectLst/>
                        <a:latin typeface="Calibri" panose="020F0502020204030204" pitchFamily="34" charset="0"/>
                      </a:endParaRPr>
                    </a:p>
                  </a:txBody>
                  <a:tcPr marL="5800" marR="5800" marT="5800" marB="0" anchor="b">
                    <a:lnL>
                      <a:noFill/>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50297670"/>
                  </a:ext>
                </a:extLst>
              </a:tr>
              <a:tr h="152818">
                <a:tc>
                  <a:txBody>
                    <a:bodyPr/>
                    <a:lstStyle/>
                    <a:p>
                      <a:pPr algn="l" fontAlgn="b"/>
                      <a:r>
                        <a:rPr lang="en-GB" sz="1000" b="0" i="0" u="none" strike="noStrike" dirty="0" err="1">
                          <a:solidFill>
                            <a:srgbClr val="000000"/>
                          </a:solidFill>
                          <a:effectLst/>
                          <a:latin typeface="Calibri" panose="020F0502020204030204" pitchFamily="34" charset="0"/>
                        </a:rPr>
                        <a:t>Bromham</a:t>
                      </a:r>
                      <a:r>
                        <a:rPr lang="en-GB" sz="1000" b="0" i="0" u="none" strike="noStrike" dirty="0">
                          <a:solidFill>
                            <a:srgbClr val="000000"/>
                          </a:solidFill>
                          <a:effectLst/>
                          <a:latin typeface="Calibri" panose="020F0502020204030204" pitchFamily="34" charset="0"/>
                        </a:rPr>
                        <a:t> and </a:t>
                      </a:r>
                      <a:r>
                        <a:rPr lang="en-GB" sz="1000" b="0" i="0" u="none" strike="noStrike" dirty="0" err="1">
                          <a:solidFill>
                            <a:srgbClr val="000000"/>
                          </a:solidFill>
                          <a:effectLst/>
                          <a:latin typeface="Calibri" panose="020F0502020204030204" pitchFamily="34" charset="0"/>
                        </a:rPr>
                        <a:t>Biddenham</a:t>
                      </a:r>
                      <a:endParaRPr lang="en-GB" sz="1000" b="0" i="0" u="none" strike="noStrike" dirty="0">
                        <a:solidFill>
                          <a:srgbClr val="000000"/>
                        </a:solidFill>
                        <a:effectLst/>
                        <a:latin typeface="Calibri" panose="020F0502020204030204" pitchFamily="34" charset="0"/>
                      </a:endParaRPr>
                    </a:p>
                  </a:txBody>
                  <a:tcPr marL="5800" marR="5800" marT="5800" marB="0" anchor="b">
                    <a:lnL>
                      <a:noFill/>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2063814"/>
                  </a:ext>
                </a:extLst>
              </a:tr>
              <a:tr h="152818">
                <a:tc>
                  <a:txBody>
                    <a:bodyPr/>
                    <a:lstStyle/>
                    <a:p>
                      <a:pPr algn="l" fontAlgn="b"/>
                      <a:r>
                        <a:rPr lang="en-GB" sz="1000" b="0" i="0" u="none" strike="noStrike" dirty="0">
                          <a:solidFill>
                            <a:srgbClr val="000000"/>
                          </a:solidFill>
                          <a:effectLst/>
                          <a:latin typeface="Calibri" panose="020F0502020204030204" pitchFamily="34" charset="0"/>
                        </a:rPr>
                        <a:t>Castle</a:t>
                      </a:r>
                    </a:p>
                  </a:txBody>
                  <a:tcPr marL="5800" marR="5800" marT="5800" marB="0" anchor="b">
                    <a:lnL>
                      <a:noFill/>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Wingdings" panose="05000000000000000000" pitchFamily="2" charset="2"/>
                        </a:rPr>
                        <a:t>ü</a:t>
                      </a: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Wingdings" panose="05000000000000000000" pitchFamily="2" charset="2"/>
                        </a:rPr>
                        <a:t>ü</a:t>
                      </a: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Wingdings" panose="05000000000000000000" pitchFamily="2" charset="2"/>
                        </a:rPr>
                        <a:t>ü</a:t>
                      </a: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Wingdings" panose="05000000000000000000" pitchFamily="2" charset="2"/>
                        </a:rPr>
                        <a:t>ü</a:t>
                      </a: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Wingdings" panose="05000000000000000000" pitchFamily="2" charset="2"/>
                        </a:rPr>
                        <a:t>ü</a:t>
                      </a: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Wingdings" panose="05000000000000000000" pitchFamily="2" charset="2"/>
                        </a:rPr>
                        <a:t>ü</a:t>
                      </a: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Wingdings" panose="05000000000000000000" pitchFamily="2" charset="2"/>
                        </a:rPr>
                        <a:t>ü</a:t>
                      </a: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Wingdings" panose="05000000000000000000" pitchFamily="2" charset="2"/>
                        </a:rPr>
                        <a:t>ü</a:t>
                      </a:r>
                    </a:p>
                  </a:txBody>
                  <a:tcPr marL="5800" marR="5800" marT="5800" marB="0" anchor="b">
                    <a:lnL w="12700" cap="flat" cmpd="sng" algn="ctr">
                      <a:solidFill>
                        <a:schemeClr val="tx1"/>
                      </a:solidFill>
                      <a:prstDash val="sysDash"/>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27069448"/>
                  </a:ext>
                </a:extLst>
              </a:tr>
              <a:tr h="152818">
                <a:tc>
                  <a:txBody>
                    <a:bodyPr/>
                    <a:lstStyle/>
                    <a:p>
                      <a:pPr algn="l" fontAlgn="b"/>
                      <a:r>
                        <a:rPr lang="en-GB" sz="1000" b="0" i="0" u="none" strike="noStrike" dirty="0" err="1">
                          <a:solidFill>
                            <a:srgbClr val="000000"/>
                          </a:solidFill>
                          <a:effectLst/>
                          <a:latin typeface="Calibri" panose="020F0502020204030204" pitchFamily="34" charset="0"/>
                        </a:rPr>
                        <a:t>Cauldwell</a:t>
                      </a:r>
                      <a:endParaRPr lang="en-GB" sz="1000" b="0" i="0" u="none" strike="noStrike" dirty="0">
                        <a:solidFill>
                          <a:srgbClr val="000000"/>
                        </a:solidFill>
                        <a:effectLst/>
                        <a:latin typeface="Calibri" panose="020F0502020204030204" pitchFamily="34" charset="0"/>
                      </a:endParaRPr>
                    </a:p>
                  </a:txBody>
                  <a:tcPr marL="5800" marR="5800" marT="5800" marB="0" anchor="b">
                    <a:lnL>
                      <a:noFill/>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Wingdings" panose="05000000000000000000" pitchFamily="2" charset="2"/>
                        </a:rPr>
                        <a:t>ü</a:t>
                      </a: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Wingdings" panose="05000000000000000000" pitchFamily="2" charset="2"/>
                        </a:rPr>
                        <a:t>ü</a:t>
                      </a: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Wingdings" panose="05000000000000000000" pitchFamily="2" charset="2"/>
                        </a:rPr>
                        <a:t>ü</a:t>
                      </a: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Wingdings" panose="05000000000000000000" pitchFamily="2" charset="2"/>
                        </a:rPr>
                        <a:t>ü</a:t>
                      </a: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Wingdings" panose="05000000000000000000" pitchFamily="2" charset="2"/>
                        </a:rPr>
                        <a:t>ü</a:t>
                      </a: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Wingdings" panose="05000000000000000000" pitchFamily="2" charset="2"/>
                        </a:rPr>
                        <a:t>ü</a:t>
                      </a: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Wingdings" panose="05000000000000000000" pitchFamily="2" charset="2"/>
                        </a:rPr>
                        <a:t>ü</a:t>
                      </a: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Wingdings" panose="05000000000000000000" pitchFamily="2" charset="2"/>
                        </a:rPr>
                        <a:t>ü</a:t>
                      </a:r>
                    </a:p>
                  </a:txBody>
                  <a:tcPr marL="5800" marR="5800" marT="5800" marB="0" anchor="b">
                    <a:lnL w="12700" cap="flat" cmpd="sng" algn="ctr">
                      <a:solidFill>
                        <a:schemeClr val="tx1"/>
                      </a:solidFill>
                      <a:prstDash val="sysDash"/>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4737097"/>
                  </a:ext>
                </a:extLst>
              </a:tr>
              <a:tr h="152818">
                <a:tc>
                  <a:txBody>
                    <a:bodyPr/>
                    <a:lstStyle/>
                    <a:p>
                      <a:pPr algn="l" fontAlgn="b"/>
                      <a:r>
                        <a:rPr lang="en-GB" sz="1000" b="0" i="0" u="none" strike="noStrike" dirty="0">
                          <a:solidFill>
                            <a:srgbClr val="000000"/>
                          </a:solidFill>
                          <a:effectLst/>
                          <a:latin typeface="Calibri" panose="020F0502020204030204" pitchFamily="34" charset="0"/>
                        </a:rPr>
                        <a:t>Clapham</a:t>
                      </a:r>
                    </a:p>
                  </a:txBody>
                  <a:tcPr marL="5800" marR="5800" marT="5800" marB="0" anchor="b">
                    <a:lnL>
                      <a:noFill/>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21068113"/>
                  </a:ext>
                </a:extLst>
              </a:tr>
              <a:tr h="152818">
                <a:tc>
                  <a:txBody>
                    <a:bodyPr/>
                    <a:lstStyle/>
                    <a:p>
                      <a:pPr algn="l" fontAlgn="b"/>
                      <a:r>
                        <a:rPr lang="en-GB" sz="1000" b="0" i="0" u="none" strike="noStrike" dirty="0">
                          <a:solidFill>
                            <a:srgbClr val="000000"/>
                          </a:solidFill>
                          <a:effectLst/>
                          <a:latin typeface="Calibri" panose="020F0502020204030204" pitchFamily="34" charset="0"/>
                        </a:rPr>
                        <a:t>De Parys</a:t>
                      </a:r>
                    </a:p>
                  </a:txBody>
                  <a:tcPr marL="5800" marR="5800" marT="5800" marB="0" anchor="b">
                    <a:lnL>
                      <a:noFill/>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Wingdings" panose="05000000000000000000" pitchFamily="2" charset="2"/>
                        </a:rPr>
                        <a:t>ü</a:t>
                      </a:r>
                    </a:p>
                  </a:txBody>
                  <a:tcPr marL="5800" marR="5800" marT="5800" marB="0" anchor="b">
                    <a:lnL w="12700" cap="flat" cmpd="sng" algn="ctr">
                      <a:solidFill>
                        <a:schemeClr val="tx1"/>
                      </a:solidFill>
                      <a:prstDash val="sysDash"/>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9390618"/>
                  </a:ext>
                </a:extLst>
              </a:tr>
              <a:tr h="152818">
                <a:tc>
                  <a:txBody>
                    <a:bodyPr/>
                    <a:lstStyle/>
                    <a:p>
                      <a:pPr algn="l" fontAlgn="b"/>
                      <a:r>
                        <a:rPr lang="en-GB" sz="1000" b="0" i="0" u="none" strike="noStrike" dirty="0" err="1">
                          <a:solidFill>
                            <a:srgbClr val="000000"/>
                          </a:solidFill>
                          <a:effectLst/>
                          <a:latin typeface="Calibri" panose="020F0502020204030204" pitchFamily="34" charset="0"/>
                        </a:rPr>
                        <a:t>Eastcotts</a:t>
                      </a:r>
                      <a:endParaRPr lang="en-GB" sz="1000" b="0" i="0" u="none" strike="noStrike" dirty="0">
                        <a:solidFill>
                          <a:srgbClr val="000000"/>
                        </a:solidFill>
                        <a:effectLst/>
                        <a:latin typeface="Calibri" panose="020F0502020204030204" pitchFamily="34" charset="0"/>
                      </a:endParaRPr>
                    </a:p>
                  </a:txBody>
                  <a:tcPr marL="5800" marR="5800" marT="5800" marB="0" anchor="b">
                    <a:lnL>
                      <a:noFill/>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7692291"/>
                  </a:ext>
                </a:extLst>
              </a:tr>
              <a:tr h="152818">
                <a:tc>
                  <a:txBody>
                    <a:bodyPr/>
                    <a:lstStyle/>
                    <a:p>
                      <a:pPr algn="l" fontAlgn="b"/>
                      <a:r>
                        <a:rPr lang="en-GB" sz="1000" b="0" i="0" u="none" strike="noStrike" dirty="0" err="1">
                          <a:solidFill>
                            <a:srgbClr val="000000"/>
                          </a:solidFill>
                          <a:effectLst/>
                          <a:latin typeface="Calibri" panose="020F0502020204030204" pitchFamily="34" charset="0"/>
                        </a:rPr>
                        <a:t>Elstow</a:t>
                      </a:r>
                      <a:r>
                        <a:rPr lang="en-GB" sz="1000" b="0" i="0" u="none" strike="noStrike" dirty="0">
                          <a:solidFill>
                            <a:srgbClr val="000000"/>
                          </a:solidFill>
                          <a:effectLst/>
                          <a:latin typeface="Calibri" panose="020F0502020204030204" pitchFamily="34" charset="0"/>
                        </a:rPr>
                        <a:t> and </a:t>
                      </a:r>
                      <a:r>
                        <a:rPr lang="en-GB" sz="1000" b="0" i="0" u="none" strike="noStrike" dirty="0" err="1">
                          <a:solidFill>
                            <a:srgbClr val="000000"/>
                          </a:solidFill>
                          <a:effectLst/>
                          <a:latin typeface="Calibri" panose="020F0502020204030204" pitchFamily="34" charset="0"/>
                        </a:rPr>
                        <a:t>Stewartby</a:t>
                      </a:r>
                      <a:endParaRPr lang="en-GB" sz="1000" b="0" i="0" u="none" strike="noStrike" dirty="0">
                        <a:solidFill>
                          <a:srgbClr val="000000"/>
                        </a:solidFill>
                        <a:effectLst/>
                        <a:latin typeface="Calibri" panose="020F0502020204030204" pitchFamily="34" charset="0"/>
                      </a:endParaRPr>
                    </a:p>
                  </a:txBody>
                  <a:tcPr marL="5800" marR="5800" marT="5800" marB="0" anchor="b">
                    <a:lnL>
                      <a:noFill/>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Wingdings" panose="05000000000000000000" pitchFamily="2" charset="2"/>
                        </a:rPr>
                        <a:t>ü</a:t>
                      </a: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Wingdings" panose="05000000000000000000" pitchFamily="2" charset="2"/>
                        </a:rPr>
                        <a:t>ü</a:t>
                      </a: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1990461"/>
                  </a:ext>
                </a:extLst>
              </a:tr>
              <a:tr h="152818">
                <a:tc>
                  <a:txBody>
                    <a:bodyPr/>
                    <a:lstStyle/>
                    <a:p>
                      <a:pPr algn="l" fontAlgn="b"/>
                      <a:r>
                        <a:rPr lang="en-GB" sz="1000" b="0" i="0" u="none" strike="noStrike" dirty="0" err="1">
                          <a:solidFill>
                            <a:srgbClr val="000000"/>
                          </a:solidFill>
                          <a:effectLst/>
                          <a:latin typeface="Calibri" panose="020F0502020204030204" pitchFamily="34" charset="0"/>
                        </a:rPr>
                        <a:t>Goldington</a:t>
                      </a:r>
                      <a:endParaRPr lang="en-GB" sz="1000" b="0" i="0" u="none" strike="noStrike" dirty="0">
                        <a:solidFill>
                          <a:srgbClr val="000000"/>
                        </a:solidFill>
                        <a:effectLst/>
                        <a:latin typeface="Calibri" panose="020F0502020204030204" pitchFamily="34" charset="0"/>
                      </a:endParaRPr>
                    </a:p>
                  </a:txBody>
                  <a:tcPr marL="5800" marR="5800" marT="5800" marB="0" anchor="b">
                    <a:lnL>
                      <a:noFill/>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Wingdings" panose="05000000000000000000" pitchFamily="2" charset="2"/>
                        </a:rPr>
                        <a:t>ü</a:t>
                      </a: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Wingdings" panose="05000000000000000000" pitchFamily="2" charset="2"/>
                        </a:rPr>
                        <a:t>ü</a:t>
                      </a: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Wingdings" panose="05000000000000000000" pitchFamily="2" charset="2"/>
                        </a:rPr>
                        <a:t>ü</a:t>
                      </a: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50781184"/>
                  </a:ext>
                </a:extLst>
              </a:tr>
              <a:tr h="152818">
                <a:tc>
                  <a:txBody>
                    <a:bodyPr/>
                    <a:lstStyle/>
                    <a:p>
                      <a:pPr algn="l" fontAlgn="b"/>
                      <a:r>
                        <a:rPr lang="en-GB" sz="1000" b="0" i="0" u="none" strike="noStrike" dirty="0">
                          <a:solidFill>
                            <a:srgbClr val="000000"/>
                          </a:solidFill>
                          <a:effectLst/>
                          <a:latin typeface="Calibri" panose="020F0502020204030204" pitchFamily="34" charset="0"/>
                        </a:rPr>
                        <a:t>Great </a:t>
                      </a:r>
                      <a:r>
                        <a:rPr lang="en-GB" sz="1000" b="0" i="0" u="none" strike="noStrike" dirty="0" err="1">
                          <a:solidFill>
                            <a:srgbClr val="000000"/>
                          </a:solidFill>
                          <a:effectLst/>
                          <a:latin typeface="Calibri" panose="020F0502020204030204" pitchFamily="34" charset="0"/>
                        </a:rPr>
                        <a:t>Barford</a:t>
                      </a:r>
                      <a:endParaRPr lang="en-GB" sz="1000" b="0" i="0" u="none" strike="noStrike" dirty="0">
                        <a:solidFill>
                          <a:srgbClr val="000000"/>
                        </a:solidFill>
                        <a:effectLst/>
                        <a:latin typeface="Calibri" panose="020F0502020204030204" pitchFamily="34" charset="0"/>
                      </a:endParaRPr>
                    </a:p>
                  </a:txBody>
                  <a:tcPr marL="5800" marR="5800" marT="5800" marB="0" anchor="b">
                    <a:lnL>
                      <a:noFill/>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Wingdings" panose="05000000000000000000" pitchFamily="2" charset="2"/>
                        </a:rPr>
                        <a:t>ü</a:t>
                      </a: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93231139"/>
                  </a:ext>
                </a:extLst>
              </a:tr>
              <a:tr h="152818">
                <a:tc>
                  <a:txBody>
                    <a:bodyPr/>
                    <a:lstStyle/>
                    <a:p>
                      <a:pPr algn="l" fontAlgn="b"/>
                      <a:r>
                        <a:rPr lang="en-GB" sz="1000" b="0" i="0" u="none" strike="noStrike" dirty="0" err="1">
                          <a:solidFill>
                            <a:srgbClr val="000000"/>
                          </a:solidFill>
                          <a:effectLst/>
                          <a:latin typeface="Calibri" panose="020F0502020204030204" pitchFamily="34" charset="0"/>
                        </a:rPr>
                        <a:t>Harpur</a:t>
                      </a:r>
                      <a:endParaRPr lang="en-GB" sz="1000" b="0" i="0" u="none" strike="noStrike" dirty="0">
                        <a:solidFill>
                          <a:srgbClr val="000000"/>
                        </a:solidFill>
                        <a:effectLst/>
                        <a:latin typeface="Calibri" panose="020F0502020204030204" pitchFamily="34" charset="0"/>
                      </a:endParaRPr>
                    </a:p>
                  </a:txBody>
                  <a:tcPr marL="5800" marR="5800" marT="5800" marB="0" anchor="b">
                    <a:lnL>
                      <a:noFill/>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Wingdings" panose="05000000000000000000" pitchFamily="2" charset="2"/>
                        </a:rPr>
                        <a:t>ü</a:t>
                      </a: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Wingdings" panose="05000000000000000000" pitchFamily="2" charset="2"/>
                        </a:rPr>
                        <a:t>ü</a:t>
                      </a: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Wingdings" panose="05000000000000000000" pitchFamily="2" charset="2"/>
                        </a:rPr>
                        <a:t>ü</a:t>
                      </a: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Wingdings" panose="05000000000000000000" pitchFamily="2" charset="2"/>
                        </a:rPr>
                        <a:t>ü</a:t>
                      </a: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Wingdings" panose="05000000000000000000" pitchFamily="2" charset="2"/>
                        </a:rPr>
                        <a:t>ü</a:t>
                      </a: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Wingdings" panose="05000000000000000000" pitchFamily="2" charset="2"/>
                        </a:rPr>
                        <a:t>ü</a:t>
                      </a: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Wingdings" panose="05000000000000000000" pitchFamily="2" charset="2"/>
                        </a:rPr>
                        <a:t>ü</a:t>
                      </a: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Wingdings" panose="05000000000000000000" pitchFamily="2" charset="2"/>
                        </a:rPr>
                        <a:t>ü</a:t>
                      </a:r>
                    </a:p>
                  </a:txBody>
                  <a:tcPr marL="5800" marR="5800" marT="5800" marB="0" anchor="b">
                    <a:lnL w="12700" cap="flat" cmpd="sng" algn="ctr">
                      <a:solidFill>
                        <a:schemeClr val="tx1"/>
                      </a:solidFill>
                      <a:prstDash val="sysDash"/>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07045466"/>
                  </a:ext>
                </a:extLst>
              </a:tr>
              <a:tr h="152818">
                <a:tc>
                  <a:txBody>
                    <a:bodyPr/>
                    <a:lstStyle/>
                    <a:p>
                      <a:pPr algn="l" fontAlgn="b"/>
                      <a:r>
                        <a:rPr lang="en-GB" sz="1000" b="0" i="0" u="none" strike="noStrike" dirty="0">
                          <a:solidFill>
                            <a:srgbClr val="000000"/>
                          </a:solidFill>
                          <a:effectLst/>
                          <a:latin typeface="Calibri" panose="020F0502020204030204" pitchFamily="34" charset="0"/>
                        </a:rPr>
                        <a:t>Harrold</a:t>
                      </a:r>
                    </a:p>
                  </a:txBody>
                  <a:tcPr marL="5800" marR="5800" marT="5800" marB="0" anchor="b">
                    <a:lnL>
                      <a:noFill/>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Wingdings" panose="05000000000000000000" pitchFamily="2" charset="2"/>
                        </a:rPr>
                        <a:t>ü</a:t>
                      </a: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Wingdings" panose="05000000000000000000" pitchFamily="2" charset="2"/>
                        </a:rPr>
                        <a:t>ü</a:t>
                      </a: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49462210"/>
                  </a:ext>
                </a:extLst>
              </a:tr>
              <a:tr h="152818">
                <a:tc>
                  <a:txBody>
                    <a:bodyPr/>
                    <a:lstStyle/>
                    <a:p>
                      <a:pPr algn="l" fontAlgn="b"/>
                      <a:r>
                        <a:rPr lang="en-GB" sz="1000" b="0" i="0" u="none" strike="noStrike" dirty="0" err="1">
                          <a:solidFill>
                            <a:srgbClr val="000000"/>
                          </a:solidFill>
                          <a:effectLst/>
                          <a:latin typeface="Calibri" panose="020F0502020204030204" pitchFamily="34" charset="0"/>
                        </a:rPr>
                        <a:t>Kempston</a:t>
                      </a:r>
                      <a:r>
                        <a:rPr lang="en-GB" sz="1000" b="0" i="0" u="none" strike="noStrike" dirty="0">
                          <a:solidFill>
                            <a:srgbClr val="000000"/>
                          </a:solidFill>
                          <a:effectLst/>
                          <a:latin typeface="Calibri" panose="020F0502020204030204" pitchFamily="34" charset="0"/>
                        </a:rPr>
                        <a:t> Central and East</a:t>
                      </a:r>
                    </a:p>
                  </a:txBody>
                  <a:tcPr marL="5800" marR="5800" marT="5800" marB="0" anchor="b">
                    <a:lnL>
                      <a:noFill/>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28412142"/>
                  </a:ext>
                </a:extLst>
              </a:tr>
              <a:tr h="152818">
                <a:tc>
                  <a:txBody>
                    <a:bodyPr/>
                    <a:lstStyle/>
                    <a:p>
                      <a:pPr algn="l" fontAlgn="b"/>
                      <a:r>
                        <a:rPr lang="en-GB" sz="1000" b="0" i="0" u="none" strike="noStrike" dirty="0" err="1">
                          <a:solidFill>
                            <a:srgbClr val="000000"/>
                          </a:solidFill>
                          <a:effectLst/>
                          <a:latin typeface="Calibri" panose="020F0502020204030204" pitchFamily="34" charset="0"/>
                        </a:rPr>
                        <a:t>Kempston</a:t>
                      </a:r>
                      <a:r>
                        <a:rPr lang="en-GB" sz="1000" b="0" i="0" u="none" strike="noStrike" dirty="0">
                          <a:solidFill>
                            <a:srgbClr val="000000"/>
                          </a:solidFill>
                          <a:effectLst/>
                          <a:latin typeface="Calibri" panose="020F0502020204030204" pitchFamily="34" charset="0"/>
                        </a:rPr>
                        <a:t> North</a:t>
                      </a:r>
                    </a:p>
                  </a:txBody>
                  <a:tcPr marL="5800" marR="5800" marT="5800" marB="0" anchor="b">
                    <a:lnL>
                      <a:noFill/>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Wingdings" panose="05000000000000000000" pitchFamily="2" charset="2"/>
                        </a:rPr>
                        <a:t>ü</a:t>
                      </a: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Wingdings" panose="05000000000000000000" pitchFamily="2" charset="2"/>
                        </a:rPr>
                        <a:t>ü</a:t>
                      </a: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Wingdings" panose="05000000000000000000" pitchFamily="2" charset="2"/>
                        </a:rPr>
                        <a:t>ü</a:t>
                      </a: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1938669"/>
                  </a:ext>
                </a:extLst>
              </a:tr>
              <a:tr h="152818">
                <a:tc>
                  <a:txBody>
                    <a:bodyPr/>
                    <a:lstStyle/>
                    <a:p>
                      <a:pPr algn="l" fontAlgn="b"/>
                      <a:r>
                        <a:rPr lang="en-GB" sz="1000" b="0" i="0" u="none" strike="noStrike" dirty="0" err="1">
                          <a:solidFill>
                            <a:srgbClr val="000000"/>
                          </a:solidFill>
                          <a:effectLst/>
                          <a:latin typeface="Calibri" panose="020F0502020204030204" pitchFamily="34" charset="0"/>
                        </a:rPr>
                        <a:t>Kempston</a:t>
                      </a:r>
                      <a:r>
                        <a:rPr lang="en-GB" sz="1000" b="0" i="0" u="none" strike="noStrike" dirty="0">
                          <a:solidFill>
                            <a:srgbClr val="000000"/>
                          </a:solidFill>
                          <a:effectLst/>
                          <a:latin typeface="Calibri" panose="020F0502020204030204" pitchFamily="34" charset="0"/>
                        </a:rPr>
                        <a:t> Rural</a:t>
                      </a:r>
                    </a:p>
                  </a:txBody>
                  <a:tcPr marL="5800" marR="5800" marT="5800" marB="0" anchor="b">
                    <a:lnL>
                      <a:noFill/>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6104750"/>
                  </a:ext>
                </a:extLst>
              </a:tr>
              <a:tr h="152818">
                <a:tc>
                  <a:txBody>
                    <a:bodyPr/>
                    <a:lstStyle/>
                    <a:p>
                      <a:pPr algn="l" fontAlgn="b"/>
                      <a:r>
                        <a:rPr lang="en-GB" sz="1000" b="0" i="0" u="none" strike="noStrike" dirty="0" err="1">
                          <a:solidFill>
                            <a:srgbClr val="000000"/>
                          </a:solidFill>
                          <a:effectLst/>
                          <a:latin typeface="Calibri" panose="020F0502020204030204" pitchFamily="34" charset="0"/>
                        </a:rPr>
                        <a:t>Kempston</a:t>
                      </a:r>
                      <a:r>
                        <a:rPr lang="en-GB" sz="1000" b="0" i="0" u="none" strike="noStrike" dirty="0">
                          <a:solidFill>
                            <a:srgbClr val="000000"/>
                          </a:solidFill>
                          <a:effectLst/>
                          <a:latin typeface="Calibri" panose="020F0502020204030204" pitchFamily="34" charset="0"/>
                        </a:rPr>
                        <a:t> South</a:t>
                      </a:r>
                    </a:p>
                  </a:txBody>
                  <a:tcPr marL="5800" marR="5800" marT="5800" marB="0" anchor="b">
                    <a:lnL>
                      <a:noFill/>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23170148"/>
                  </a:ext>
                </a:extLst>
              </a:tr>
              <a:tr h="152818">
                <a:tc>
                  <a:txBody>
                    <a:bodyPr/>
                    <a:lstStyle/>
                    <a:p>
                      <a:pPr algn="l" fontAlgn="b"/>
                      <a:r>
                        <a:rPr lang="en-GB" sz="1000" b="0" i="0" u="none" strike="noStrike" dirty="0" err="1">
                          <a:solidFill>
                            <a:srgbClr val="000000"/>
                          </a:solidFill>
                          <a:effectLst/>
                          <a:latin typeface="Calibri" panose="020F0502020204030204" pitchFamily="34" charset="0"/>
                        </a:rPr>
                        <a:t>Kempston</a:t>
                      </a:r>
                      <a:r>
                        <a:rPr lang="en-GB" sz="1000" b="0" i="0" u="none" strike="noStrike" dirty="0">
                          <a:solidFill>
                            <a:srgbClr val="000000"/>
                          </a:solidFill>
                          <a:effectLst/>
                          <a:latin typeface="Calibri" panose="020F0502020204030204" pitchFamily="34" charset="0"/>
                        </a:rPr>
                        <a:t> West</a:t>
                      </a:r>
                    </a:p>
                  </a:txBody>
                  <a:tcPr marL="5800" marR="5800" marT="5800" marB="0" anchor="b">
                    <a:lnL>
                      <a:noFill/>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99359947"/>
                  </a:ext>
                </a:extLst>
              </a:tr>
              <a:tr h="152818">
                <a:tc>
                  <a:txBody>
                    <a:bodyPr/>
                    <a:lstStyle/>
                    <a:p>
                      <a:pPr algn="l" fontAlgn="b"/>
                      <a:r>
                        <a:rPr lang="en-GB" sz="1000" b="0" i="0" u="none" strike="noStrike" dirty="0" err="1">
                          <a:solidFill>
                            <a:srgbClr val="000000"/>
                          </a:solidFill>
                          <a:effectLst/>
                          <a:latin typeface="Calibri" panose="020F0502020204030204" pitchFamily="34" charset="0"/>
                        </a:rPr>
                        <a:t>Kingsbrook</a:t>
                      </a:r>
                      <a:endParaRPr lang="en-GB" sz="1000" b="0" i="0" u="none" strike="noStrike" dirty="0">
                        <a:solidFill>
                          <a:srgbClr val="000000"/>
                        </a:solidFill>
                        <a:effectLst/>
                        <a:latin typeface="Calibri" panose="020F0502020204030204" pitchFamily="34" charset="0"/>
                      </a:endParaRPr>
                    </a:p>
                  </a:txBody>
                  <a:tcPr marL="5800" marR="5800" marT="5800" marB="0" anchor="b">
                    <a:lnL>
                      <a:noFill/>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Wingdings" panose="05000000000000000000" pitchFamily="2" charset="2"/>
                        </a:rPr>
                        <a:t>ü</a:t>
                      </a: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Wingdings" panose="05000000000000000000" pitchFamily="2" charset="2"/>
                        </a:rPr>
                        <a:t>ü</a:t>
                      </a: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Wingdings" panose="05000000000000000000" pitchFamily="2" charset="2"/>
                        </a:rPr>
                        <a:t>ü</a:t>
                      </a: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54364318"/>
                  </a:ext>
                </a:extLst>
              </a:tr>
              <a:tr h="152818">
                <a:tc>
                  <a:txBody>
                    <a:bodyPr/>
                    <a:lstStyle/>
                    <a:p>
                      <a:pPr algn="l" fontAlgn="b"/>
                      <a:r>
                        <a:rPr lang="en-GB" sz="1000" b="0" i="0" u="none" strike="noStrike" dirty="0">
                          <a:solidFill>
                            <a:srgbClr val="000000"/>
                          </a:solidFill>
                          <a:effectLst/>
                          <a:latin typeface="Calibri" panose="020F0502020204030204" pitchFamily="34" charset="0"/>
                        </a:rPr>
                        <a:t>Newnham</a:t>
                      </a:r>
                    </a:p>
                  </a:txBody>
                  <a:tcPr marL="5800" marR="5800" marT="5800" marB="0" anchor="b">
                    <a:lnL>
                      <a:noFill/>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5126520"/>
                  </a:ext>
                </a:extLst>
              </a:tr>
              <a:tr h="152818">
                <a:tc>
                  <a:txBody>
                    <a:bodyPr/>
                    <a:lstStyle/>
                    <a:p>
                      <a:pPr algn="l" fontAlgn="b"/>
                      <a:r>
                        <a:rPr lang="en-GB" sz="1000" b="0" i="0" u="none" strike="noStrike" dirty="0">
                          <a:solidFill>
                            <a:srgbClr val="000000"/>
                          </a:solidFill>
                          <a:effectLst/>
                          <a:latin typeface="Calibri" panose="020F0502020204030204" pitchFamily="34" charset="0"/>
                        </a:rPr>
                        <a:t>Oakley</a:t>
                      </a:r>
                    </a:p>
                  </a:txBody>
                  <a:tcPr marL="5800" marR="5800" marT="5800" marB="0" anchor="b">
                    <a:lnL>
                      <a:noFill/>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Wingdings" panose="05000000000000000000" pitchFamily="2" charset="2"/>
                        </a:rPr>
                        <a:t>ü</a:t>
                      </a: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6462724"/>
                  </a:ext>
                </a:extLst>
              </a:tr>
              <a:tr h="152818">
                <a:tc>
                  <a:txBody>
                    <a:bodyPr/>
                    <a:lstStyle/>
                    <a:p>
                      <a:pPr algn="l" fontAlgn="b"/>
                      <a:r>
                        <a:rPr lang="en-GB" sz="1000" b="0" i="0" u="none" strike="noStrike" dirty="0" err="1">
                          <a:solidFill>
                            <a:srgbClr val="000000"/>
                          </a:solidFill>
                          <a:effectLst/>
                          <a:latin typeface="Calibri" panose="020F0502020204030204" pitchFamily="34" charset="0"/>
                        </a:rPr>
                        <a:t>Putnoe</a:t>
                      </a:r>
                      <a:endParaRPr lang="en-GB" sz="1000" b="0" i="0" u="none" strike="noStrike" dirty="0">
                        <a:solidFill>
                          <a:srgbClr val="000000"/>
                        </a:solidFill>
                        <a:effectLst/>
                        <a:latin typeface="Calibri" panose="020F0502020204030204" pitchFamily="34" charset="0"/>
                      </a:endParaRPr>
                    </a:p>
                  </a:txBody>
                  <a:tcPr marL="5800" marR="5800" marT="5800" marB="0" anchor="b">
                    <a:lnL>
                      <a:noFill/>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Wingdings" panose="05000000000000000000" pitchFamily="2" charset="2"/>
                        </a:rPr>
                        <a:t>ü</a:t>
                      </a: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Wingdings" panose="05000000000000000000" pitchFamily="2" charset="2"/>
                        </a:rPr>
                        <a:t>ü</a:t>
                      </a: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55195597"/>
                  </a:ext>
                </a:extLst>
              </a:tr>
              <a:tr h="152818">
                <a:tc>
                  <a:txBody>
                    <a:bodyPr/>
                    <a:lstStyle/>
                    <a:p>
                      <a:pPr algn="l" fontAlgn="b"/>
                      <a:r>
                        <a:rPr lang="en-GB" sz="1000" b="0" i="0" u="none" strike="noStrike" dirty="0">
                          <a:solidFill>
                            <a:srgbClr val="000000"/>
                          </a:solidFill>
                          <a:effectLst/>
                          <a:latin typeface="Calibri" panose="020F0502020204030204" pitchFamily="34" charset="0"/>
                        </a:rPr>
                        <a:t>Queens Park</a:t>
                      </a:r>
                    </a:p>
                  </a:txBody>
                  <a:tcPr marL="5800" marR="5800" marT="5800" marB="0" anchor="b">
                    <a:lnL>
                      <a:noFill/>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Wingdings" panose="05000000000000000000" pitchFamily="2" charset="2"/>
                        </a:rPr>
                        <a:t>ü</a:t>
                      </a: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Wingdings" panose="05000000000000000000" pitchFamily="2" charset="2"/>
                        </a:rPr>
                        <a:t>ü</a:t>
                      </a: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1526097"/>
                  </a:ext>
                </a:extLst>
              </a:tr>
              <a:tr h="152818">
                <a:tc>
                  <a:txBody>
                    <a:bodyPr/>
                    <a:lstStyle/>
                    <a:p>
                      <a:pPr algn="l" fontAlgn="b"/>
                      <a:r>
                        <a:rPr lang="en-GB" sz="1000" b="0" i="0" u="none" strike="noStrike" dirty="0" err="1">
                          <a:solidFill>
                            <a:srgbClr val="000000"/>
                          </a:solidFill>
                          <a:effectLst/>
                          <a:latin typeface="Calibri" panose="020F0502020204030204" pitchFamily="34" charset="0"/>
                        </a:rPr>
                        <a:t>Riseley</a:t>
                      </a:r>
                      <a:endParaRPr lang="en-GB" sz="1000" b="0" i="0" u="none" strike="noStrike" dirty="0">
                        <a:solidFill>
                          <a:srgbClr val="000000"/>
                        </a:solidFill>
                        <a:effectLst/>
                        <a:latin typeface="Calibri" panose="020F0502020204030204" pitchFamily="34" charset="0"/>
                      </a:endParaRPr>
                    </a:p>
                  </a:txBody>
                  <a:tcPr marL="5800" marR="5800" marT="5800" marB="0" anchor="b">
                    <a:lnL>
                      <a:noFill/>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Wingdings" panose="05000000000000000000" pitchFamily="2" charset="2"/>
                        </a:rPr>
                        <a:t>ü</a:t>
                      </a: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Wingdings" panose="05000000000000000000" pitchFamily="2" charset="2"/>
                        </a:rPr>
                        <a:t>ü</a:t>
                      </a: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0812058"/>
                  </a:ext>
                </a:extLst>
              </a:tr>
              <a:tr h="152818">
                <a:tc>
                  <a:txBody>
                    <a:bodyPr/>
                    <a:lstStyle/>
                    <a:p>
                      <a:pPr algn="l" fontAlgn="b"/>
                      <a:r>
                        <a:rPr lang="en-GB" sz="1000" b="0" i="0" u="none" strike="noStrike" dirty="0" err="1">
                          <a:solidFill>
                            <a:srgbClr val="000000"/>
                          </a:solidFill>
                          <a:effectLst/>
                          <a:latin typeface="Calibri" panose="020F0502020204030204" pitchFamily="34" charset="0"/>
                        </a:rPr>
                        <a:t>Sharnbrook</a:t>
                      </a:r>
                      <a:endParaRPr lang="en-GB" sz="1000" b="0" i="0" u="none" strike="noStrike" dirty="0">
                        <a:solidFill>
                          <a:srgbClr val="000000"/>
                        </a:solidFill>
                        <a:effectLst/>
                        <a:latin typeface="Calibri" panose="020F0502020204030204" pitchFamily="34" charset="0"/>
                      </a:endParaRPr>
                    </a:p>
                  </a:txBody>
                  <a:tcPr marL="5800" marR="5800" marT="5800" marB="0" anchor="b">
                    <a:lnL>
                      <a:noFill/>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Wingdings" panose="05000000000000000000" pitchFamily="2" charset="2"/>
                        </a:rPr>
                        <a:t>ü</a:t>
                      </a: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876242"/>
                  </a:ext>
                </a:extLst>
              </a:tr>
              <a:tr h="152818">
                <a:tc>
                  <a:txBody>
                    <a:bodyPr/>
                    <a:lstStyle/>
                    <a:p>
                      <a:pPr algn="l" fontAlgn="b"/>
                      <a:r>
                        <a:rPr lang="en-GB" sz="1000" b="0" i="0" u="none" strike="noStrike" dirty="0" err="1">
                          <a:solidFill>
                            <a:srgbClr val="000000"/>
                          </a:solidFill>
                          <a:effectLst/>
                          <a:latin typeface="Calibri" panose="020F0502020204030204" pitchFamily="34" charset="0"/>
                        </a:rPr>
                        <a:t>Wilshamstead</a:t>
                      </a:r>
                      <a:endParaRPr lang="en-GB" sz="1000" b="0" i="0" u="none" strike="noStrike" dirty="0">
                        <a:solidFill>
                          <a:srgbClr val="000000"/>
                        </a:solidFill>
                        <a:effectLst/>
                        <a:latin typeface="Calibri" panose="020F0502020204030204" pitchFamily="34" charset="0"/>
                      </a:endParaRPr>
                    </a:p>
                  </a:txBody>
                  <a:tcPr marL="5800" marR="5800" marT="5800" marB="0" anchor="b">
                    <a:lnL>
                      <a:noFill/>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83773320"/>
                  </a:ext>
                </a:extLst>
              </a:tr>
              <a:tr h="152818">
                <a:tc>
                  <a:txBody>
                    <a:bodyPr/>
                    <a:lstStyle/>
                    <a:p>
                      <a:pPr algn="l" fontAlgn="b"/>
                      <a:r>
                        <a:rPr lang="en-GB" sz="1000" b="0" i="0" u="none" strike="noStrike" dirty="0">
                          <a:solidFill>
                            <a:srgbClr val="000000"/>
                          </a:solidFill>
                          <a:effectLst/>
                          <a:latin typeface="Calibri" panose="020F0502020204030204" pitchFamily="34" charset="0"/>
                        </a:rPr>
                        <a:t>Wootton</a:t>
                      </a:r>
                    </a:p>
                  </a:txBody>
                  <a:tcPr marL="5800" marR="5800" marT="5800" marB="0" anchor="b">
                    <a:lnL>
                      <a:noFill/>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9453712"/>
                  </a:ext>
                </a:extLst>
              </a:tr>
              <a:tr h="152818">
                <a:tc>
                  <a:txBody>
                    <a:bodyPr/>
                    <a:lstStyle/>
                    <a:p>
                      <a:pPr algn="l" fontAlgn="b"/>
                      <a:r>
                        <a:rPr lang="en-GB" sz="1000" b="0" i="0" u="none" strike="noStrike" dirty="0" err="1">
                          <a:solidFill>
                            <a:srgbClr val="000000"/>
                          </a:solidFill>
                          <a:effectLst/>
                          <a:latin typeface="Calibri" panose="020F0502020204030204" pitchFamily="34" charset="0"/>
                        </a:rPr>
                        <a:t>Wyboston</a:t>
                      </a:r>
                      <a:endParaRPr lang="en-GB" sz="1000" b="0" i="0" u="none" strike="noStrike" dirty="0">
                        <a:solidFill>
                          <a:srgbClr val="000000"/>
                        </a:solidFill>
                        <a:effectLst/>
                        <a:latin typeface="Calibri" panose="020F0502020204030204" pitchFamily="34" charset="0"/>
                      </a:endParaRPr>
                    </a:p>
                  </a:txBody>
                  <a:tcPr marL="5800" marR="5800" marT="5800" marB="0" anchor="b">
                    <a:lnL>
                      <a:noFill/>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Wingdings" panose="05000000000000000000" pitchFamily="2" charset="2"/>
                        </a:rPr>
                        <a:t>ü</a:t>
                      </a: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Wingdings" panose="05000000000000000000" pitchFamily="2" charset="2"/>
                        </a:rPr>
                        <a:t>ü</a:t>
                      </a: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5800" marR="5800" marT="5800" marB="0" anchor="b">
                    <a:lnL w="12700" cap="flat" cmpd="sng" algn="ctr">
                      <a:solidFill>
                        <a:schemeClr val="tx1"/>
                      </a:solidFill>
                      <a:prstDash val="sysDash"/>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57412342"/>
                  </a:ext>
                </a:extLst>
              </a:tr>
            </a:tbl>
          </a:graphicData>
        </a:graphic>
      </p:graphicFrame>
      <p:sp>
        <p:nvSpPr>
          <p:cNvPr id="8" name="TextBox 7"/>
          <p:cNvSpPr txBox="1"/>
          <p:nvPr/>
        </p:nvSpPr>
        <p:spPr>
          <a:xfrm>
            <a:off x="0" y="597623"/>
            <a:ext cx="9144000" cy="150455"/>
          </a:xfrm>
          <a:prstGeom prst="rect">
            <a:avLst/>
          </a:prstGeom>
          <a:solidFill>
            <a:srgbClr val="662A6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9" name="TextBox 8"/>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0"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b="1" dirty="0">
                <a:solidFill>
                  <a:schemeClr val="bg1"/>
                </a:solidFill>
              </a:rPr>
              <a:t>Indices of Deprivation 2019</a:t>
            </a:r>
            <a:br>
              <a:rPr lang="en-GB" dirty="0">
                <a:solidFill>
                  <a:schemeClr val="bg1"/>
                </a:solidFill>
              </a:rPr>
            </a:br>
            <a:r>
              <a:rPr lang="en-GB" sz="1400" dirty="0">
                <a:solidFill>
                  <a:schemeClr val="bg1"/>
                </a:solidFill>
              </a:rPr>
              <a:t>Bedford Borough</a:t>
            </a:r>
          </a:p>
        </p:txBody>
      </p:sp>
      <p:sp>
        <p:nvSpPr>
          <p:cNvPr id="11" name="TextBox 10"/>
          <p:cNvSpPr txBox="1"/>
          <p:nvPr/>
        </p:nvSpPr>
        <p:spPr>
          <a:xfrm>
            <a:off x="179512" y="953014"/>
            <a:ext cx="8856985" cy="246221"/>
          </a:xfrm>
          <a:prstGeom prst="rect">
            <a:avLst/>
          </a:prstGeom>
          <a:noFill/>
        </p:spPr>
        <p:txBody>
          <a:bodyPr wrap="square" rtlCol="0">
            <a:spAutoFit/>
          </a:bodyPr>
          <a:lstStyle/>
          <a:p>
            <a:r>
              <a:rPr lang="en-GB" sz="1000" b="1" dirty="0"/>
              <a:t>Figure 2: Location by ward of the top 5 most deprived LSOAs</a:t>
            </a:r>
            <a:endParaRPr lang="en-GB" sz="1000" dirty="0"/>
          </a:p>
        </p:txBody>
      </p:sp>
    </p:spTree>
    <p:extLst>
      <p:ext uri="{BB962C8B-B14F-4D97-AF65-F5344CB8AC3E}">
        <p14:creationId xmlns:p14="http://schemas.microsoft.com/office/powerpoint/2010/main" val="937401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842" t="741" r="1339" b="1196"/>
          <a:stretch/>
        </p:blipFill>
        <p:spPr>
          <a:xfrm>
            <a:off x="1943708" y="836712"/>
            <a:ext cx="5256584" cy="5904656"/>
          </a:xfrm>
          <a:prstGeom prst="rect">
            <a:avLst/>
          </a:prstGeom>
        </p:spPr>
      </p:pic>
      <p:sp>
        <p:nvSpPr>
          <p:cNvPr id="9" name="TextBox 8"/>
          <p:cNvSpPr txBox="1"/>
          <p:nvPr/>
        </p:nvSpPr>
        <p:spPr>
          <a:xfrm>
            <a:off x="268664" y="836712"/>
            <a:ext cx="1134984" cy="1619462"/>
          </a:xfrm>
          <a:prstGeom prst="rect">
            <a:avLst/>
          </a:prstGeom>
          <a:noFill/>
        </p:spPr>
        <p:txBody>
          <a:bodyPr wrap="square" tIns="3600" rIns="3600" bIns="3600" rtlCol="0">
            <a:spAutoFit/>
          </a:bodyPr>
          <a:lstStyle/>
          <a:p>
            <a:r>
              <a:rPr lang="en-GB" sz="1050" b="1" dirty="0">
                <a:latin typeface="Arial" panose="020B0604020202020204" pitchFamily="34" charset="0"/>
                <a:cs typeface="Arial" panose="020B0604020202020204" pitchFamily="34" charset="0"/>
              </a:rPr>
              <a:t>Figure 3: Summary of the domains, indicators and statistical methods used to create the Indices of Deprivation 2019  </a:t>
            </a:r>
          </a:p>
        </p:txBody>
      </p:sp>
      <p:sp>
        <p:nvSpPr>
          <p:cNvPr id="10" name="TextBox 9"/>
          <p:cNvSpPr txBox="1"/>
          <p:nvPr/>
        </p:nvSpPr>
        <p:spPr>
          <a:xfrm>
            <a:off x="0" y="597623"/>
            <a:ext cx="9144000" cy="150455"/>
          </a:xfrm>
          <a:prstGeom prst="rect">
            <a:avLst/>
          </a:prstGeom>
          <a:solidFill>
            <a:srgbClr val="662A6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1" name="TextBox 10"/>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2"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b="1" dirty="0">
                <a:solidFill>
                  <a:schemeClr val="bg1"/>
                </a:solidFill>
              </a:rPr>
              <a:t>Indices of Deprivation 2019</a:t>
            </a:r>
            <a:br>
              <a:rPr lang="en-GB" dirty="0">
                <a:solidFill>
                  <a:schemeClr val="bg1"/>
                </a:solidFill>
              </a:rPr>
            </a:br>
            <a:r>
              <a:rPr lang="en-GB" sz="1400" dirty="0">
                <a:solidFill>
                  <a:schemeClr val="bg1"/>
                </a:solidFill>
              </a:rPr>
              <a:t>Bedford Borough</a:t>
            </a:r>
          </a:p>
        </p:txBody>
      </p:sp>
    </p:spTree>
    <p:extLst>
      <p:ext uri="{BB962C8B-B14F-4D97-AF65-F5344CB8AC3E}">
        <p14:creationId xmlns:p14="http://schemas.microsoft.com/office/powerpoint/2010/main" val="1645707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508" y="980728"/>
            <a:ext cx="8856984" cy="1420902"/>
          </a:xfrm>
          <a:prstGeom prst="rect">
            <a:avLst/>
          </a:prstGeom>
        </p:spPr>
        <p:txBody>
          <a:bodyPr wrap="square">
            <a:spAutoFit/>
          </a:bodyPr>
          <a:lstStyle/>
          <a:p>
            <a:pPr>
              <a:spcBef>
                <a:spcPts val="150"/>
              </a:spcBef>
            </a:pPr>
            <a:r>
              <a:rPr lang="en-GB" altLang="en-US" dirty="0"/>
              <a:t>Further information</a:t>
            </a:r>
          </a:p>
          <a:p>
            <a:pPr>
              <a:spcBef>
                <a:spcPts val="150"/>
              </a:spcBef>
            </a:pPr>
            <a:r>
              <a:rPr lang="en-GB" altLang="en-US" sz="1200" dirty="0"/>
              <a:t>The full IoD data along with technical details and national reports can be found here:</a:t>
            </a:r>
          </a:p>
          <a:p>
            <a:pPr>
              <a:spcBef>
                <a:spcPts val="150"/>
              </a:spcBef>
            </a:pPr>
            <a:r>
              <a:rPr lang="en-GB" altLang="en-US" sz="1200" dirty="0">
                <a:hlinkClick r:id="rId3"/>
              </a:rPr>
              <a:t>https://www.gov.uk/government/statistics/english-indices-of-deprivation-2019</a:t>
            </a:r>
            <a:endParaRPr lang="en-GB" altLang="en-US" sz="1200" dirty="0"/>
          </a:p>
          <a:p>
            <a:pPr>
              <a:spcBef>
                <a:spcPts val="150"/>
              </a:spcBef>
            </a:pPr>
            <a:r>
              <a:rPr lang="en-GB" altLang="en-US" sz="1200" dirty="0"/>
              <a:t>A helpful visualisation tool of the national results can be found here:</a:t>
            </a:r>
          </a:p>
          <a:p>
            <a:pPr>
              <a:spcBef>
                <a:spcPts val="150"/>
              </a:spcBef>
            </a:pPr>
            <a:r>
              <a:rPr lang="en-GB" sz="1200" dirty="0">
                <a:hlinkClick r:id="rId4"/>
              </a:rPr>
              <a:t>http://dclgapps.communities.gov.uk/imd/iod_index.html</a:t>
            </a:r>
            <a:endParaRPr lang="en-GB" sz="1200" dirty="0"/>
          </a:p>
          <a:p>
            <a:pPr>
              <a:spcBef>
                <a:spcPts val="150"/>
              </a:spcBef>
            </a:pPr>
            <a:r>
              <a:rPr lang="en-GB" altLang="en-US" sz="1200" dirty="0">
                <a:solidFill>
                  <a:srgbClr val="000000"/>
                </a:solidFill>
              </a:rPr>
              <a:t>The English IoD are published by the Ministry of Housing, Communities &amp; Local Government.</a:t>
            </a:r>
          </a:p>
        </p:txBody>
      </p:sp>
      <p:sp>
        <p:nvSpPr>
          <p:cNvPr id="8" name="TextBox 7"/>
          <p:cNvSpPr txBox="1"/>
          <p:nvPr/>
        </p:nvSpPr>
        <p:spPr>
          <a:xfrm>
            <a:off x="0" y="597623"/>
            <a:ext cx="9144000" cy="150455"/>
          </a:xfrm>
          <a:prstGeom prst="rect">
            <a:avLst/>
          </a:prstGeom>
          <a:solidFill>
            <a:srgbClr val="662A6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9" name="TextBox 8"/>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0"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b="1" dirty="0">
                <a:solidFill>
                  <a:schemeClr val="bg1"/>
                </a:solidFill>
              </a:rPr>
              <a:t>Indices of Deprivation 2019</a:t>
            </a:r>
            <a:br>
              <a:rPr lang="en-GB" dirty="0">
                <a:solidFill>
                  <a:schemeClr val="bg1"/>
                </a:solidFill>
              </a:rPr>
            </a:br>
            <a:r>
              <a:rPr lang="en-GB" sz="1400" dirty="0">
                <a:solidFill>
                  <a:schemeClr val="bg1"/>
                </a:solidFill>
              </a:rPr>
              <a:t>Bedford Borough</a:t>
            </a:r>
          </a:p>
        </p:txBody>
      </p:sp>
    </p:spTree>
    <p:extLst>
      <p:ext uri="{BB962C8B-B14F-4D97-AF65-F5344CB8AC3E}">
        <p14:creationId xmlns:p14="http://schemas.microsoft.com/office/powerpoint/2010/main" val="4056976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87370" y="4103527"/>
            <a:ext cx="4312621" cy="1056609"/>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wrap="square" lIns="756000" tIns="3600" rIns="3600" bIns="3600" rtlCol="0" anchor="ctr">
            <a:noAutofit/>
          </a:bodyPr>
          <a:lstStyle/>
          <a:p>
            <a:pPr algn="just">
              <a:spcAft>
                <a:spcPts val="100"/>
              </a:spcAft>
            </a:pPr>
            <a:r>
              <a:rPr lang="en-GB" sz="1200" b="1" dirty="0"/>
              <a:t>Income deprivation affecting older people</a:t>
            </a:r>
            <a:endParaRPr lang="en-GB" altLang="en-US" sz="1000" b="1" dirty="0"/>
          </a:p>
          <a:p>
            <a:pPr algn="just">
              <a:spcAft>
                <a:spcPts val="100"/>
              </a:spcAft>
            </a:pPr>
            <a:r>
              <a:rPr lang="en-GB" altLang="en-US" sz="1000" dirty="0"/>
              <a:t>The most deprived wards are </a:t>
            </a:r>
            <a:r>
              <a:rPr lang="en-GB" altLang="en-US" sz="1000" dirty="0" err="1"/>
              <a:t>Harpur</a:t>
            </a:r>
            <a:r>
              <a:rPr lang="en-GB" altLang="en-US" sz="1000" dirty="0"/>
              <a:t>, Castle and </a:t>
            </a:r>
            <a:r>
              <a:rPr lang="en-GB" altLang="en-US" sz="1000" dirty="0" err="1"/>
              <a:t>Kingsbrook</a:t>
            </a:r>
            <a:r>
              <a:rPr lang="en-GB" altLang="en-US" sz="1000" dirty="0"/>
              <a:t>. </a:t>
            </a:r>
          </a:p>
          <a:p>
            <a:pPr algn="just">
              <a:spcAft>
                <a:spcPts val="100"/>
              </a:spcAft>
            </a:pPr>
            <a:r>
              <a:rPr lang="en-GB" altLang="en-US" sz="1000" dirty="0"/>
              <a:t>Between 2015 to 2019, saw an increase in the number of top 10 and top 20% most deprived LSOAs nationally from 6 to 7 and 11 to 12 respectively. </a:t>
            </a:r>
          </a:p>
        </p:txBody>
      </p:sp>
      <p:grpSp>
        <p:nvGrpSpPr>
          <p:cNvPr id="18" name="Group 17"/>
          <p:cNvGrpSpPr>
            <a:grpSpLocks noChangeAspect="1"/>
          </p:cNvGrpSpPr>
          <p:nvPr/>
        </p:nvGrpSpPr>
        <p:grpSpPr>
          <a:xfrm>
            <a:off x="276609" y="4307831"/>
            <a:ext cx="648161" cy="648000"/>
            <a:chOff x="264318" y="4443775"/>
            <a:chExt cx="930414" cy="930183"/>
          </a:xfrm>
        </p:grpSpPr>
        <p:sp>
          <p:nvSpPr>
            <p:cNvPr id="33" name="Oval 32"/>
            <p:cNvSpPr>
              <a:spLocks noChangeAspect="1"/>
            </p:cNvSpPr>
            <p:nvPr/>
          </p:nvSpPr>
          <p:spPr bwMode="auto">
            <a:xfrm>
              <a:off x="264318" y="4443775"/>
              <a:ext cx="930414" cy="930183"/>
            </a:xfrm>
            <a:prstGeom prst="ellipse">
              <a:avLst/>
            </a:prstGeom>
            <a:solidFill>
              <a:srgbClr val="662A6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charset="-128"/>
              </a:endParaRPr>
            </a:p>
          </p:txBody>
        </p:sp>
        <p:pic>
          <p:nvPicPr>
            <p:cNvPr id="13" name="Picture 12"/>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89325" y="4545872"/>
              <a:ext cx="680400" cy="680400"/>
            </a:xfrm>
            <a:prstGeom prst="rect">
              <a:avLst/>
            </a:prstGeom>
          </p:spPr>
        </p:pic>
      </p:grpSp>
      <p:sp>
        <p:nvSpPr>
          <p:cNvPr id="44" name="TextBox 43"/>
          <p:cNvSpPr txBox="1"/>
          <p:nvPr/>
        </p:nvSpPr>
        <p:spPr>
          <a:xfrm>
            <a:off x="190199" y="5338670"/>
            <a:ext cx="4309792" cy="1200841"/>
          </a:xfrm>
          <a:prstGeom prst="roundRect">
            <a:avLst/>
          </a:prstGeom>
        </p:spPr>
        <p:style>
          <a:lnRef idx="2">
            <a:schemeClr val="dk1"/>
          </a:lnRef>
          <a:fillRef idx="1">
            <a:schemeClr val="lt1"/>
          </a:fillRef>
          <a:effectRef idx="0">
            <a:schemeClr val="dk1"/>
          </a:effectRef>
          <a:fontRef idx="minor">
            <a:schemeClr val="dk1"/>
          </a:fontRef>
        </p:style>
        <p:txBody>
          <a:bodyPr wrap="square" lIns="756000" tIns="3600" rIns="3600" bIns="3600" rtlCol="0">
            <a:noAutofit/>
          </a:bodyPr>
          <a:lstStyle/>
          <a:p>
            <a:pPr algn="just">
              <a:spcBef>
                <a:spcPts val="200"/>
              </a:spcBef>
              <a:spcAft>
                <a:spcPts val="100"/>
              </a:spcAft>
            </a:pPr>
            <a:r>
              <a:rPr lang="en-GB" sz="1200" b="1" dirty="0"/>
              <a:t>Education Skills and Training</a:t>
            </a:r>
            <a:endParaRPr lang="en-GB" altLang="en-US" sz="1200" b="1" dirty="0"/>
          </a:p>
          <a:p>
            <a:pPr algn="just">
              <a:spcBef>
                <a:spcPts val="100"/>
              </a:spcBef>
              <a:spcAft>
                <a:spcPts val="100"/>
              </a:spcAft>
            </a:pPr>
            <a:r>
              <a:rPr lang="en-GB" altLang="en-US" sz="1000" dirty="0"/>
              <a:t>The wards that contain the highest deprivation are </a:t>
            </a:r>
            <a:r>
              <a:rPr lang="en-GB" altLang="en-US" sz="1000" dirty="0" err="1"/>
              <a:t>Goldington</a:t>
            </a:r>
            <a:r>
              <a:rPr lang="en-GB" altLang="en-US" sz="1000" dirty="0"/>
              <a:t>, </a:t>
            </a:r>
            <a:r>
              <a:rPr lang="en-GB" altLang="en-US" sz="1000" dirty="0" err="1"/>
              <a:t>Cauldwell</a:t>
            </a:r>
            <a:r>
              <a:rPr lang="en-GB" altLang="en-US" sz="1000" dirty="0"/>
              <a:t> and Queen’s park. </a:t>
            </a:r>
          </a:p>
          <a:p>
            <a:pPr algn="just">
              <a:spcBef>
                <a:spcPts val="100"/>
              </a:spcBef>
              <a:spcAft>
                <a:spcPts val="100"/>
              </a:spcAft>
            </a:pPr>
            <a:r>
              <a:rPr lang="en-GB" altLang="en-US" sz="1000" dirty="0"/>
              <a:t>There was a decrease in the number of LSOAs in the top 10 most deprived nationally from 6 to 2, whilst the top 20 saw an increase from 19 to 20 areas.</a:t>
            </a:r>
          </a:p>
        </p:txBody>
      </p:sp>
      <p:grpSp>
        <p:nvGrpSpPr>
          <p:cNvPr id="19" name="Group 18"/>
          <p:cNvGrpSpPr>
            <a:grpSpLocks noChangeAspect="1"/>
          </p:cNvGrpSpPr>
          <p:nvPr/>
        </p:nvGrpSpPr>
        <p:grpSpPr>
          <a:xfrm>
            <a:off x="272637" y="5615090"/>
            <a:ext cx="648161" cy="648000"/>
            <a:chOff x="219949" y="5625988"/>
            <a:chExt cx="930414" cy="930183"/>
          </a:xfrm>
        </p:grpSpPr>
        <p:sp>
          <p:nvSpPr>
            <p:cNvPr id="35" name="Oval 34"/>
            <p:cNvSpPr>
              <a:spLocks noChangeAspect="1"/>
            </p:cNvSpPr>
            <p:nvPr/>
          </p:nvSpPr>
          <p:spPr bwMode="auto">
            <a:xfrm>
              <a:off x="219949" y="5625988"/>
              <a:ext cx="930414" cy="930183"/>
            </a:xfrm>
            <a:prstGeom prst="ellipse">
              <a:avLst/>
            </a:prstGeom>
            <a:solidFill>
              <a:srgbClr val="662A63"/>
            </a:solidFill>
            <a:ln w="9525" cap="flat" cmpd="sng" algn="ctr">
              <a:solidFill>
                <a:schemeClr val="tx1"/>
              </a:solidFill>
              <a:prstDash val="solid"/>
              <a:round/>
              <a:headEnd type="none" w="med" len="med"/>
              <a:tailEnd type="none" w="med" len="med"/>
            </a:ln>
            <a:effectLst/>
          </p:spPr>
          <p:txBody>
            <a:bodyPr vert="horz" wrap="square" lIns="91440" tIns="3600" rIns="3600" bIns="36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charset="-128"/>
              </a:endParaRPr>
            </a:p>
          </p:txBody>
        </p:sp>
        <p:pic>
          <p:nvPicPr>
            <p:cNvPr id="43" name="Picture 42"/>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79156" y="5785079"/>
              <a:ext cx="612000" cy="612000"/>
            </a:xfrm>
            <a:prstGeom prst="rect">
              <a:avLst/>
            </a:prstGeom>
          </p:spPr>
        </p:pic>
      </p:grpSp>
      <p:sp>
        <p:nvSpPr>
          <p:cNvPr id="6" name="TextBox 5"/>
          <p:cNvSpPr txBox="1"/>
          <p:nvPr/>
        </p:nvSpPr>
        <p:spPr>
          <a:xfrm>
            <a:off x="193029" y="2880849"/>
            <a:ext cx="4310562" cy="1044145"/>
          </a:xfrm>
          <a:prstGeom prst="roundRect">
            <a:avLst/>
          </a:prstGeom>
          <a:solidFill>
            <a:schemeClr val="bg1"/>
          </a:solidFill>
          <a:ln w="28575"/>
        </p:spPr>
        <p:style>
          <a:lnRef idx="2">
            <a:schemeClr val="dk1"/>
          </a:lnRef>
          <a:fillRef idx="1">
            <a:schemeClr val="lt1"/>
          </a:fillRef>
          <a:effectRef idx="0">
            <a:schemeClr val="dk1"/>
          </a:effectRef>
          <a:fontRef idx="minor">
            <a:schemeClr val="dk1"/>
          </a:fontRef>
        </p:style>
        <p:txBody>
          <a:bodyPr wrap="square" lIns="756000" tIns="3600" rIns="3600" bIns="3600" rtlCol="0" anchor="ctr">
            <a:noAutofit/>
          </a:bodyPr>
          <a:lstStyle/>
          <a:p>
            <a:pPr algn="just">
              <a:spcBef>
                <a:spcPts val="200"/>
              </a:spcBef>
              <a:spcAft>
                <a:spcPts val="100"/>
              </a:spcAft>
            </a:pPr>
            <a:r>
              <a:rPr lang="en-GB" sz="1200" b="1" dirty="0"/>
              <a:t>Income</a:t>
            </a:r>
            <a:endParaRPr lang="en-GB" altLang="en-US" sz="1000" b="1" dirty="0"/>
          </a:p>
          <a:p>
            <a:pPr algn="just">
              <a:spcAft>
                <a:spcPts val="100"/>
              </a:spcAft>
            </a:pPr>
            <a:r>
              <a:rPr lang="en-GB" altLang="en-US" sz="1000" dirty="0"/>
              <a:t>The wards which contain the most deprived LSOAs are </a:t>
            </a:r>
            <a:r>
              <a:rPr lang="en-GB" altLang="en-US" sz="1000" dirty="0" err="1"/>
              <a:t>Cauldwell</a:t>
            </a:r>
            <a:r>
              <a:rPr lang="en-GB" altLang="en-US" sz="1000" dirty="0"/>
              <a:t>, </a:t>
            </a:r>
            <a:r>
              <a:rPr lang="en-GB" altLang="en-US" sz="1000" dirty="0" err="1"/>
              <a:t>Kingsbrook</a:t>
            </a:r>
            <a:r>
              <a:rPr lang="en-GB" altLang="en-US" sz="1000" dirty="0"/>
              <a:t> and Castle. </a:t>
            </a:r>
          </a:p>
          <a:p>
            <a:pPr algn="just">
              <a:spcAft>
                <a:spcPts val="100"/>
              </a:spcAft>
            </a:pPr>
            <a:r>
              <a:rPr lang="en-GB" altLang="en-US" sz="1000" dirty="0"/>
              <a:t>From 2015 to 2019, the number of LSOAs within the most deprived 20% and 10% in England, fell from 20 to 17 and 6 to 5 respectively.</a:t>
            </a:r>
          </a:p>
        </p:txBody>
      </p:sp>
      <p:grpSp>
        <p:nvGrpSpPr>
          <p:cNvPr id="17" name="Group 16"/>
          <p:cNvGrpSpPr>
            <a:grpSpLocks noChangeAspect="1"/>
          </p:cNvGrpSpPr>
          <p:nvPr/>
        </p:nvGrpSpPr>
        <p:grpSpPr>
          <a:xfrm>
            <a:off x="268665" y="3078921"/>
            <a:ext cx="648161" cy="648000"/>
            <a:chOff x="211140" y="3268676"/>
            <a:chExt cx="930414" cy="930183"/>
          </a:xfrm>
        </p:grpSpPr>
        <p:sp>
          <p:nvSpPr>
            <p:cNvPr id="31" name="Oval 30"/>
            <p:cNvSpPr>
              <a:spLocks noChangeAspect="1"/>
            </p:cNvSpPr>
            <p:nvPr/>
          </p:nvSpPr>
          <p:spPr bwMode="auto">
            <a:xfrm>
              <a:off x="211140" y="3268676"/>
              <a:ext cx="930414" cy="930183"/>
            </a:xfrm>
            <a:prstGeom prst="ellipse">
              <a:avLst/>
            </a:prstGeom>
            <a:solidFill>
              <a:srgbClr val="662A6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charset="-128"/>
              </a:endParaRPr>
            </a:p>
          </p:txBody>
        </p:sp>
        <p:pic>
          <p:nvPicPr>
            <p:cNvPr id="5" name="Picture 4"/>
            <p:cNvPicPr>
              <a:picLocks noChangeAspect="1"/>
            </p:cNvPicPr>
            <p:nvPr/>
          </p:nvPicPr>
          <p:blipFill>
            <a:blip r:embed="rId7" cstate="print">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66336" y="3447185"/>
              <a:ext cx="612000" cy="612000"/>
            </a:xfrm>
            <a:prstGeom prst="rect">
              <a:avLst/>
            </a:prstGeom>
          </p:spPr>
        </p:pic>
      </p:grpSp>
      <p:sp>
        <p:nvSpPr>
          <p:cNvPr id="12" name="TextBox 11"/>
          <p:cNvSpPr txBox="1"/>
          <p:nvPr/>
        </p:nvSpPr>
        <p:spPr>
          <a:xfrm>
            <a:off x="4642622" y="4103527"/>
            <a:ext cx="4410209" cy="1017708"/>
          </a:xfrm>
          <a:prstGeom prst="roundRect">
            <a:avLst/>
          </a:prstGeom>
        </p:spPr>
        <p:style>
          <a:lnRef idx="2">
            <a:schemeClr val="dk1"/>
          </a:lnRef>
          <a:fillRef idx="1">
            <a:schemeClr val="lt1"/>
          </a:fillRef>
          <a:effectRef idx="0">
            <a:schemeClr val="dk1"/>
          </a:effectRef>
          <a:fontRef idx="minor">
            <a:schemeClr val="dk1"/>
          </a:fontRef>
        </p:style>
        <p:txBody>
          <a:bodyPr wrap="square" lIns="756000" tIns="3600" rIns="3600" bIns="3600" rtlCol="0" anchor="ctr">
            <a:noAutofit/>
          </a:bodyPr>
          <a:lstStyle/>
          <a:p>
            <a:pPr algn="just">
              <a:spcBef>
                <a:spcPts val="200"/>
              </a:spcBef>
              <a:spcAft>
                <a:spcPts val="100"/>
              </a:spcAft>
            </a:pPr>
            <a:r>
              <a:rPr lang="en-GB" sz="1200" b="1" dirty="0"/>
              <a:t>Income deprivation affecting children</a:t>
            </a:r>
            <a:endParaRPr lang="en-GB" altLang="en-US" sz="1200" b="1" dirty="0"/>
          </a:p>
          <a:p>
            <a:pPr algn="just">
              <a:spcBef>
                <a:spcPts val="100"/>
              </a:spcBef>
              <a:spcAft>
                <a:spcPts val="100"/>
              </a:spcAft>
            </a:pPr>
            <a:r>
              <a:rPr lang="en-GB" altLang="en-US" sz="1000" dirty="0"/>
              <a:t>The most deprived LSOAs can be found in the wards of </a:t>
            </a:r>
            <a:r>
              <a:rPr lang="en-GB" altLang="en-US" sz="1000" dirty="0" err="1"/>
              <a:t>Putnoe</a:t>
            </a:r>
            <a:r>
              <a:rPr lang="en-GB" altLang="en-US" sz="1000" dirty="0"/>
              <a:t>, Castle and </a:t>
            </a:r>
            <a:r>
              <a:rPr lang="en-GB" altLang="en-US" sz="1000" dirty="0" err="1"/>
              <a:t>Cauldwell</a:t>
            </a:r>
            <a:r>
              <a:rPr lang="en-GB" altLang="en-US" sz="1000" dirty="0"/>
              <a:t>. </a:t>
            </a:r>
          </a:p>
          <a:p>
            <a:pPr algn="just">
              <a:spcBef>
                <a:spcPts val="100"/>
              </a:spcBef>
              <a:spcAft>
                <a:spcPts val="100"/>
              </a:spcAft>
            </a:pPr>
            <a:r>
              <a:rPr lang="en-GB" altLang="en-US" sz="1000" dirty="0"/>
              <a:t>2015 to 2019 saw a drop from 16 to 14 LSOAs within the 20% most deprived whilst those in the top 10% fell from 5 to 1.</a:t>
            </a:r>
          </a:p>
        </p:txBody>
      </p:sp>
      <p:grpSp>
        <p:nvGrpSpPr>
          <p:cNvPr id="21" name="Group 20"/>
          <p:cNvGrpSpPr>
            <a:grpSpLocks noChangeAspect="1"/>
          </p:cNvGrpSpPr>
          <p:nvPr/>
        </p:nvGrpSpPr>
        <p:grpSpPr>
          <a:xfrm>
            <a:off x="4716016" y="4288381"/>
            <a:ext cx="648161" cy="648000"/>
            <a:chOff x="4507116" y="4332672"/>
            <a:chExt cx="930414" cy="930183"/>
          </a:xfrm>
        </p:grpSpPr>
        <p:sp>
          <p:nvSpPr>
            <p:cNvPr id="39" name="Oval 38"/>
            <p:cNvSpPr>
              <a:spLocks noChangeAspect="1"/>
            </p:cNvSpPr>
            <p:nvPr/>
          </p:nvSpPr>
          <p:spPr bwMode="auto">
            <a:xfrm>
              <a:off x="4507116" y="4332672"/>
              <a:ext cx="930414" cy="930183"/>
            </a:xfrm>
            <a:prstGeom prst="ellipse">
              <a:avLst/>
            </a:prstGeom>
            <a:solidFill>
              <a:srgbClr val="662A6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charset="-128"/>
              </a:endParaRPr>
            </a:p>
          </p:txBody>
        </p:sp>
        <p:pic>
          <p:nvPicPr>
            <p:cNvPr id="7" name="Picture 6"/>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632123" y="4457563"/>
              <a:ext cx="680400" cy="680400"/>
            </a:xfrm>
            <a:prstGeom prst="rect">
              <a:avLst/>
            </a:prstGeom>
          </p:spPr>
        </p:pic>
      </p:grpSp>
      <p:sp>
        <p:nvSpPr>
          <p:cNvPr id="16" name="TextBox 15"/>
          <p:cNvSpPr txBox="1"/>
          <p:nvPr/>
        </p:nvSpPr>
        <p:spPr>
          <a:xfrm>
            <a:off x="4627670" y="2880849"/>
            <a:ext cx="4410209" cy="1073279"/>
          </a:xfrm>
          <a:prstGeom prst="roundRect">
            <a:avLst/>
          </a:prstGeom>
        </p:spPr>
        <p:style>
          <a:lnRef idx="2">
            <a:schemeClr val="dk1"/>
          </a:lnRef>
          <a:fillRef idx="1">
            <a:schemeClr val="lt1"/>
          </a:fillRef>
          <a:effectRef idx="0">
            <a:schemeClr val="dk1"/>
          </a:effectRef>
          <a:fontRef idx="minor">
            <a:schemeClr val="dk1"/>
          </a:fontRef>
        </p:style>
        <p:txBody>
          <a:bodyPr wrap="square" lIns="756000" tIns="3600" rIns="3600" bIns="3600" rtlCol="0" anchor="ctr">
            <a:noAutofit/>
          </a:bodyPr>
          <a:lstStyle/>
          <a:p>
            <a:pPr algn="just">
              <a:spcBef>
                <a:spcPts val="200"/>
              </a:spcBef>
              <a:spcAft>
                <a:spcPts val="100"/>
              </a:spcAft>
            </a:pPr>
            <a:r>
              <a:rPr lang="en-GB" sz="1200" b="1" dirty="0"/>
              <a:t>Employment</a:t>
            </a:r>
            <a:endParaRPr lang="en-GB" altLang="en-US" sz="1200" b="1" dirty="0"/>
          </a:p>
          <a:p>
            <a:pPr algn="just">
              <a:spcBef>
                <a:spcPts val="100"/>
              </a:spcBef>
              <a:spcAft>
                <a:spcPts val="100"/>
              </a:spcAft>
            </a:pPr>
            <a:r>
              <a:rPr lang="en-GB" altLang="en-US" sz="1000" dirty="0"/>
              <a:t>The wards of </a:t>
            </a:r>
            <a:r>
              <a:rPr lang="en-GB" altLang="en-US" sz="1000" dirty="0" err="1"/>
              <a:t>Goldington</a:t>
            </a:r>
            <a:r>
              <a:rPr lang="en-GB" altLang="en-US" sz="1000" dirty="0"/>
              <a:t>, </a:t>
            </a:r>
            <a:r>
              <a:rPr lang="en-GB" altLang="en-US" sz="1000" dirty="0" err="1"/>
              <a:t>Harpur</a:t>
            </a:r>
            <a:r>
              <a:rPr lang="en-GB" altLang="en-US" sz="1000" dirty="0"/>
              <a:t> and Castle are the most deprived. </a:t>
            </a:r>
          </a:p>
          <a:p>
            <a:pPr algn="just">
              <a:spcBef>
                <a:spcPts val="100"/>
              </a:spcBef>
              <a:spcAft>
                <a:spcPts val="100"/>
              </a:spcAft>
            </a:pPr>
            <a:r>
              <a:rPr lang="en-GB" altLang="en-US" sz="1000" dirty="0"/>
              <a:t>There was an improvement in the number of areas within the top 10 most deprived from 6 to 4, whilst there was no change in the top 20 which stayed at 19 areas.</a:t>
            </a:r>
          </a:p>
        </p:txBody>
      </p:sp>
      <p:grpSp>
        <p:nvGrpSpPr>
          <p:cNvPr id="52" name="Group 51"/>
          <p:cNvGrpSpPr>
            <a:grpSpLocks noChangeAspect="1"/>
          </p:cNvGrpSpPr>
          <p:nvPr/>
        </p:nvGrpSpPr>
        <p:grpSpPr>
          <a:xfrm>
            <a:off x="4716088" y="3093488"/>
            <a:ext cx="648000" cy="648000"/>
            <a:chOff x="4902840" y="3360857"/>
            <a:chExt cx="838800" cy="880533"/>
          </a:xfrm>
        </p:grpSpPr>
        <p:sp>
          <p:nvSpPr>
            <p:cNvPr id="37" name="Oval 36"/>
            <p:cNvSpPr>
              <a:spLocks noChangeAspect="1"/>
            </p:cNvSpPr>
            <p:nvPr/>
          </p:nvSpPr>
          <p:spPr bwMode="auto">
            <a:xfrm>
              <a:off x="4902840" y="3360857"/>
              <a:ext cx="838800" cy="880533"/>
            </a:xfrm>
            <a:prstGeom prst="ellipse">
              <a:avLst/>
            </a:prstGeom>
            <a:solidFill>
              <a:srgbClr val="662A63"/>
            </a:solidFill>
            <a:ln w="9525" cap="flat" cmpd="sng" algn="ctr">
              <a:solidFill>
                <a:schemeClr val="tx1"/>
              </a:solidFill>
              <a:prstDash val="solid"/>
              <a:round/>
              <a:headEnd type="none" w="med" len="med"/>
              <a:tailEnd type="none" w="med" len="med"/>
            </a:ln>
            <a:effectLst/>
          </p:spPr>
          <p:txBody>
            <a:bodyPr vert="horz" wrap="square" lIns="91440" tIns="3600" rIns="3600" bIns="360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charset="-128"/>
              </a:endParaRPr>
            </a:p>
          </p:txBody>
        </p:sp>
        <p:pic>
          <p:nvPicPr>
            <p:cNvPr id="15" name="Picture 14"/>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046371" y="3511456"/>
              <a:ext cx="551739" cy="579334"/>
            </a:xfrm>
            <a:prstGeom prst="rect">
              <a:avLst/>
            </a:prstGeom>
          </p:spPr>
        </p:pic>
      </p:grpSp>
      <p:sp>
        <p:nvSpPr>
          <p:cNvPr id="46" name="TextBox 45"/>
          <p:cNvSpPr txBox="1"/>
          <p:nvPr/>
        </p:nvSpPr>
        <p:spPr>
          <a:xfrm>
            <a:off x="4634454" y="5338670"/>
            <a:ext cx="4426546" cy="1142838"/>
          </a:xfrm>
          <a:prstGeom prst="roundRect">
            <a:avLst/>
          </a:prstGeom>
        </p:spPr>
        <p:style>
          <a:lnRef idx="2">
            <a:schemeClr val="dk1"/>
          </a:lnRef>
          <a:fillRef idx="1">
            <a:schemeClr val="lt1"/>
          </a:fillRef>
          <a:effectRef idx="0">
            <a:schemeClr val="dk1"/>
          </a:effectRef>
          <a:fontRef idx="minor">
            <a:schemeClr val="dk1"/>
          </a:fontRef>
        </p:style>
        <p:txBody>
          <a:bodyPr wrap="square" lIns="756000" tIns="3600" rIns="3600" bIns="3600" rtlCol="0" anchor="ctr">
            <a:noAutofit/>
          </a:bodyPr>
          <a:lstStyle/>
          <a:p>
            <a:pPr algn="just">
              <a:spcAft>
                <a:spcPts val="100"/>
              </a:spcAft>
            </a:pPr>
            <a:r>
              <a:rPr lang="en-GB" sz="1200" b="1" dirty="0"/>
              <a:t>Children and Young People</a:t>
            </a:r>
            <a:endParaRPr lang="en-GB" altLang="en-US" sz="1200" b="1" dirty="0"/>
          </a:p>
          <a:p>
            <a:pPr algn="just">
              <a:spcAft>
                <a:spcPts val="100"/>
              </a:spcAft>
            </a:pPr>
            <a:r>
              <a:rPr lang="en-GB" altLang="en-US" sz="1000" dirty="0"/>
              <a:t>There has been a reduction in the number of areas in the top 20 and top 10 from 23 to 17 and 5 to 1 respectively. </a:t>
            </a:r>
          </a:p>
          <a:p>
            <a:pPr algn="just">
              <a:spcAft>
                <a:spcPts val="100"/>
              </a:spcAft>
            </a:pPr>
            <a:r>
              <a:rPr lang="en-GB" altLang="en-US" sz="1000" dirty="0"/>
              <a:t>The most deprived LSOAs are in </a:t>
            </a:r>
            <a:r>
              <a:rPr lang="en-GB" altLang="en-US" sz="1000" dirty="0" err="1"/>
              <a:t>Putnoe</a:t>
            </a:r>
            <a:r>
              <a:rPr lang="en-GB" altLang="en-US" sz="1000" dirty="0"/>
              <a:t>, </a:t>
            </a:r>
            <a:r>
              <a:rPr lang="en-GB" altLang="en-US" sz="1000" dirty="0" err="1"/>
              <a:t>Goldington</a:t>
            </a:r>
            <a:r>
              <a:rPr lang="en-GB" altLang="en-US" sz="1000" dirty="0"/>
              <a:t> and </a:t>
            </a:r>
            <a:r>
              <a:rPr lang="en-GB" altLang="en-US" sz="1000" dirty="0" err="1"/>
              <a:t>Harpur</a:t>
            </a:r>
            <a:r>
              <a:rPr lang="en-GB" altLang="en-US" sz="1000" dirty="0"/>
              <a:t>. </a:t>
            </a:r>
          </a:p>
        </p:txBody>
      </p:sp>
      <p:grpSp>
        <p:nvGrpSpPr>
          <p:cNvPr id="22" name="Group 21"/>
          <p:cNvGrpSpPr>
            <a:grpSpLocks noChangeAspect="1"/>
          </p:cNvGrpSpPr>
          <p:nvPr/>
        </p:nvGrpSpPr>
        <p:grpSpPr>
          <a:xfrm>
            <a:off x="4716016" y="5586089"/>
            <a:ext cx="657259" cy="648000"/>
            <a:chOff x="4518300" y="5433898"/>
            <a:chExt cx="930414" cy="930183"/>
          </a:xfrm>
        </p:grpSpPr>
        <p:sp>
          <p:nvSpPr>
            <p:cNvPr id="41" name="Oval 40"/>
            <p:cNvSpPr>
              <a:spLocks noChangeAspect="1"/>
            </p:cNvSpPr>
            <p:nvPr/>
          </p:nvSpPr>
          <p:spPr bwMode="auto">
            <a:xfrm>
              <a:off x="4518300" y="5433898"/>
              <a:ext cx="930414" cy="930183"/>
            </a:xfrm>
            <a:prstGeom prst="ellipse">
              <a:avLst/>
            </a:prstGeom>
            <a:solidFill>
              <a:srgbClr val="662A63"/>
            </a:solidFill>
            <a:ln w="9525" cap="flat" cmpd="sng" algn="ctr">
              <a:solidFill>
                <a:schemeClr val="tx1"/>
              </a:solidFill>
              <a:prstDash val="solid"/>
              <a:round/>
              <a:headEnd type="none" w="med" len="med"/>
              <a:tailEnd type="none" w="med" len="med"/>
            </a:ln>
            <a:effectLst/>
          </p:spPr>
          <p:txBody>
            <a:bodyPr vert="horz" wrap="square" lIns="91440" tIns="3600" rIns="3600" bIns="360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charset="-128"/>
              </a:endParaRPr>
            </a:p>
          </p:txBody>
        </p:sp>
        <p:pic>
          <p:nvPicPr>
            <p:cNvPr id="45" name="Picture 44"/>
            <p:cNvPicPr>
              <a:picLocks noChangeAspect="1"/>
            </p:cNvPicPr>
            <p:nvPr/>
          </p:nvPicPr>
          <p:blipFill>
            <a:blip r:embed="rId13" cstate="print">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643307" y="5558789"/>
              <a:ext cx="680400" cy="680400"/>
            </a:xfrm>
            <a:prstGeom prst="rect">
              <a:avLst/>
            </a:prstGeom>
          </p:spPr>
        </p:pic>
      </p:grpSp>
      <p:sp>
        <p:nvSpPr>
          <p:cNvPr id="4" name="TextBox 3"/>
          <p:cNvSpPr txBox="1">
            <a:spLocks noChangeAspect="1"/>
          </p:cNvSpPr>
          <p:nvPr/>
        </p:nvSpPr>
        <p:spPr>
          <a:xfrm>
            <a:off x="193798" y="1916832"/>
            <a:ext cx="8829129" cy="785484"/>
          </a:xfrm>
          <a:prstGeom prst="roundRect">
            <a:avLst/>
          </a:prstGeom>
          <a:ln w="28575"/>
        </p:spPr>
        <p:style>
          <a:lnRef idx="2">
            <a:schemeClr val="dk1"/>
          </a:lnRef>
          <a:fillRef idx="1">
            <a:schemeClr val="lt1"/>
          </a:fillRef>
          <a:effectRef idx="0">
            <a:schemeClr val="dk1"/>
          </a:effectRef>
          <a:fontRef idx="minor">
            <a:schemeClr val="dk1"/>
          </a:fontRef>
        </p:style>
        <p:txBody>
          <a:bodyPr wrap="square" lIns="756000" tIns="3600" rIns="3600" bIns="3600" rtlCol="0" anchor="ctr">
            <a:noAutofit/>
          </a:bodyPr>
          <a:lstStyle/>
          <a:p>
            <a:pPr algn="just">
              <a:spcBef>
                <a:spcPts val="200"/>
              </a:spcBef>
              <a:spcAft>
                <a:spcPts val="100"/>
              </a:spcAft>
            </a:pPr>
            <a:r>
              <a:rPr lang="en-GB" sz="1200" b="1" dirty="0"/>
              <a:t>Overall Deprivation</a:t>
            </a:r>
          </a:p>
          <a:p>
            <a:pPr algn="just">
              <a:spcBef>
                <a:spcPts val="100"/>
              </a:spcBef>
              <a:spcAft>
                <a:spcPts val="100"/>
              </a:spcAft>
            </a:pPr>
            <a:r>
              <a:rPr lang="en-GB" altLang="en-US" sz="1000" dirty="0"/>
              <a:t>Bedford ranks 96/151 upper tier and unitary local authorities (where 1 is most deprived) and 150/317 lower tier and unitary local authorities. 14/103 LSOAs in Bedford are ranked in the most deprived 20% nationally, with 4 among the most deprived 10%. </a:t>
            </a:r>
          </a:p>
          <a:p>
            <a:pPr algn="just">
              <a:spcBef>
                <a:spcPts val="100"/>
              </a:spcBef>
              <a:spcAft>
                <a:spcPts val="100"/>
              </a:spcAft>
            </a:pPr>
            <a:r>
              <a:rPr lang="en-GB" altLang="en-US" sz="1000" dirty="0"/>
              <a:t>The wards with the most deprived LSOAs are </a:t>
            </a:r>
            <a:r>
              <a:rPr lang="en-GB" altLang="en-US" sz="1000" dirty="0" err="1"/>
              <a:t>Cauldwell</a:t>
            </a:r>
            <a:r>
              <a:rPr lang="en-GB" altLang="en-US" sz="1000" dirty="0"/>
              <a:t>, Castle and </a:t>
            </a:r>
            <a:r>
              <a:rPr lang="en-GB" altLang="en-US" sz="1000" dirty="0" err="1"/>
              <a:t>Harpur</a:t>
            </a:r>
            <a:r>
              <a:rPr lang="en-GB" altLang="en-US" sz="1000" dirty="0"/>
              <a:t>.</a:t>
            </a:r>
            <a:endParaRPr lang="en-GB" altLang="en-US" sz="1100" dirty="0"/>
          </a:p>
        </p:txBody>
      </p:sp>
      <p:grpSp>
        <p:nvGrpSpPr>
          <p:cNvPr id="11" name="Group 10"/>
          <p:cNvGrpSpPr>
            <a:grpSpLocks noChangeAspect="1"/>
          </p:cNvGrpSpPr>
          <p:nvPr/>
        </p:nvGrpSpPr>
        <p:grpSpPr>
          <a:xfrm>
            <a:off x="276609" y="1985574"/>
            <a:ext cx="648161" cy="648000"/>
            <a:chOff x="185526" y="2222609"/>
            <a:chExt cx="930414" cy="930183"/>
          </a:xfrm>
        </p:grpSpPr>
        <p:sp>
          <p:nvSpPr>
            <p:cNvPr id="3" name="Oval 2"/>
            <p:cNvSpPr>
              <a:spLocks noChangeAspect="1"/>
            </p:cNvSpPr>
            <p:nvPr/>
          </p:nvSpPr>
          <p:spPr bwMode="auto">
            <a:xfrm>
              <a:off x="185526" y="2222609"/>
              <a:ext cx="930414" cy="930183"/>
            </a:xfrm>
            <a:prstGeom prst="ellipse">
              <a:avLst/>
            </a:prstGeom>
            <a:solidFill>
              <a:srgbClr val="662A6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charset="-128"/>
              </a:endParaRPr>
            </a:p>
          </p:txBody>
        </p:sp>
        <p:pic>
          <p:nvPicPr>
            <p:cNvPr id="29" name="Picture 28"/>
            <p:cNvPicPr>
              <a:picLocks noChangeAspect="1"/>
            </p:cNvPicPr>
            <p:nvPr/>
          </p:nvPicPr>
          <p:blipFill>
            <a:blip r:embed="rId15" cstate="print">
              <a:extLst>
                <a:ext uri="{BEBA8EAE-BF5A-486C-A8C5-ECC9F3942E4B}">
                  <a14:imgProps xmlns:a14="http://schemas.microsoft.com/office/drawing/2010/main">
                    <a14:imgLayer r:embed="rId16">
                      <a14:imgEffect>
                        <a14:saturation sat="40000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18555" y="2347250"/>
              <a:ext cx="680901" cy="680901"/>
            </a:xfrm>
            <a:prstGeom prst="rect">
              <a:avLst/>
            </a:prstGeom>
          </p:spPr>
        </p:pic>
      </p:grpSp>
      <p:sp>
        <p:nvSpPr>
          <p:cNvPr id="2" name="TextBox 1"/>
          <p:cNvSpPr txBox="1"/>
          <p:nvPr/>
        </p:nvSpPr>
        <p:spPr>
          <a:xfrm>
            <a:off x="185629" y="6598745"/>
            <a:ext cx="8867202" cy="246221"/>
          </a:xfrm>
          <a:prstGeom prst="rect">
            <a:avLst/>
          </a:prstGeom>
          <a:noFill/>
        </p:spPr>
        <p:txBody>
          <a:bodyPr wrap="square" rtlCol="0">
            <a:spAutoFit/>
          </a:bodyPr>
          <a:lstStyle/>
          <a:p>
            <a:r>
              <a:rPr lang="en-GB" altLang="en-US" sz="1000" dirty="0"/>
              <a:t>See page 16 for a table that shows the wards that are most deprived in each of the domains. </a:t>
            </a:r>
          </a:p>
        </p:txBody>
      </p:sp>
      <p:sp>
        <p:nvSpPr>
          <p:cNvPr id="47" name="TextBox 46"/>
          <p:cNvSpPr txBox="1"/>
          <p:nvPr/>
        </p:nvSpPr>
        <p:spPr>
          <a:xfrm>
            <a:off x="0" y="614249"/>
            <a:ext cx="9144000" cy="150455"/>
          </a:xfrm>
          <a:prstGeom prst="rect">
            <a:avLst/>
          </a:prstGeom>
          <a:solidFill>
            <a:srgbClr val="662A63"/>
          </a:solidFill>
        </p:spPr>
        <p:txBody>
          <a:bodyPr wrap="square" rtlCol="0">
            <a:spAutoFit/>
          </a:bodyPr>
          <a:lstStyle/>
          <a:p>
            <a:endParaRPr lang="en-GB" dirty="0"/>
          </a:p>
        </p:txBody>
      </p:sp>
      <p:sp>
        <p:nvSpPr>
          <p:cNvPr id="48" name="TextBox 47"/>
          <p:cNvSpPr txBox="1"/>
          <p:nvPr/>
        </p:nvSpPr>
        <p:spPr>
          <a:xfrm>
            <a:off x="0" y="-1"/>
            <a:ext cx="9144000" cy="612000"/>
          </a:xfrm>
          <a:prstGeom prst="rect">
            <a:avLst/>
          </a:prstGeom>
          <a:solidFill>
            <a:srgbClr val="62C530"/>
          </a:solidFill>
        </p:spPr>
        <p:txBody>
          <a:bodyPr wrap="square" rtlCol="0">
            <a:spAutoFit/>
          </a:bodyPr>
          <a:lstStyle/>
          <a:p>
            <a:endParaRPr lang="en-GB" dirty="0"/>
          </a:p>
        </p:txBody>
      </p:sp>
      <p:sp>
        <p:nvSpPr>
          <p:cNvPr id="49"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b="1" dirty="0">
                <a:solidFill>
                  <a:schemeClr val="bg1"/>
                </a:solidFill>
              </a:rPr>
              <a:t>Indices of Deprivation 2019</a:t>
            </a:r>
            <a:br>
              <a:rPr lang="en-GB" dirty="0">
                <a:solidFill>
                  <a:schemeClr val="bg1"/>
                </a:solidFill>
              </a:rPr>
            </a:br>
            <a:r>
              <a:rPr lang="en-GB" sz="1400" dirty="0">
                <a:solidFill>
                  <a:schemeClr val="bg1"/>
                </a:solidFill>
              </a:rPr>
              <a:t>Bedford Borough</a:t>
            </a:r>
          </a:p>
        </p:txBody>
      </p:sp>
      <p:sp>
        <p:nvSpPr>
          <p:cNvPr id="50" name="Rectangle 49"/>
          <p:cNvSpPr/>
          <p:nvPr/>
        </p:nvSpPr>
        <p:spPr>
          <a:xfrm>
            <a:off x="251520" y="773154"/>
            <a:ext cx="8771407" cy="1097736"/>
          </a:xfrm>
          <a:prstGeom prst="rect">
            <a:avLst/>
          </a:prstGeom>
        </p:spPr>
        <p:txBody>
          <a:bodyPr wrap="square">
            <a:spAutoFit/>
          </a:bodyPr>
          <a:lstStyle/>
          <a:p>
            <a:pPr lvl="0" algn="just">
              <a:spcAft>
                <a:spcPts val="400"/>
              </a:spcAft>
            </a:pPr>
            <a:r>
              <a:rPr lang="en-GB" altLang="en-US" sz="1200" b="1" dirty="0">
                <a:solidFill>
                  <a:srgbClr val="000000"/>
                </a:solidFill>
              </a:rPr>
              <a:t>Introduction</a:t>
            </a:r>
          </a:p>
          <a:p>
            <a:pPr lvl="0" algn="just"/>
            <a:r>
              <a:rPr lang="en-GB" altLang="en-US" sz="1000" dirty="0"/>
              <a:t>The Index of Multiple Deprivation (IMD) is the official measure of relative deprivation in England and is part of a series of outputs making up the Indices of Deprivation (</a:t>
            </a:r>
            <a:r>
              <a:rPr lang="en-GB" altLang="en-US" sz="1000" dirty="0" err="1"/>
              <a:t>IoD</a:t>
            </a:r>
            <a:r>
              <a:rPr lang="en-GB" altLang="en-US" sz="1000" dirty="0"/>
              <a:t>). This briefing presents the headline findings from </a:t>
            </a:r>
            <a:r>
              <a:rPr lang="en-GB" altLang="en-US" sz="1000" dirty="0" err="1"/>
              <a:t>IoD</a:t>
            </a:r>
            <a:r>
              <a:rPr lang="en-GB" altLang="en-US" sz="1000" dirty="0"/>
              <a:t> 2019 and changes from the 2015 position. IoD combine 39 indicators into seven distinct domains of deprivation covering: income; employment; education; health; crime; housing; and environment(see figure 3). The </a:t>
            </a:r>
            <a:r>
              <a:rPr lang="en-GB" altLang="en-US" sz="1000" dirty="0" err="1"/>
              <a:t>IoD</a:t>
            </a:r>
            <a:r>
              <a:rPr lang="en-GB" altLang="en-US" sz="1000" dirty="0"/>
              <a:t> gives an indication of the extent of different types of deprivation experienced in neighbourhoods (or lower super output areas, LSOAs). All neighbourhoods in England are ranked according to their level of deprivation relative to other areas. Average measures are also available at local authority level.</a:t>
            </a:r>
          </a:p>
        </p:txBody>
      </p:sp>
    </p:spTree>
    <p:extLst>
      <p:ext uri="{BB962C8B-B14F-4D97-AF65-F5344CB8AC3E}">
        <p14:creationId xmlns:p14="http://schemas.microsoft.com/office/powerpoint/2010/main" val="3420343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104078" y="3099297"/>
            <a:ext cx="8878310" cy="761751"/>
          </a:xfrm>
          <a:prstGeom prst="roundRect">
            <a:avLst/>
          </a:prstGeom>
        </p:spPr>
        <p:style>
          <a:lnRef idx="2">
            <a:schemeClr val="dk1"/>
          </a:lnRef>
          <a:fillRef idx="1">
            <a:schemeClr val="lt1"/>
          </a:fillRef>
          <a:effectRef idx="0">
            <a:schemeClr val="dk1"/>
          </a:effectRef>
          <a:fontRef idx="minor">
            <a:schemeClr val="dk1"/>
          </a:fontRef>
        </p:style>
        <p:txBody>
          <a:bodyPr wrap="square" lIns="756000" tIns="3600" rIns="180000" bIns="3600" rtlCol="0">
            <a:noAutofit/>
          </a:bodyPr>
          <a:lstStyle/>
          <a:p>
            <a:pPr algn="just">
              <a:spcAft>
                <a:spcPts val="100"/>
              </a:spcAft>
            </a:pPr>
            <a:r>
              <a:rPr lang="en-GB" sz="1200" b="1" dirty="0"/>
              <a:t>Health Deprivation &amp; Disability</a:t>
            </a:r>
          </a:p>
          <a:p>
            <a:pPr algn="just">
              <a:spcAft>
                <a:spcPts val="100"/>
              </a:spcAft>
            </a:pPr>
            <a:r>
              <a:rPr lang="en-GB" altLang="en-US" sz="1000" dirty="0"/>
              <a:t>There has been an increase in areas among the most deprived LSOAs nationally for health deprivation and disability. The number of areas in the top 20% rose from 10 to 12 and the top 10% from 2 to 7 areas. </a:t>
            </a:r>
          </a:p>
          <a:p>
            <a:pPr algn="just">
              <a:spcAft>
                <a:spcPts val="100"/>
              </a:spcAft>
            </a:pPr>
            <a:r>
              <a:rPr lang="en-GB" altLang="en-US" sz="1000" dirty="0"/>
              <a:t>The areas which are most deprived are </a:t>
            </a:r>
            <a:r>
              <a:rPr lang="en-GB" altLang="en-US" sz="1000" dirty="0" err="1"/>
              <a:t>Harpur</a:t>
            </a:r>
            <a:r>
              <a:rPr lang="en-GB" altLang="en-US" sz="1000" dirty="0"/>
              <a:t>, De Parys, Castle and </a:t>
            </a:r>
            <a:r>
              <a:rPr lang="en-GB" altLang="en-US" sz="1000" dirty="0" err="1"/>
              <a:t>Cauldwell</a:t>
            </a:r>
            <a:r>
              <a:rPr lang="en-GB" altLang="en-US" sz="1000" dirty="0"/>
              <a:t>.</a:t>
            </a:r>
          </a:p>
        </p:txBody>
      </p:sp>
      <p:sp>
        <p:nvSpPr>
          <p:cNvPr id="26" name="TextBox 25"/>
          <p:cNvSpPr txBox="1"/>
          <p:nvPr/>
        </p:nvSpPr>
        <p:spPr>
          <a:xfrm>
            <a:off x="4587076" y="1930836"/>
            <a:ext cx="4394046" cy="1120405"/>
          </a:xfrm>
          <a:prstGeom prst="roundRect">
            <a:avLst/>
          </a:prstGeom>
        </p:spPr>
        <p:style>
          <a:lnRef idx="2">
            <a:schemeClr val="dk1"/>
          </a:lnRef>
          <a:fillRef idx="1">
            <a:schemeClr val="lt1"/>
          </a:fillRef>
          <a:effectRef idx="0">
            <a:schemeClr val="dk1"/>
          </a:effectRef>
          <a:fontRef idx="minor">
            <a:schemeClr val="dk1"/>
          </a:fontRef>
        </p:style>
        <p:txBody>
          <a:bodyPr wrap="square" lIns="756000" tIns="3600" rIns="3600" bIns="3600" rtlCol="0" anchor="ctr">
            <a:spAutoFit/>
          </a:bodyPr>
          <a:lstStyle/>
          <a:p>
            <a:pPr algn="just">
              <a:spcAft>
                <a:spcPts val="100"/>
              </a:spcAft>
            </a:pPr>
            <a:endParaRPr lang="en-GB" sz="500" b="1" dirty="0"/>
          </a:p>
          <a:p>
            <a:pPr algn="just">
              <a:spcAft>
                <a:spcPts val="100"/>
              </a:spcAft>
            </a:pPr>
            <a:r>
              <a:rPr lang="en-GB" sz="1200" b="1" dirty="0"/>
              <a:t>Adult Skills</a:t>
            </a:r>
          </a:p>
          <a:p>
            <a:pPr algn="just">
              <a:spcAft>
                <a:spcPts val="100"/>
              </a:spcAft>
            </a:pPr>
            <a:r>
              <a:rPr lang="en-GB" altLang="en-US" sz="1000" dirty="0"/>
              <a:t>There have been no changes since 2015, with both the top 10 and top 20% staying at 8 and 19 areas apiece. </a:t>
            </a:r>
          </a:p>
          <a:p>
            <a:pPr algn="just">
              <a:spcAft>
                <a:spcPts val="100"/>
              </a:spcAft>
            </a:pPr>
            <a:r>
              <a:rPr lang="en-GB" altLang="en-US" sz="1000" dirty="0"/>
              <a:t>The areas which suffer from the highest deprivation are Queen’s Park, </a:t>
            </a:r>
            <a:r>
              <a:rPr lang="en-GB" altLang="en-US" sz="1000" dirty="0" err="1"/>
              <a:t>Kingsbrook</a:t>
            </a:r>
            <a:r>
              <a:rPr lang="en-GB" altLang="en-US" sz="1000" dirty="0"/>
              <a:t> and Castle. </a:t>
            </a:r>
          </a:p>
          <a:p>
            <a:pPr algn="just">
              <a:spcAft>
                <a:spcPts val="100"/>
              </a:spcAft>
            </a:pPr>
            <a:endParaRPr lang="en-GB" altLang="en-US" sz="500" dirty="0"/>
          </a:p>
        </p:txBody>
      </p:sp>
      <p:sp>
        <p:nvSpPr>
          <p:cNvPr id="20" name="TextBox 19"/>
          <p:cNvSpPr txBox="1"/>
          <p:nvPr/>
        </p:nvSpPr>
        <p:spPr>
          <a:xfrm>
            <a:off x="104078" y="1930836"/>
            <a:ext cx="4395914" cy="1120405"/>
          </a:xfrm>
          <a:prstGeom prst="roundRect">
            <a:avLst/>
          </a:prstGeom>
        </p:spPr>
        <p:style>
          <a:lnRef idx="2">
            <a:schemeClr val="dk1"/>
          </a:lnRef>
          <a:fillRef idx="1">
            <a:schemeClr val="lt1"/>
          </a:fillRef>
          <a:effectRef idx="0">
            <a:schemeClr val="dk1"/>
          </a:effectRef>
          <a:fontRef idx="minor">
            <a:schemeClr val="dk1"/>
          </a:fontRef>
        </p:style>
        <p:txBody>
          <a:bodyPr wrap="square" lIns="756000" tIns="3600" rIns="3600" bIns="3600" rtlCol="0" anchor="ctr">
            <a:spAutoFit/>
          </a:bodyPr>
          <a:lstStyle/>
          <a:p>
            <a:pPr algn="just">
              <a:spcAft>
                <a:spcPts val="100"/>
              </a:spcAft>
            </a:pPr>
            <a:endParaRPr lang="en-GB" sz="500" b="1" dirty="0"/>
          </a:p>
          <a:p>
            <a:pPr algn="just">
              <a:spcAft>
                <a:spcPts val="100"/>
              </a:spcAft>
            </a:pPr>
            <a:r>
              <a:rPr lang="en-GB" sz="1200" b="1" dirty="0"/>
              <a:t>Living Environment</a:t>
            </a:r>
          </a:p>
          <a:p>
            <a:pPr algn="just">
              <a:spcAft>
                <a:spcPts val="100"/>
              </a:spcAft>
            </a:pPr>
            <a:r>
              <a:rPr lang="en-GB" altLang="en-US" sz="1000" dirty="0"/>
              <a:t>The top 20 most deprived living environments saw an increase from 16 to 17, whilst the top 10 did not change, remaining at 2. </a:t>
            </a:r>
          </a:p>
          <a:p>
            <a:pPr algn="just">
              <a:spcAft>
                <a:spcPts val="100"/>
              </a:spcAft>
            </a:pPr>
            <a:r>
              <a:rPr lang="en-GB" altLang="en-US" sz="1000" dirty="0"/>
              <a:t>The areas which are most deprived are </a:t>
            </a:r>
            <a:r>
              <a:rPr lang="en-GB" altLang="en-US" sz="1000" dirty="0" err="1"/>
              <a:t>Wyboston</a:t>
            </a:r>
            <a:r>
              <a:rPr lang="en-GB" altLang="en-US" sz="1000" dirty="0"/>
              <a:t>, </a:t>
            </a:r>
            <a:r>
              <a:rPr lang="en-GB" altLang="en-US" sz="1000" dirty="0" err="1"/>
              <a:t>Riseley</a:t>
            </a:r>
            <a:r>
              <a:rPr lang="en-GB" altLang="en-US" sz="1000" dirty="0"/>
              <a:t>, and </a:t>
            </a:r>
            <a:r>
              <a:rPr lang="en-GB" altLang="en-US" sz="1000" dirty="0" err="1"/>
              <a:t>Harpur</a:t>
            </a:r>
            <a:r>
              <a:rPr lang="en-GB" altLang="en-US" sz="1000" dirty="0"/>
              <a:t>. </a:t>
            </a:r>
          </a:p>
          <a:p>
            <a:pPr algn="just">
              <a:spcAft>
                <a:spcPts val="100"/>
              </a:spcAft>
            </a:pPr>
            <a:endParaRPr lang="en-GB" altLang="en-US" sz="500" dirty="0"/>
          </a:p>
        </p:txBody>
      </p:sp>
      <p:sp>
        <p:nvSpPr>
          <p:cNvPr id="18" name="TextBox 17"/>
          <p:cNvSpPr txBox="1"/>
          <p:nvPr/>
        </p:nvSpPr>
        <p:spPr>
          <a:xfrm>
            <a:off x="4587076" y="796427"/>
            <a:ext cx="4397287" cy="1086353"/>
          </a:xfrm>
          <a:prstGeom prst="roundRect">
            <a:avLst/>
          </a:prstGeom>
        </p:spPr>
        <p:style>
          <a:lnRef idx="2">
            <a:schemeClr val="dk1"/>
          </a:lnRef>
          <a:fillRef idx="1">
            <a:schemeClr val="lt1"/>
          </a:fillRef>
          <a:effectRef idx="0">
            <a:schemeClr val="dk1"/>
          </a:effectRef>
          <a:fontRef idx="minor">
            <a:schemeClr val="dk1"/>
          </a:fontRef>
        </p:style>
        <p:txBody>
          <a:bodyPr wrap="square" lIns="756000" tIns="3600" rIns="3600" bIns="3600" rtlCol="0">
            <a:spAutoFit/>
          </a:bodyPr>
          <a:lstStyle/>
          <a:p>
            <a:pPr algn="just">
              <a:spcAft>
                <a:spcPts val="100"/>
              </a:spcAft>
            </a:pPr>
            <a:endParaRPr lang="en-GB" sz="400" b="1" dirty="0"/>
          </a:p>
          <a:p>
            <a:pPr algn="just">
              <a:spcAft>
                <a:spcPts val="100"/>
              </a:spcAft>
            </a:pPr>
            <a:r>
              <a:rPr lang="en-GB" sz="1200" b="1" dirty="0"/>
              <a:t>Barriers to Housing and Services</a:t>
            </a:r>
          </a:p>
          <a:p>
            <a:pPr algn="just">
              <a:spcAft>
                <a:spcPts val="100"/>
              </a:spcAft>
            </a:pPr>
            <a:r>
              <a:rPr lang="en-GB" altLang="en-US" sz="1000" dirty="0"/>
              <a:t>There was no change in the top 10% at 14 areas but has been an increase in the top 20% from 28 to 29. </a:t>
            </a:r>
          </a:p>
          <a:p>
            <a:pPr algn="just">
              <a:spcAft>
                <a:spcPts val="100"/>
              </a:spcAft>
            </a:pPr>
            <a:r>
              <a:rPr lang="en-GB" altLang="en-US" sz="1000" dirty="0"/>
              <a:t>The most deprived areas are </a:t>
            </a:r>
            <a:r>
              <a:rPr lang="en-GB" altLang="en-US" sz="1000" dirty="0" err="1"/>
              <a:t>Elstow</a:t>
            </a:r>
            <a:r>
              <a:rPr lang="en-GB" altLang="en-US" sz="1000" dirty="0"/>
              <a:t> &amp; </a:t>
            </a:r>
            <a:r>
              <a:rPr lang="en-GB" altLang="en-US" sz="1000" dirty="0" err="1"/>
              <a:t>Stewartby</a:t>
            </a:r>
            <a:r>
              <a:rPr lang="en-GB" altLang="en-US" sz="1000" dirty="0"/>
              <a:t>, Oakley, </a:t>
            </a:r>
            <a:r>
              <a:rPr lang="en-GB" altLang="en-US" sz="1000" dirty="0" err="1"/>
              <a:t>Sharnbrook</a:t>
            </a:r>
            <a:r>
              <a:rPr lang="en-GB" altLang="en-US" sz="1000" dirty="0"/>
              <a:t>, Harrold, </a:t>
            </a:r>
            <a:r>
              <a:rPr lang="en-GB" altLang="en-US" sz="1000" dirty="0" err="1"/>
              <a:t>Riseley</a:t>
            </a:r>
            <a:r>
              <a:rPr lang="en-GB" altLang="en-US" sz="1000" dirty="0"/>
              <a:t>, Great </a:t>
            </a:r>
            <a:r>
              <a:rPr lang="en-GB" altLang="en-US" sz="1000" dirty="0" err="1"/>
              <a:t>Barford</a:t>
            </a:r>
            <a:r>
              <a:rPr lang="en-GB" altLang="en-US" sz="1000" dirty="0"/>
              <a:t> and </a:t>
            </a:r>
            <a:r>
              <a:rPr lang="en-GB" altLang="en-US" sz="1000" dirty="0" err="1"/>
              <a:t>Wyboston</a:t>
            </a:r>
            <a:r>
              <a:rPr lang="en-GB" altLang="en-US" sz="1000" dirty="0"/>
              <a:t>. </a:t>
            </a:r>
          </a:p>
          <a:p>
            <a:pPr algn="just">
              <a:spcAft>
                <a:spcPts val="100"/>
              </a:spcAft>
            </a:pPr>
            <a:endParaRPr lang="en-GB" altLang="en-US" sz="400" dirty="0"/>
          </a:p>
        </p:txBody>
      </p:sp>
      <p:sp>
        <p:nvSpPr>
          <p:cNvPr id="16" name="TextBox 15"/>
          <p:cNvSpPr txBox="1"/>
          <p:nvPr/>
        </p:nvSpPr>
        <p:spPr>
          <a:xfrm>
            <a:off x="104078" y="796427"/>
            <a:ext cx="4395914" cy="1092028"/>
          </a:xfrm>
          <a:prstGeom prst="roundRect">
            <a:avLst/>
          </a:prstGeom>
        </p:spPr>
        <p:style>
          <a:lnRef idx="2">
            <a:schemeClr val="dk1"/>
          </a:lnRef>
          <a:fillRef idx="1">
            <a:schemeClr val="lt1"/>
          </a:fillRef>
          <a:effectRef idx="0">
            <a:schemeClr val="dk1"/>
          </a:effectRef>
          <a:fontRef idx="minor">
            <a:schemeClr val="dk1"/>
          </a:fontRef>
        </p:style>
        <p:txBody>
          <a:bodyPr wrap="square" lIns="756000" tIns="3600" rIns="3600" bIns="3600" rtlCol="0" anchor="ctr">
            <a:spAutoFit/>
          </a:bodyPr>
          <a:lstStyle/>
          <a:p>
            <a:pPr algn="just">
              <a:spcAft>
                <a:spcPts val="100"/>
              </a:spcAft>
            </a:pPr>
            <a:r>
              <a:rPr lang="en-GB" sz="1200" b="1" dirty="0"/>
              <a:t>Crime</a:t>
            </a:r>
          </a:p>
          <a:p>
            <a:pPr algn="just">
              <a:spcAft>
                <a:spcPts val="100"/>
              </a:spcAft>
            </a:pPr>
            <a:r>
              <a:rPr lang="en-GB" altLang="en-US" sz="1000" dirty="0"/>
              <a:t>There has been a reduction in the number of LSOAs in the most deprived 10% from 5 to 4 whilst the top 20% has seen an increase from 10 to 11 areas. </a:t>
            </a:r>
          </a:p>
          <a:p>
            <a:pPr algn="just">
              <a:spcAft>
                <a:spcPts val="100"/>
              </a:spcAft>
            </a:pPr>
            <a:r>
              <a:rPr lang="en-GB" altLang="en-US" sz="1000" dirty="0"/>
              <a:t>The areas which are most deprived are Harrold, Castle and </a:t>
            </a:r>
            <a:r>
              <a:rPr lang="en-GB" altLang="en-US" sz="1000" dirty="0" err="1"/>
              <a:t>Harpur</a:t>
            </a:r>
            <a:r>
              <a:rPr lang="en-GB" altLang="en-US" sz="1000" dirty="0"/>
              <a:t>. </a:t>
            </a:r>
          </a:p>
        </p:txBody>
      </p:sp>
      <p:grpSp>
        <p:nvGrpSpPr>
          <p:cNvPr id="2" name="Group 1"/>
          <p:cNvGrpSpPr>
            <a:grpSpLocks noChangeAspect="1"/>
          </p:cNvGrpSpPr>
          <p:nvPr/>
        </p:nvGrpSpPr>
        <p:grpSpPr>
          <a:xfrm>
            <a:off x="193663" y="1018441"/>
            <a:ext cx="648160" cy="648000"/>
            <a:chOff x="129287" y="873556"/>
            <a:chExt cx="930414" cy="930183"/>
          </a:xfrm>
        </p:grpSpPr>
        <p:sp>
          <p:nvSpPr>
            <p:cNvPr id="34" name="Oval 33"/>
            <p:cNvSpPr>
              <a:spLocks noChangeAspect="1"/>
            </p:cNvSpPr>
            <p:nvPr/>
          </p:nvSpPr>
          <p:spPr bwMode="auto">
            <a:xfrm>
              <a:off x="129287" y="873556"/>
              <a:ext cx="930414" cy="930183"/>
            </a:xfrm>
            <a:prstGeom prst="ellipse">
              <a:avLst/>
            </a:prstGeom>
            <a:solidFill>
              <a:srgbClr val="662A6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charset="-128"/>
              </a:endParaRPr>
            </a:p>
          </p:txBody>
        </p:sp>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54294" y="998447"/>
              <a:ext cx="680400" cy="680400"/>
            </a:xfrm>
            <a:prstGeom prst="rect">
              <a:avLst/>
            </a:prstGeom>
          </p:spPr>
        </p:pic>
      </p:grpSp>
      <p:grpSp>
        <p:nvGrpSpPr>
          <p:cNvPr id="7" name="Group 6"/>
          <p:cNvGrpSpPr>
            <a:grpSpLocks noChangeAspect="1"/>
          </p:cNvGrpSpPr>
          <p:nvPr/>
        </p:nvGrpSpPr>
        <p:grpSpPr>
          <a:xfrm>
            <a:off x="4644008" y="1015603"/>
            <a:ext cx="648160" cy="648000"/>
            <a:chOff x="4271560" y="899337"/>
            <a:chExt cx="930414" cy="930183"/>
          </a:xfrm>
        </p:grpSpPr>
        <p:sp>
          <p:nvSpPr>
            <p:cNvPr id="35" name="Oval 34"/>
            <p:cNvSpPr>
              <a:spLocks noChangeAspect="1"/>
            </p:cNvSpPr>
            <p:nvPr/>
          </p:nvSpPr>
          <p:spPr bwMode="auto">
            <a:xfrm>
              <a:off x="4271560" y="899337"/>
              <a:ext cx="930414" cy="930183"/>
            </a:xfrm>
            <a:prstGeom prst="ellipse">
              <a:avLst/>
            </a:prstGeom>
            <a:solidFill>
              <a:srgbClr val="662A6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charset="-128"/>
              </a:endParaRPr>
            </a:p>
          </p:txBody>
        </p:sp>
        <p:pic>
          <p:nvPicPr>
            <p:cNvPr id="17" name="Picture 16"/>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396567" y="1024228"/>
              <a:ext cx="680400" cy="680400"/>
            </a:xfrm>
            <a:prstGeom prst="rect">
              <a:avLst/>
            </a:prstGeom>
          </p:spPr>
        </p:pic>
      </p:grpSp>
      <p:grpSp>
        <p:nvGrpSpPr>
          <p:cNvPr id="8" name="Group 7"/>
          <p:cNvGrpSpPr>
            <a:grpSpLocks noChangeAspect="1"/>
          </p:cNvGrpSpPr>
          <p:nvPr/>
        </p:nvGrpSpPr>
        <p:grpSpPr>
          <a:xfrm>
            <a:off x="193663" y="2167038"/>
            <a:ext cx="648160" cy="648000"/>
            <a:chOff x="108374" y="1895661"/>
            <a:chExt cx="930414" cy="930183"/>
          </a:xfrm>
        </p:grpSpPr>
        <p:sp>
          <p:nvSpPr>
            <p:cNvPr id="36" name="Oval 35"/>
            <p:cNvSpPr>
              <a:spLocks noChangeAspect="1"/>
            </p:cNvSpPr>
            <p:nvPr/>
          </p:nvSpPr>
          <p:spPr bwMode="auto">
            <a:xfrm>
              <a:off x="108374" y="1895661"/>
              <a:ext cx="930414" cy="930183"/>
            </a:xfrm>
            <a:prstGeom prst="ellipse">
              <a:avLst/>
            </a:prstGeom>
            <a:solidFill>
              <a:srgbClr val="662A6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charset="-128"/>
              </a:endParaRPr>
            </a:p>
          </p:txBody>
        </p:sp>
        <p:pic>
          <p:nvPicPr>
            <p:cNvPr id="19" name="Picture 18"/>
            <p:cNvPicPr>
              <a:picLocks noChangeAspect="1"/>
            </p:cNvPicPr>
            <p:nvPr/>
          </p:nvPicPr>
          <p:blipFill>
            <a:blip r:embed="rId7" cstate="print">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33381" y="2020552"/>
              <a:ext cx="680400" cy="680400"/>
            </a:xfrm>
            <a:prstGeom prst="rect">
              <a:avLst/>
            </a:prstGeom>
          </p:spPr>
        </p:pic>
      </p:grpSp>
      <p:grpSp>
        <p:nvGrpSpPr>
          <p:cNvPr id="9" name="Group 8"/>
          <p:cNvGrpSpPr>
            <a:grpSpLocks noChangeAspect="1"/>
          </p:cNvGrpSpPr>
          <p:nvPr/>
        </p:nvGrpSpPr>
        <p:grpSpPr>
          <a:xfrm>
            <a:off x="4644007" y="2167038"/>
            <a:ext cx="648160" cy="648000"/>
            <a:chOff x="4257884" y="1948304"/>
            <a:chExt cx="930414" cy="930183"/>
          </a:xfrm>
        </p:grpSpPr>
        <p:sp>
          <p:nvSpPr>
            <p:cNvPr id="37" name="Oval 36"/>
            <p:cNvSpPr>
              <a:spLocks noChangeAspect="1"/>
            </p:cNvSpPr>
            <p:nvPr/>
          </p:nvSpPr>
          <p:spPr bwMode="auto">
            <a:xfrm>
              <a:off x="4257884" y="1948304"/>
              <a:ext cx="930414" cy="930183"/>
            </a:xfrm>
            <a:prstGeom prst="ellipse">
              <a:avLst/>
            </a:prstGeom>
            <a:solidFill>
              <a:srgbClr val="662A6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charset="-128"/>
              </a:endParaRPr>
            </a:p>
          </p:txBody>
        </p:sp>
        <p:pic>
          <p:nvPicPr>
            <p:cNvPr id="25" name="Picture 24"/>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382891" y="2073195"/>
              <a:ext cx="680400" cy="680400"/>
            </a:xfrm>
            <a:prstGeom prst="rect">
              <a:avLst/>
            </a:prstGeom>
          </p:spPr>
        </p:pic>
      </p:grpSp>
      <p:grpSp>
        <p:nvGrpSpPr>
          <p:cNvPr id="10" name="Group 9"/>
          <p:cNvGrpSpPr>
            <a:grpSpLocks noChangeAspect="1"/>
          </p:cNvGrpSpPr>
          <p:nvPr/>
        </p:nvGrpSpPr>
        <p:grpSpPr>
          <a:xfrm>
            <a:off x="193664" y="3156172"/>
            <a:ext cx="648160" cy="648000"/>
            <a:chOff x="78869" y="2874798"/>
            <a:chExt cx="930414" cy="930183"/>
          </a:xfrm>
        </p:grpSpPr>
        <p:sp>
          <p:nvSpPr>
            <p:cNvPr id="39" name="Oval 38"/>
            <p:cNvSpPr>
              <a:spLocks noChangeAspect="1"/>
            </p:cNvSpPr>
            <p:nvPr/>
          </p:nvSpPr>
          <p:spPr bwMode="auto">
            <a:xfrm>
              <a:off x="78869" y="2874798"/>
              <a:ext cx="930414" cy="930183"/>
            </a:xfrm>
            <a:prstGeom prst="ellipse">
              <a:avLst/>
            </a:prstGeom>
            <a:solidFill>
              <a:srgbClr val="662A6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charset="-128"/>
              </a:endParaRPr>
            </a:p>
          </p:txBody>
        </p:sp>
        <p:pic>
          <p:nvPicPr>
            <p:cNvPr id="28" name="Picture 27"/>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03876" y="2999689"/>
              <a:ext cx="680400" cy="680400"/>
            </a:xfrm>
            <a:prstGeom prst="rect">
              <a:avLst/>
            </a:prstGeom>
          </p:spPr>
        </p:pic>
      </p:grpSp>
      <p:graphicFrame>
        <p:nvGraphicFramePr>
          <p:cNvPr id="38" name="Table 37"/>
          <p:cNvGraphicFramePr>
            <a:graphicFrameLocks noGrp="1"/>
          </p:cNvGraphicFramePr>
          <p:nvPr>
            <p:extLst>
              <p:ext uri="{D42A27DB-BD31-4B8C-83A1-F6EECF244321}">
                <p14:modId xmlns:p14="http://schemas.microsoft.com/office/powerpoint/2010/main" val="2576288335"/>
              </p:ext>
            </p:extLst>
          </p:nvPr>
        </p:nvGraphicFramePr>
        <p:xfrm>
          <a:off x="1193370" y="3982544"/>
          <a:ext cx="7789018" cy="2758821"/>
        </p:xfrm>
        <a:graphic>
          <a:graphicData uri="http://schemas.openxmlformats.org/drawingml/2006/table">
            <a:tbl>
              <a:tblPr firstRow="1" bandRow="1">
                <a:tableStyleId>{3C2FFA5D-87B4-456A-9821-1D502468CF0F}</a:tableStyleId>
              </a:tblPr>
              <a:tblGrid>
                <a:gridCol w="3234614">
                  <a:extLst>
                    <a:ext uri="{9D8B030D-6E8A-4147-A177-3AD203B41FA5}">
                      <a16:colId xmlns:a16="http://schemas.microsoft.com/office/drawing/2014/main" val="1645923235"/>
                    </a:ext>
                  </a:extLst>
                </a:gridCol>
                <a:gridCol w="720080">
                  <a:extLst>
                    <a:ext uri="{9D8B030D-6E8A-4147-A177-3AD203B41FA5}">
                      <a16:colId xmlns:a16="http://schemas.microsoft.com/office/drawing/2014/main" val="3824953539"/>
                    </a:ext>
                  </a:extLst>
                </a:gridCol>
                <a:gridCol w="792088">
                  <a:extLst>
                    <a:ext uri="{9D8B030D-6E8A-4147-A177-3AD203B41FA5}">
                      <a16:colId xmlns:a16="http://schemas.microsoft.com/office/drawing/2014/main" val="4206837953"/>
                    </a:ext>
                  </a:extLst>
                </a:gridCol>
                <a:gridCol w="792088">
                  <a:extLst>
                    <a:ext uri="{9D8B030D-6E8A-4147-A177-3AD203B41FA5}">
                      <a16:colId xmlns:a16="http://schemas.microsoft.com/office/drawing/2014/main" val="1784078223"/>
                    </a:ext>
                  </a:extLst>
                </a:gridCol>
                <a:gridCol w="792088">
                  <a:extLst>
                    <a:ext uri="{9D8B030D-6E8A-4147-A177-3AD203B41FA5}">
                      <a16:colId xmlns:a16="http://schemas.microsoft.com/office/drawing/2014/main" val="2436588343"/>
                    </a:ext>
                  </a:extLst>
                </a:gridCol>
                <a:gridCol w="720080">
                  <a:extLst>
                    <a:ext uri="{9D8B030D-6E8A-4147-A177-3AD203B41FA5}">
                      <a16:colId xmlns:a16="http://schemas.microsoft.com/office/drawing/2014/main" val="1781227999"/>
                    </a:ext>
                  </a:extLst>
                </a:gridCol>
                <a:gridCol w="737980">
                  <a:extLst>
                    <a:ext uri="{9D8B030D-6E8A-4147-A177-3AD203B41FA5}">
                      <a16:colId xmlns:a16="http://schemas.microsoft.com/office/drawing/2014/main" val="1400327327"/>
                    </a:ext>
                  </a:extLst>
                </a:gridCol>
              </a:tblGrid>
              <a:tr h="212217">
                <a:tc>
                  <a:txBody>
                    <a:bodyPr/>
                    <a:lstStyle/>
                    <a:p>
                      <a:pPr algn="ctr"/>
                      <a:r>
                        <a:rPr lang="en-GB" sz="1100" dirty="0">
                          <a:solidFill>
                            <a:schemeClr val="tx1"/>
                          </a:solidFill>
                        </a:rPr>
                        <a:t>Domain</a:t>
                      </a:r>
                    </a:p>
                  </a:txBody>
                  <a:tcPr marT="21600" marB="21600"/>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LSOAs</a:t>
                      </a:r>
                      <a:r>
                        <a:rPr lang="en-GB" sz="1100" baseline="0" dirty="0">
                          <a:solidFill>
                            <a:schemeClr val="tx1"/>
                          </a:solidFill>
                        </a:rPr>
                        <a:t> among top 20%</a:t>
                      </a:r>
                      <a:endParaRPr lang="en-GB" sz="1100" dirty="0">
                        <a:solidFill>
                          <a:schemeClr val="tx1"/>
                        </a:solidFill>
                      </a:endParaRPr>
                    </a:p>
                  </a:txBody>
                  <a:tcPr marT="21600" marB="21600"/>
                </a:tc>
                <a:tc hMerge="1">
                  <a:txBody>
                    <a:bodyPr/>
                    <a:lstStyle/>
                    <a:p>
                      <a:endParaRPr lang="en-GB" sz="1200" dirty="0">
                        <a:solidFill>
                          <a:sysClr val="windowText" lastClr="000000"/>
                        </a:solidFill>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tx1"/>
                        </a:solidFill>
                      </a:endParaRPr>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LSOAs</a:t>
                      </a:r>
                      <a:r>
                        <a:rPr lang="en-GB" sz="1100" baseline="0" dirty="0">
                          <a:solidFill>
                            <a:schemeClr val="tx1"/>
                          </a:solidFill>
                        </a:rPr>
                        <a:t> among top 10%</a:t>
                      </a:r>
                      <a:endParaRPr lang="en-GB" sz="1100" dirty="0">
                        <a:solidFill>
                          <a:schemeClr val="tx1"/>
                        </a:solidFill>
                      </a:endParaRPr>
                    </a:p>
                  </a:txBody>
                  <a:tcPr marT="21600" marB="21600"/>
                </a:tc>
                <a:tc hMerge="1">
                  <a:txBody>
                    <a:bodyPr/>
                    <a:lstStyle/>
                    <a:p>
                      <a:endParaRPr lang="en-GB" sz="1200" dirty="0">
                        <a:solidFill>
                          <a:sysClr val="windowText" lastClr="000000"/>
                        </a:solidFill>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tx1"/>
                        </a:solidFill>
                      </a:endParaRPr>
                    </a:p>
                  </a:txBody>
                  <a:tcPr/>
                </a:tc>
                <a:extLst>
                  <a:ext uri="{0D108BD9-81ED-4DB2-BD59-A6C34878D82A}">
                    <a16:rowId xmlns:a16="http://schemas.microsoft.com/office/drawing/2014/main" val="597304406"/>
                  </a:ext>
                </a:extLst>
              </a:tr>
              <a:tr h="2122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dirty="0">
                        <a:solidFill>
                          <a:schemeClr val="tx1"/>
                        </a:solidFill>
                        <a:latin typeface="+mn-lt"/>
                        <a:ea typeface="+mn-ea"/>
                        <a:cs typeface="+mn-cs"/>
                      </a:endParaRPr>
                    </a:p>
                  </a:txBody>
                  <a:tcPr marT="21600" marB="2160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2015</a:t>
                      </a:r>
                    </a:p>
                  </a:txBody>
                  <a:tcPr marT="21600" marB="2160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2019</a:t>
                      </a:r>
                    </a:p>
                  </a:txBody>
                  <a:tcPr marT="21600" marB="2160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p>
                  </a:txBody>
                  <a:tcPr marT="21600" marB="2160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2015</a:t>
                      </a:r>
                    </a:p>
                  </a:txBody>
                  <a:tcPr marT="21600" marB="2160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2019</a:t>
                      </a:r>
                    </a:p>
                  </a:txBody>
                  <a:tcPr marT="21600" marB="2160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p>
                  </a:txBody>
                  <a:tcPr marT="21600" marB="21600"/>
                </a:tc>
                <a:extLst>
                  <a:ext uri="{0D108BD9-81ED-4DB2-BD59-A6C34878D82A}">
                    <a16:rowId xmlns:a16="http://schemas.microsoft.com/office/drawing/2014/main" val="1968885058"/>
                  </a:ext>
                </a:extLst>
              </a:tr>
              <a:tr h="212217">
                <a:tc>
                  <a:txBody>
                    <a:bodyPr/>
                    <a:lstStyle/>
                    <a:p>
                      <a:pPr algn="l"/>
                      <a:r>
                        <a:rPr lang="en-GB" sz="1000" dirty="0"/>
                        <a:t>Income </a:t>
                      </a:r>
                      <a:endParaRPr lang="en-GB" sz="1000" dirty="0">
                        <a:solidFill>
                          <a:sysClr val="windowText" lastClr="000000"/>
                        </a:solidFill>
                      </a:endParaRPr>
                    </a:p>
                  </a:txBody>
                  <a:tcPr marT="21600" marB="21600"/>
                </a:tc>
                <a:tc>
                  <a:txBody>
                    <a:bodyPr/>
                    <a:lstStyle/>
                    <a:p>
                      <a:pPr algn="r"/>
                      <a:r>
                        <a:rPr lang="en-GB" sz="1000" dirty="0"/>
                        <a:t>20</a:t>
                      </a:r>
                    </a:p>
                  </a:txBody>
                  <a:tcPr marT="21600" marB="21600"/>
                </a:tc>
                <a:tc>
                  <a:txBody>
                    <a:bodyPr/>
                    <a:lstStyle/>
                    <a:p>
                      <a:pPr algn="r"/>
                      <a:r>
                        <a:rPr lang="en-GB" sz="1000" dirty="0"/>
                        <a:t>17</a:t>
                      </a:r>
                    </a:p>
                  </a:txBody>
                  <a:tcPr marT="21600" marB="21600"/>
                </a:tc>
                <a:tc>
                  <a:txBody>
                    <a:bodyPr/>
                    <a:lstStyle/>
                    <a:p>
                      <a:pPr algn="r" fontAlgn="b"/>
                      <a:r>
                        <a:rPr lang="en-GB" sz="1000" b="0" i="0" u="none" strike="noStrike" dirty="0">
                          <a:solidFill>
                            <a:srgbClr val="000000"/>
                          </a:solidFill>
                          <a:effectLst/>
                          <a:latin typeface="+mn-lt"/>
                        </a:rPr>
                        <a:t>-3</a:t>
                      </a:r>
                    </a:p>
                  </a:txBody>
                  <a:tcPr marL="9525" marR="9525" marT="21600" marB="21600" anchor="ctr"/>
                </a:tc>
                <a:tc>
                  <a:txBody>
                    <a:bodyPr/>
                    <a:lstStyle/>
                    <a:p>
                      <a:pPr algn="r"/>
                      <a:r>
                        <a:rPr lang="en-GB" sz="1000" dirty="0"/>
                        <a:t>6</a:t>
                      </a:r>
                    </a:p>
                  </a:txBody>
                  <a:tcPr marT="21600" marB="21600" anchor="ctr"/>
                </a:tc>
                <a:tc>
                  <a:txBody>
                    <a:bodyPr/>
                    <a:lstStyle/>
                    <a:p>
                      <a:pPr algn="r"/>
                      <a:r>
                        <a:rPr lang="en-GB" sz="1000" dirty="0"/>
                        <a:t>5</a:t>
                      </a:r>
                    </a:p>
                  </a:txBody>
                  <a:tcPr marT="21600" marB="21600" anchor="ctr"/>
                </a:tc>
                <a:tc>
                  <a:txBody>
                    <a:bodyPr/>
                    <a:lstStyle/>
                    <a:p>
                      <a:pPr algn="r" fontAlgn="b"/>
                      <a:r>
                        <a:rPr lang="en-GB" sz="1000" b="0" i="0" u="none" strike="noStrike" dirty="0">
                          <a:solidFill>
                            <a:srgbClr val="000000"/>
                          </a:solidFill>
                          <a:effectLst/>
                          <a:latin typeface="+mn-lt"/>
                        </a:rPr>
                        <a:t>-1</a:t>
                      </a:r>
                    </a:p>
                  </a:txBody>
                  <a:tcPr marL="9525" marR="9525" marT="21600" marB="21600" anchor="ctr"/>
                </a:tc>
                <a:extLst>
                  <a:ext uri="{0D108BD9-81ED-4DB2-BD59-A6C34878D82A}">
                    <a16:rowId xmlns:a16="http://schemas.microsoft.com/office/drawing/2014/main" val="698068927"/>
                  </a:ext>
                </a:extLst>
              </a:tr>
              <a:tr h="212217">
                <a:tc>
                  <a:txBody>
                    <a:bodyPr/>
                    <a:lstStyle/>
                    <a:p>
                      <a:pPr algn="l"/>
                      <a:r>
                        <a:rPr lang="en-GB" sz="1000" dirty="0">
                          <a:solidFill>
                            <a:schemeClr val="dk1"/>
                          </a:solidFill>
                        </a:rPr>
                        <a:t>Income</a:t>
                      </a:r>
                      <a:r>
                        <a:rPr lang="en-GB" sz="1000" baseline="0" dirty="0">
                          <a:solidFill>
                            <a:schemeClr val="dk1"/>
                          </a:solidFill>
                        </a:rPr>
                        <a:t> deprivation affecting children</a:t>
                      </a:r>
                      <a:endParaRPr lang="en-GB" sz="1000" dirty="0">
                        <a:solidFill>
                          <a:sysClr val="windowText" lastClr="000000"/>
                        </a:solidFill>
                      </a:endParaRPr>
                    </a:p>
                  </a:txBody>
                  <a:tcPr marT="21600" marB="21600"/>
                </a:tc>
                <a:tc>
                  <a:txBody>
                    <a:bodyPr/>
                    <a:lstStyle/>
                    <a:p>
                      <a:pPr algn="r"/>
                      <a:r>
                        <a:rPr lang="en-GB" sz="1000" dirty="0"/>
                        <a:t>16</a:t>
                      </a:r>
                    </a:p>
                  </a:txBody>
                  <a:tcPr marT="21600" marB="21600"/>
                </a:tc>
                <a:tc>
                  <a:txBody>
                    <a:bodyPr/>
                    <a:lstStyle/>
                    <a:p>
                      <a:pPr algn="r"/>
                      <a:r>
                        <a:rPr lang="en-GB" sz="1000" dirty="0">
                          <a:solidFill>
                            <a:sysClr val="windowText" lastClr="000000"/>
                          </a:solidFill>
                        </a:rPr>
                        <a:t>14</a:t>
                      </a:r>
                    </a:p>
                  </a:txBody>
                  <a:tcPr marT="21600" marB="21600"/>
                </a:tc>
                <a:tc>
                  <a:txBody>
                    <a:bodyPr/>
                    <a:lstStyle/>
                    <a:p>
                      <a:pPr algn="r" fontAlgn="b"/>
                      <a:r>
                        <a:rPr lang="en-GB" sz="1000" b="0" i="0" u="none" strike="noStrike" dirty="0">
                          <a:solidFill>
                            <a:srgbClr val="000000"/>
                          </a:solidFill>
                          <a:effectLst/>
                          <a:latin typeface="+mn-lt"/>
                        </a:rPr>
                        <a:t>-2</a:t>
                      </a:r>
                    </a:p>
                  </a:txBody>
                  <a:tcPr marL="9525" marR="9525" marT="21600" marB="21600" anchor="ctr"/>
                </a:tc>
                <a:tc>
                  <a:txBody>
                    <a:bodyPr/>
                    <a:lstStyle/>
                    <a:p>
                      <a:pPr algn="r"/>
                      <a:r>
                        <a:rPr lang="en-GB" sz="1000" dirty="0">
                          <a:solidFill>
                            <a:sysClr val="windowText" lastClr="000000"/>
                          </a:solidFill>
                        </a:rPr>
                        <a:t>5</a:t>
                      </a:r>
                    </a:p>
                  </a:txBody>
                  <a:tcPr marT="21600" marB="21600" anchor="ctr"/>
                </a:tc>
                <a:tc>
                  <a:txBody>
                    <a:bodyPr/>
                    <a:lstStyle/>
                    <a:p>
                      <a:pPr algn="r"/>
                      <a:r>
                        <a:rPr lang="en-GB" sz="1000" dirty="0">
                          <a:solidFill>
                            <a:sysClr val="windowText" lastClr="000000"/>
                          </a:solidFill>
                        </a:rPr>
                        <a:t>1</a:t>
                      </a:r>
                    </a:p>
                  </a:txBody>
                  <a:tcPr marT="21600" marB="21600" anchor="ctr"/>
                </a:tc>
                <a:tc>
                  <a:txBody>
                    <a:bodyPr/>
                    <a:lstStyle/>
                    <a:p>
                      <a:pPr algn="r" fontAlgn="b"/>
                      <a:r>
                        <a:rPr lang="en-GB" sz="1000" b="0" i="0" u="none" strike="noStrike" dirty="0">
                          <a:solidFill>
                            <a:srgbClr val="000000"/>
                          </a:solidFill>
                          <a:effectLst/>
                          <a:latin typeface="+mn-lt"/>
                        </a:rPr>
                        <a:t>-4</a:t>
                      </a:r>
                    </a:p>
                  </a:txBody>
                  <a:tcPr marL="9525" marR="9525" marT="21600" marB="21600" anchor="ctr"/>
                </a:tc>
                <a:extLst>
                  <a:ext uri="{0D108BD9-81ED-4DB2-BD59-A6C34878D82A}">
                    <a16:rowId xmlns:a16="http://schemas.microsoft.com/office/drawing/2014/main" val="1697025695"/>
                  </a:ext>
                </a:extLst>
              </a:tr>
              <a:tr h="212217">
                <a:tc>
                  <a:txBody>
                    <a:bodyPr/>
                    <a:lstStyle/>
                    <a:p>
                      <a:pPr algn="l"/>
                      <a:r>
                        <a:rPr lang="en-GB" sz="1000" dirty="0"/>
                        <a:t>Income</a:t>
                      </a:r>
                      <a:r>
                        <a:rPr lang="en-GB" sz="1000" baseline="0" dirty="0"/>
                        <a:t> deprivation affecting older people</a:t>
                      </a:r>
                      <a:endParaRPr lang="en-GB" sz="1000" dirty="0">
                        <a:solidFill>
                          <a:sysClr val="windowText" lastClr="000000"/>
                        </a:solidFill>
                      </a:endParaRPr>
                    </a:p>
                  </a:txBody>
                  <a:tcPr marT="21600" marB="21600"/>
                </a:tc>
                <a:tc>
                  <a:txBody>
                    <a:bodyPr/>
                    <a:lstStyle/>
                    <a:p>
                      <a:pPr algn="r"/>
                      <a:r>
                        <a:rPr lang="en-GB" sz="1000" dirty="0"/>
                        <a:t>11</a:t>
                      </a:r>
                    </a:p>
                  </a:txBody>
                  <a:tcPr marT="21600" marB="21600"/>
                </a:tc>
                <a:tc>
                  <a:txBody>
                    <a:bodyPr/>
                    <a:lstStyle/>
                    <a:p>
                      <a:pPr algn="r"/>
                      <a:r>
                        <a:rPr lang="en-GB" sz="1000" dirty="0">
                          <a:solidFill>
                            <a:sysClr val="windowText" lastClr="000000"/>
                          </a:solidFill>
                        </a:rPr>
                        <a:t>12</a:t>
                      </a:r>
                    </a:p>
                  </a:txBody>
                  <a:tcPr marT="21600" marB="21600"/>
                </a:tc>
                <a:tc>
                  <a:txBody>
                    <a:bodyPr/>
                    <a:lstStyle/>
                    <a:p>
                      <a:pPr algn="r" fontAlgn="b"/>
                      <a:r>
                        <a:rPr lang="en-GB" sz="1000" b="0" i="0" u="none" strike="noStrike" dirty="0">
                          <a:solidFill>
                            <a:srgbClr val="000000"/>
                          </a:solidFill>
                          <a:effectLst/>
                          <a:latin typeface="+mn-lt"/>
                        </a:rPr>
                        <a:t>+1</a:t>
                      </a:r>
                    </a:p>
                  </a:txBody>
                  <a:tcPr marL="9525" marR="9525" marT="21600" marB="21600" anchor="ctr"/>
                </a:tc>
                <a:tc>
                  <a:txBody>
                    <a:bodyPr/>
                    <a:lstStyle/>
                    <a:p>
                      <a:pPr algn="r"/>
                      <a:r>
                        <a:rPr lang="en-GB" sz="1000" dirty="0">
                          <a:solidFill>
                            <a:sysClr val="windowText" lastClr="000000"/>
                          </a:solidFill>
                        </a:rPr>
                        <a:t>6</a:t>
                      </a:r>
                    </a:p>
                  </a:txBody>
                  <a:tcPr marT="21600" marB="21600" anchor="ctr"/>
                </a:tc>
                <a:tc>
                  <a:txBody>
                    <a:bodyPr/>
                    <a:lstStyle/>
                    <a:p>
                      <a:pPr algn="r"/>
                      <a:r>
                        <a:rPr lang="en-GB" sz="1000" dirty="0">
                          <a:solidFill>
                            <a:sysClr val="windowText" lastClr="000000"/>
                          </a:solidFill>
                        </a:rPr>
                        <a:t>7</a:t>
                      </a:r>
                    </a:p>
                  </a:txBody>
                  <a:tcPr marT="21600" marB="21600" anchor="ctr"/>
                </a:tc>
                <a:tc>
                  <a:txBody>
                    <a:bodyPr/>
                    <a:lstStyle/>
                    <a:p>
                      <a:pPr algn="r" fontAlgn="b"/>
                      <a:r>
                        <a:rPr lang="en-GB" sz="1000" b="0" i="0" u="none" strike="noStrike" dirty="0">
                          <a:solidFill>
                            <a:srgbClr val="000000"/>
                          </a:solidFill>
                          <a:effectLst/>
                          <a:latin typeface="+mn-lt"/>
                        </a:rPr>
                        <a:t>+1</a:t>
                      </a:r>
                    </a:p>
                  </a:txBody>
                  <a:tcPr marL="9525" marR="9525" marT="21600" marB="21600" anchor="ctr"/>
                </a:tc>
                <a:extLst>
                  <a:ext uri="{0D108BD9-81ED-4DB2-BD59-A6C34878D82A}">
                    <a16:rowId xmlns:a16="http://schemas.microsoft.com/office/drawing/2014/main" val="2672518758"/>
                  </a:ext>
                </a:extLst>
              </a:tr>
              <a:tr h="212217">
                <a:tc>
                  <a:txBody>
                    <a:bodyPr/>
                    <a:lstStyle/>
                    <a:p>
                      <a:pPr algn="l"/>
                      <a:r>
                        <a:rPr lang="en-GB" sz="1000" dirty="0"/>
                        <a:t>Employment</a:t>
                      </a:r>
                      <a:endParaRPr lang="en-GB" sz="1000" dirty="0">
                        <a:solidFill>
                          <a:sysClr val="windowText" lastClr="000000"/>
                        </a:solidFill>
                      </a:endParaRPr>
                    </a:p>
                  </a:txBody>
                  <a:tcPr marT="21600" marB="21600"/>
                </a:tc>
                <a:tc>
                  <a:txBody>
                    <a:bodyPr/>
                    <a:lstStyle/>
                    <a:p>
                      <a:pPr algn="r"/>
                      <a:r>
                        <a:rPr lang="en-GB" sz="1000" dirty="0"/>
                        <a:t>19</a:t>
                      </a:r>
                    </a:p>
                  </a:txBody>
                  <a:tcPr marT="21600" marB="21600"/>
                </a:tc>
                <a:tc>
                  <a:txBody>
                    <a:bodyPr/>
                    <a:lstStyle/>
                    <a:p>
                      <a:pPr algn="r"/>
                      <a:r>
                        <a:rPr lang="en-GB" sz="1000" dirty="0">
                          <a:solidFill>
                            <a:sysClr val="windowText" lastClr="000000"/>
                          </a:solidFill>
                        </a:rPr>
                        <a:t>19</a:t>
                      </a:r>
                    </a:p>
                  </a:txBody>
                  <a:tcPr marT="21600" marB="21600"/>
                </a:tc>
                <a:tc>
                  <a:txBody>
                    <a:bodyPr/>
                    <a:lstStyle/>
                    <a:p>
                      <a:pPr algn="r" fontAlgn="b"/>
                      <a:r>
                        <a:rPr lang="en-GB" sz="1000" b="0" i="0" u="none" strike="noStrike" dirty="0">
                          <a:solidFill>
                            <a:srgbClr val="000000"/>
                          </a:solidFill>
                          <a:effectLst/>
                          <a:latin typeface="+mn-lt"/>
                        </a:rPr>
                        <a:t>-</a:t>
                      </a:r>
                    </a:p>
                  </a:txBody>
                  <a:tcPr marL="9525" marR="9525" marT="21600" marB="21600" anchor="ctr"/>
                </a:tc>
                <a:tc>
                  <a:txBody>
                    <a:bodyPr/>
                    <a:lstStyle/>
                    <a:p>
                      <a:pPr algn="r"/>
                      <a:r>
                        <a:rPr lang="en-GB" sz="1000" dirty="0">
                          <a:solidFill>
                            <a:sysClr val="windowText" lastClr="000000"/>
                          </a:solidFill>
                        </a:rPr>
                        <a:t>6</a:t>
                      </a:r>
                    </a:p>
                  </a:txBody>
                  <a:tcPr marT="21600" marB="21600" anchor="ctr"/>
                </a:tc>
                <a:tc>
                  <a:txBody>
                    <a:bodyPr/>
                    <a:lstStyle/>
                    <a:p>
                      <a:pPr algn="r"/>
                      <a:r>
                        <a:rPr lang="en-GB" sz="1000" dirty="0">
                          <a:solidFill>
                            <a:sysClr val="windowText" lastClr="000000"/>
                          </a:solidFill>
                        </a:rPr>
                        <a:t>4</a:t>
                      </a:r>
                    </a:p>
                  </a:txBody>
                  <a:tcPr marT="21600" marB="21600" anchor="ctr"/>
                </a:tc>
                <a:tc>
                  <a:txBody>
                    <a:bodyPr/>
                    <a:lstStyle/>
                    <a:p>
                      <a:pPr algn="r" fontAlgn="b"/>
                      <a:r>
                        <a:rPr lang="en-GB" sz="1000" b="0" i="0" u="none" strike="noStrike" dirty="0">
                          <a:solidFill>
                            <a:srgbClr val="000000"/>
                          </a:solidFill>
                          <a:effectLst/>
                          <a:latin typeface="+mn-lt"/>
                        </a:rPr>
                        <a:t>-2</a:t>
                      </a:r>
                    </a:p>
                  </a:txBody>
                  <a:tcPr marL="9525" marR="9525" marT="21600" marB="21600" anchor="ctr"/>
                </a:tc>
                <a:extLst>
                  <a:ext uri="{0D108BD9-81ED-4DB2-BD59-A6C34878D82A}">
                    <a16:rowId xmlns:a16="http://schemas.microsoft.com/office/drawing/2014/main" val="166747704"/>
                  </a:ext>
                </a:extLst>
              </a:tr>
              <a:tr h="212217">
                <a:tc>
                  <a:txBody>
                    <a:bodyPr/>
                    <a:lstStyle/>
                    <a:p>
                      <a:pPr algn="l"/>
                      <a:r>
                        <a:rPr lang="en-GB" sz="1000" dirty="0"/>
                        <a:t>Education</a:t>
                      </a:r>
                      <a:r>
                        <a:rPr lang="en-GB" sz="1000" baseline="0" dirty="0"/>
                        <a:t> Skills and Training</a:t>
                      </a:r>
                      <a:endParaRPr lang="en-GB" sz="1000" dirty="0">
                        <a:solidFill>
                          <a:sysClr val="windowText" lastClr="000000"/>
                        </a:solidFill>
                      </a:endParaRPr>
                    </a:p>
                  </a:txBody>
                  <a:tcPr marT="21600" marB="21600"/>
                </a:tc>
                <a:tc>
                  <a:txBody>
                    <a:bodyPr/>
                    <a:lstStyle/>
                    <a:p>
                      <a:pPr algn="r"/>
                      <a:r>
                        <a:rPr lang="en-GB" sz="1000" dirty="0"/>
                        <a:t>19</a:t>
                      </a:r>
                    </a:p>
                  </a:txBody>
                  <a:tcPr marT="21600" marB="21600"/>
                </a:tc>
                <a:tc>
                  <a:txBody>
                    <a:bodyPr/>
                    <a:lstStyle/>
                    <a:p>
                      <a:pPr algn="r"/>
                      <a:r>
                        <a:rPr lang="en-GB" sz="1000" dirty="0">
                          <a:solidFill>
                            <a:sysClr val="windowText" lastClr="000000"/>
                          </a:solidFill>
                        </a:rPr>
                        <a:t>20</a:t>
                      </a:r>
                    </a:p>
                  </a:txBody>
                  <a:tcPr marT="21600" marB="21600"/>
                </a:tc>
                <a:tc>
                  <a:txBody>
                    <a:bodyPr/>
                    <a:lstStyle/>
                    <a:p>
                      <a:pPr algn="r" fontAlgn="b"/>
                      <a:r>
                        <a:rPr lang="en-GB" sz="1000" b="0" i="0" u="none" strike="noStrike" dirty="0">
                          <a:solidFill>
                            <a:srgbClr val="000000"/>
                          </a:solidFill>
                          <a:effectLst/>
                          <a:latin typeface="+mn-lt"/>
                        </a:rPr>
                        <a:t>+1</a:t>
                      </a:r>
                    </a:p>
                  </a:txBody>
                  <a:tcPr marL="9525" marR="9525" marT="21600" marB="21600" anchor="ctr"/>
                </a:tc>
                <a:tc>
                  <a:txBody>
                    <a:bodyPr/>
                    <a:lstStyle/>
                    <a:p>
                      <a:pPr algn="r"/>
                      <a:r>
                        <a:rPr lang="en-GB" sz="1000" dirty="0">
                          <a:solidFill>
                            <a:sysClr val="windowText" lastClr="000000"/>
                          </a:solidFill>
                        </a:rPr>
                        <a:t>6</a:t>
                      </a:r>
                    </a:p>
                  </a:txBody>
                  <a:tcPr marT="21600" marB="21600" anchor="ctr"/>
                </a:tc>
                <a:tc>
                  <a:txBody>
                    <a:bodyPr/>
                    <a:lstStyle/>
                    <a:p>
                      <a:pPr algn="r"/>
                      <a:r>
                        <a:rPr lang="en-GB" sz="1000" dirty="0">
                          <a:solidFill>
                            <a:sysClr val="windowText" lastClr="000000"/>
                          </a:solidFill>
                        </a:rPr>
                        <a:t>2</a:t>
                      </a:r>
                    </a:p>
                  </a:txBody>
                  <a:tcPr marT="21600" marB="21600" anchor="ctr"/>
                </a:tc>
                <a:tc>
                  <a:txBody>
                    <a:bodyPr/>
                    <a:lstStyle/>
                    <a:p>
                      <a:pPr algn="r" fontAlgn="b"/>
                      <a:r>
                        <a:rPr lang="en-GB" sz="1000" b="0" i="0" u="none" strike="noStrike" dirty="0">
                          <a:solidFill>
                            <a:srgbClr val="000000"/>
                          </a:solidFill>
                          <a:effectLst/>
                          <a:latin typeface="+mn-lt"/>
                        </a:rPr>
                        <a:t>-4</a:t>
                      </a:r>
                    </a:p>
                  </a:txBody>
                  <a:tcPr marL="9525" marR="9525" marT="21600" marB="21600" anchor="ctr"/>
                </a:tc>
                <a:extLst>
                  <a:ext uri="{0D108BD9-81ED-4DB2-BD59-A6C34878D82A}">
                    <a16:rowId xmlns:a16="http://schemas.microsoft.com/office/drawing/2014/main" val="3300508433"/>
                  </a:ext>
                </a:extLst>
              </a:tr>
              <a:tr h="212217">
                <a:tc>
                  <a:txBody>
                    <a:bodyPr/>
                    <a:lstStyle/>
                    <a:p>
                      <a:pPr algn="l"/>
                      <a:r>
                        <a:rPr lang="en-GB" sz="1000" dirty="0"/>
                        <a:t>Children and Young People</a:t>
                      </a:r>
                      <a:endParaRPr lang="en-GB" sz="1000" dirty="0">
                        <a:solidFill>
                          <a:sysClr val="windowText" lastClr="000000"/>
                        </a:solidFill>
                      </a:endParaRPr>
                    </a:p>
                  </a:txBody>
                  <a:tcPr marT="21600" marB="21600"/>
                </a:tc>
                <a:tc>
                  <a:txBody>
                    <a:bodyPr/>
                    <a:lstStyle/>
                    <a:p>
                      <a:pPr algn="r"/>
                      <a:r>
                        <a:rPr lang="en-GB" sz="1000" dirty="0"/>
                        <a:t>23</a:t>
                      </a:r>
                    </a:p>
                  </a:txBody>
                  <a:tcPr marT="21600" marB="21600"/>
                </a:tc>
                <a:tc>
                  <a:txBody>
                    <a:bodyPr/>
                    <a:lstStyle/>
                    <a:p>
                      <a:pPr algn="r"/>
                      <a:r>
                        <a:rPr lang="en-GB" sz="1000" dirty="0">
                          <a:solidFill>
                            <a:sysClr val="windowText" lastClr="000000"/>
                          </a:solidFill>
                        </a:rPr>
                        <a:t>17</a:t>
                      </a:r>
                    </a:p>
                  </a:txBody>
                  <a:tcPr marT="21600" marB="21600"/>
                </a:tc>
                <a:tc>
                  <a:txBody>
                    <a:bodyPr/>
                    <a:lstStyle/>
                    <a:p>
                      <a:pPr algn="r" fontAlgn="b"/>
                      <a:r>
                        <a:rPr lang="en-GB" sz="1000" b="0" i="0" u="none" strike="noStrike" dirty="0">
                          <a:solidFill>
                            <a:srgbClr val="000000"/>
                          </a:solidFill>
                          <a:effectLst/>
                          <a:latin typeface="+mn-lt"/>
                        </a:rPr>
                        <a:t>-6</a:t>
                      </a:r>
                    </a:p>
                  </a:txBody>
                  <a:tcPr marL="9525" marR="9525" marT="21600" marB="21600" anchor="ctr"/>
                </a:tc>
                <a:tc>
                  <a:txBody>
                    <a:bodyPr/>
                    <a:lstStyle/>
                    <a:p>
                      <a:pPr algn="r"/>
                      <a:r>
                        <a:rPr lang="en-GB" sz="1000" dirty="0">
                          <a:solidFill>
                            <a:sysClr val="windowText" lastClr="000000"/>
                          </a:solidFill>
                        </a:rPr>
                        <a:t>5</a:t>
                      </a:r>
                    </a:p>
                  </a:txBody>
                  <a:tcPr marT="21600" marB="21600" anchor="ctr"/>
                </a:tc>
                <a:tc>
                  <a:txBody>
                    <a:bodyPr/>
                    <a:lstStyle/>
                    <a:p>
                      <a:pPr algn="r"/>
                      <a:r>
                        <a:rPr lang="en-GB" sz="1000" dirty="0">
                          <a:solidFill>
                            <a:sysClr val="windowText" lastClr="000000"/>
                          </a:solidFill>
                        </a:rPr>
                        <a:t>1</a:t>
                      </a:r>
                    </a:p>
                  </a:txBody>
                  <a:tcPr marT="21600" marB="21600" anchor="ctr"/>
                </a:tc>
                <a:tc>
                  <a:txBody>
                    <a:bodyPr/>
                    <a:lstStyle/>
                    <a:p>
                      <a:pPr algn="r" fontAlgn="b"/>
                      <a:r>
                        <a:rPr lang="en-GB" sz="1000" b="0" i="0" u="none" strike="noStrike" dirty="0">
                          <a:solidFill>
                            <a:srgbClr val="000000"/>
                          </a:solidFill>
                          <a:effectLst/>
                          <a:latin typeface="+mn-lt"/>
                        </a:rPr>
                        <a:t>-4</a:t>
                      </a:r>
                    </a:p>
                  </a:txBody>
                  <a:tcPr marL="9525" marR="9525" marT="21600" marB="21600" anchor="ctr"/>
                </a:tc>
                <a:extLst>
                  <a:ext uri="{0D108BD9-81ED-4DB2-BD59-A6C34878D82A}">
                    <a16:rowId xmlns:a16="http://schemas.microsoft.com/office/drawing/2014/main" val="427405397"/>
                  </a:ext>
                </a:extLst>
              </a:tr>
              <a:tr h="212217">
                <a:tc>
                  <a:txBody>
                    <a:bodyPr/>
                    <a:lstStyle/>
                    <a:p>
                      <a:pPr algn="l"/>
                      <a:r>
                        <a:rPr lang="en-GB" sz="1000" dirty="0"/>
                        <a:t>Adult Skills</a:t>
                      </a:r>
                      <a:endParaRPr lang="en-GB" sz="1000" dirty="0">
                        <a:solidFill>
                          <a:sysClr val="windowText" lastClr="000000"/>
                        </a:solidFill>
                      </a:endParaRPr>
                    </a:p>
                  </a:txBody>
                  <a:tcPr marT="21600" marB="21600"/>
                </a:tc>
                <a:tc>
                  <a:txBody>
                    <a:bodyPr/>
                    <a:lstStyle/>
                    <a:p>
                      <a:pPr algn="r"/>
                      <a:r>
                        <a:rPr lang="en-GB" sz="1000" dirty="0"/>
                        <a:t>19</a:t>
                      </a:r>
                    </a:p>
                  </a:txBody>
                  <a:tcPr marT="21600" marB="21600"/>
                </a:tc>
                <a:tc>
                  <a:txBody>
                    <a:bodyPr/>
                    <a:lstStyle/>
                    <a:p>
                      <a:pPr algn="r"/>
                      <a:r>
                        <a:rPr lang="en-GB" sz="1000" dirty="0">
                          <a:solidFill>
                            <a:sysClr val="windowText" lastClr="000000"/>
                          </a:solidFill>
                        </a:rPr>
                        <a:t>19</a:t>
                      </a:r>
                    </a:p>
                  </a:txBody>
                  <a:tcPr marT="21600" marB="21600"/>
                </a:tc>
                <a:tc>
                  <a:txBody>
                    <a:bodyPr/>
                    <a:lstStyle/>
                    <a:p>
                      <a:pPr algn="r" fontAlgn="b"/>
                      <a:r>
                        <a:rPr lang="en-GB" sz="1000" b="0" i="0" u="none" strike="noStrike" dirty="0">
                          <a:solidFill>
                            <a:srgbClr val="000000"/>
                          </a:solidFill>
                          <a:effectLst/>
                          <a:latin typeface="+mn-lt"/>
                        </a:rPr>
                        <a:t>0</a:t>
                      </a:r>
                    </a:p>
                  </a:txBody>
                  <a:tcPr marL="9525" marR="9525" marT="21600" marB="21600" anchor="ctr"/>
                </a:tc>
                <a:tc>
                  <a:txBody>
                    <a:bodyPr/>
                    <a:lstStyle/>
                    <a:p>
                      <a:pPr algn="r"/>
                      <a:r>
                        <a:rPr lang="en-GB" sz="1000" dirty="0">
                          <a:solidFill>
                            <a:sysClr val="windowText" lastClr="000000"/>
                          </a:solidFill>
                        </a:rPr>
                        <a:t>8</a:t>
                      </a:r>
                    </a:p>
                  </a:txBody>
                  <a:tcPr marT="21600" marB="21600" anchor="ctr"/>
                </a:tc>
                <a:tc>
                  <a:txBody>
                    <a:bodyPr/>
                    <a:lstStyle/>
                    <a:p>
                      <a:pPr algn="r"/>
                      <a:r>
                        <a:rPr lang="en-GB" sz="1000" dirty="0">
                          <a:solidFill>
                            <a:sysClr val="windowText" lastClr="000000"/>
                          </a:solidFill>
                        </a:rPr>
                        <a:t>8</a:t>
                      </a:r>
                    </a:p>
                  </a:txBody>
                  <a:tcPr marT="21600" marB="21600" anchor="ctr"/>
                </a:tc>
                <a:tc>
                  <a:txBody>
                    <a:bodyPr/>
                    <a:lstStyle/>
                    <a:p>
                      <a:pPr algn="r" fontAlgn="b"/>
                      <a:r>
                        <a:rPr lang="en-GB" sz="1000" b="0" i="0" u="none" strike="noStrike" dirty="0">
                          <a:solidFill>
                            <a:srgbClr val="000000"/>
                          </a:solidFill>
                          <a:effectLst/>
                          <a:latin typeface="+mn-lt"/>
                        </a:rPr>
                        <a:t>0</a:t>
                      </a:r>
                    </a:p>
                  </a:txBody>
                  <a:tcPr marL="9525" marR="9525" marT="21600" marB="21600" anchor="ctr"/>
                </a:tc>
                <a:extLst>
                  <a:ext uri="{0D108BD9-81ED-4DB2-BD59-A6C34878D82A}">
                    <a16:rowId xmlns:a16="http://schemas.microsoft.com/office/drawing/2014/main" val="730919003"/>
                  </a:ext>
                </a:extLst>
              </a:tr>
              <a:tr h="212217">
                <a:tc>
                  <a:txBody>
                    <a:bodyPr/>
                    <a:lstStyle/>
                    <a:p>
                      <a:pPr algn="l"/>
                      <a:r>
                        <a:rPr lang="en-GB" sz="1000" dirty="0"/>
                        <a:t>Health</a:t>
                      </a:r>
                      <a:r>
                        <a:rPr lang="en-GB" sz="1000" baseline="0" dirty="0"/>
                        <a:t> Deprivation &amp; Disability</a:t>
                      </a:r>
                      <a:endParaRPr lang="en-GB" sz="1000" dirty="0">
                        <a:solidFill>
                          <a:sysClr val="windowText" lastClr="000000"/>
                        </a:solidFill>
                      </a:endParaRPr>
                    </a:p>
                  </a:txBody>
                  <a:tcPr marT="21600" marB="21600"/>
                </a:tc>
                <a:tc>
                  <a:txBody>
                    <a:bodyPr/>
                    <a:lstStyle/>
                    <a:p>
                      <a:pPr algn="r"/>
                      <a:r>
                        <a:rPr lang="en-GB" sz="1000" dirty="0"/>
                        <a:t>10</a:t>
                      </a:r>
                    </a:p>
                  </a:txBody>
                  <a:tcPr marT="21600" marB="21600"/>
                </a:tc>
                <a:tc>
                  <a:txBody>
                    <a:bodyPr/>
                    <a:lstStyle/>
                    <a:p>
                      <a:pPr algn="r"/>
                      <a:r>
                        <a:rPr lang="en-GB" sz="1000" dirty="0">
                          <a:solidFill>
                            <a:sysClr val="windowText" lastClr="000000"/>
                          </a:solidFill>
                        </a:rPr>
                        <a:t>12</a:t>
                      </a:r>
                    </a:p>
                  </a:txBody>
                  <a:tcPr marT="21600" marB="21600"/>
                </a:tc>
                <a:tc>
                  <a:txBody>
                    <a:bodyPr/>
                    <a:lstStyle/>
                    <a:p>
                      <a:pPr algn="r" fontAlgn="b"/>
                      <a:r>
                        <a:rPr lang="en-GB" sz="1000" b="0" i="0" u="none" strike="noStrike" dirty="0">
                          <a:solidFill>
                            <a:srgbClr val="000000"/>
                          </a:solidFill>
                          <a:effectLst/>
                          <a:latin typeface="+mn-lt"/>
                        </a:rPr>
                        <a:t>+2</a:t>
                      </a:r>
                    </a:p>
                  </a:txBody>
                  <a:tcPr marL="9525" marR="9525" marT="21600" marB="21600" anchor="ctr"/>
                </a:tc>
                <a:tc>
                  <a:txBody>
                    <a:bodyPr/>
                    <a:lstStyle/>
                    <a:p>
                      <a:pPr algn="r"/>
                      <a:r>
                        <a:rPr lang="en-GB" sz="1000" dirty="0">
                          <a:solidFill>
                            <a:sysClr val="windowText" lastClr="000000"/>
                          </a:solidFill>
                        </a:rPr>
                        <a:t>2</a:t>
                      </a:r>
                    </a:p>
                  </a:txBody>
                  <a:tcPr marT="21600" marB="21600" anchor="ctr"/>
                </a:tc>
                <a:tc>
                  <a:txBody>
                    <a:bodyPr/>
                    <a:lstStyle/>
                    <a:p>
                      <a:pPr algn="r"/>
                      <a:r>
                        <a:rPr lang="en-GB" sz="1000" dirty="0">
                          <a:solidFill>
                            <a:sysClr val="windowText" lastClr="000000"/>
                          </a:solidFill>
                        </a:rPr>
                        <a:t>7</a:t>
                      </a:r>
                    </a:p>
                  </a:txBody>
                  <a:tcPr marT="21600" marB="21600" anchor="ctr"/>
                </a:tc>
                <a:tc>
                  <a:txBody>
                    <a:bodyPr/>
                    <a:lstStyle/>
                    <a:p>
                      <a:pPr algn="r" fontAlgn="b"/>
                      <a:r>
                        <a:rPr lang="en-GB" sz="1000" b="0" i="0" u="none" strike="noStrike" dirty="0">
                          <a:solidFill>
                            <a:srgbClr val="000000"/>
                          </a:solidFill>
                          <a:effectLst/>
                          <a:latin typeface="+mn-lt"/>
                        </a:rPr>
                        <a:t>+5</a:t>
                      </a:r>
                    </a:p>
                  </a:txBody>
                  <a:tcPr marL="9525" marR="9525" marT="21600" marB="21600" anchor="ctr"/>
                </a:tc>
                <a:extLst>
                  <a:ext uri="{0D108BD9-81ED-4DB2-BD59-A6C34878D82A}">
                    <a16:rowId xmlns:a16="http://schemas.microsoft.com/office/drawing/2014/main" val="2229118608"/>
                  </a:ext>
                </a:extLst>
              </a:tr>
              <a:tr h="212217">
                <a:tc>
                  <a:txBody>
                    <a:bodyPr/>
                    <a:lstStyle/>
                    <a:p>
                      <a:pPr algn="l"/>
                      <a:r>
                        <a:rPr lang="en-GB" sz="1000" dirty="0"/>
                        <a:t>Crime</a:t>
                      </a:r>
                      <a:endParaRPr lang="en-GB" sz="1000" dirty="0">
                        <a:solidFill>
                          <a:sysClr val="windowText" lastClr="000000"/>
                        </a:solidFill>
                      </a:endParaRPr>
                    </a:p>
                  </a:txBody>
                  <a:tcPr marT="21600" marB="21600"/>
                </a:tc>
                <a:tc>
                  <a:txBody>
                    <a:bodyPr/>
                    <a:lstStyle/>
                    <a:p>
                      <a:pPr algn="r"/>
                      <a:r>
                        <a:rPr lang="en-GB" sz="1000" dirty="0"/>
                        <a:t>10</a:t>
                      </a:r>
                    </a:p>
                  </a:txBody>
                  <a:tcPr marT="21600" marB="21600"/>
                </a:tc>
                <a:tc>
                  <a:txBody>
                    <a:bodyPr/>
                    <a:lstStyle/>
                    <a:p>
                      <a:pPr algn="r"/>
                      <a:r>
                        <a:rPr lang="en-GB" sz="1000" dirty="0">
                          <a:solidFill>
                            <a:sysClr val="windowText" lastClr="000000"/>
                          </a:solidFill>
                        </a:rPr>
                        <a:t>11</a:t>
                      </a:r>
                    </a:p>
                  </a:txBody>
                  <a:tcPr marT="21600" marB="21600"/>
                </a:tc>
                <a:tc>
                  <a:txBody>
                    <a:bodyPr/>
                    <a:lstStyle/>
                    <a:p>
                      <a:pPr algn="r" fontAlgn="b"/>
                      <a:r>
                        <a:rPr lang="en-GB" sz="1000" b="0" i="0" u="none" strike="noStrike" dirty="0">
                          <a:solidFill>
                            <a:srgbClr val="000000"/>
                          </a:solidFill>
                          <a:effectLst/>
                          <a:latin typeface="+mn-lt"/>
                        </a:rPr>
                        <a:t>+1</a:t>
                      </a:r>
                    </a:p>
                  </a:txBody>
                  <a:tcPr marL="9525" marR="9525" marT="21600" marB="21600" anchor="ctr"/>
                </a:tc>
                <a:tc>
                  <a:txBody>
                    <a:bodyPr/>
                    <a:lstStyle/>
                    <a:p>
                      <a:pPr algn="r"/>
                      <a:r>
                        <a:rPr lang="en-GB" sz="1000" dirty="0">
                          <a:solidFill>
                            <a:sysClr val="windowText" lastClr="000000"/>
                          </a:solidFill>
                        </a:rPr>
                        <a:t>5</a:t>
                      </a:r>
                    </a:p>
                  </a:txBody>
                  <a:tcPr marT="21600" marB="21600" anchor="ctr"/>
                </a:tc>
                <a:tc>
                  <a:txBody>
                    <a:bodyPr/>
                    <a:lstStyle/>
                    <a:p>
                      <a:pPr algn="r"/>
                      <a:r>
                        <a:rPr lang="en-GB" sz="1000" dirty="0">
                          <a:solidFill>
                            <a:sysClr val="windowText" lastClr="000000"/>
                          </a:solidFill>
                        </a:rPr>
                        <a:t>4</a:t>
                      </a:r>
                    </a:p>
                  </a:txBody>
                  <a:tcPr marT="21600" marB="21600" anchor="ctr"/>
                </a:tc>
                <a:tc>
                  <a:txBody>
                    <a:bodyPr/>
                    <a:lstStyle/>
                    <a:p>
                      <a:pPr algn="r" fontAlgn="b"/>
                      <a:r>
                        <a:rPr lang="en-GB" sz="1000" b="0" i="0" u="none" strike="noStrike" dirty="0">
                          <a:solidFill>
                            <a:srgbClr val="000000"/>
                          </a:solidFill>
                          <a:effectLst/>
                          <a:latin typeface="+mn-lt"/>
                        </a:rPr>
                        <a:t>-1</a:t>
                      </a:r>
                    </a:p>
                  </a:txBody>
                  <a:tcPr marL="9525" marR="9525" marT="21600" marB="21600" anchor="ctr"/>
                </a:tc>
                <a:extLst>
                  <a:ext uri="{0D108BD9-81ED-4DB2-BD59-A6C34878D82A}">
                    <a16:rowId xmlns:a16="http://schemas.microsoft.com/office/drawing/2014/main" val="981260671"/>
                  </a:ext>
                </a:extLst>
              </a:tr>
              <a:tr h="212217">
                <a:tc>
                  <a:txBody>
                    <a:bodyPr/>
                    <a:lstStyle/>
                    <a:p>
                      <a:pPr algn="l"/>
                      <a:r>
                        <a:rPr lang="en-GB" sz="1000" dirty="0"/>
                        <a:t>Barriers to</a:t>
                      </a:r>
                      <a:r>
                        <a:rPr lang="en-GB" sz="1000" baseline="0" dirty="0"/>
                        <a:t> Housing and Services</a:t>
                      </a:r>
                      <a:endParaRPr lang="en-GB" sz="1000" dirty="0">
                        <a:solidFill>
                          <a:sysClr val="windowText" lastClr="000000"/>
                        </a:solidFill>
                      </a:endParaRPr>
                    </a:p>
                  </a:txBody>
                  <a:tcPr marT="21600" marB="21600"/>
                </a:tc>
                <a:tc>
                  <a:txBody>
                    <a:bodyPr/>
                    <a:lstStyle/>
                    <a:p>
                      <a:pPr algn="r"/>
                      <a:r>
                        <a:rPr lang="en-GB" sz="1000" dirty="0"/>
                        <a:t>28</a:t>
                      </a:r>
                    </a:p>
                  </a:txBody>
                  <a:tcPr marT="21600" marB="21600"/>
                </a:tc>
                <a:tc>
                  <a:txBody>
                    <a:bodyPr/>
                    <a:lstStyle/>
                    <a:p>
                      <a:pPr algn="r"/>
                      <a:r>
                        <a:rPr lang="en-GB" sz="1000" dirty="0">
                          <a:solidFill>
                            <a:sysClr val="windowText" lastClr="000000"/>
                          </a:solidFill>
                        </a:rPr>
                        <a:t>29</a:t>
                      </a:r>
                    </a:p>
                  </a:txBody>
                  <a:tcPr marT="21600" marB="21600"/>
                </a:tc>
                <a:tc>
                  <a:txBody>
                    <a:bodyPr/>
                    <a:lstStyle/>
                    <a:p>
                      <a:pPr algn="r" fontAlgn="b"/>
                      <a:r>
                        <a:rPr lang="en-GB" sz="1000" b="0" i="0" u="none" strike="noStrike" dirty="0">
                          <a:solidFill>
                            <a:srgbClr val="000000"/>
                          </a:solidFill>
                          <a:effectLst/>
                          <a:latin typeface="+mn-lt"/>
                        </a:rPr>
                        <a:t>+1</a:t>
                      </a:r>
                    </a:p>
                  </a:txBody>
                  <a:tcPr marL="9525" marR="9525" marT="21600" marB="21600" anchor="ctr"/>
                </a:tc>
                <a:tc>
                  <a:txBody>
                    <a:bodyPr/>
                    <a:lstStyle/>
                    <a:p>
                      <a:pPr algn="r"/>
                      <a:r>
                        <a:rPr lang="en-GB" sz="1000" dirty="0">
                          <a:solidFill>
                            <a:sysClr val="windowText" lastClr="000000"/>
                          </a:solidFill>
                        </a:rPr>
                        <a:t>14</a:t>
                      </a:r>
                    </a:p>
                  </a:txBody>
                  <a:tcPr marT="21600" marB="21600" anchor="ctr"/>
                </a:tc>
                <a:tc>
                  <a:txBody>
                    <a:bodyPr/>
                    <a:lstStyle/>
                    <a:p>
                      <a:pPr algn="r"/>
                      <a:r>
                        <a:rPr lang="en-GB" sz="1000" dirty="0">
                          <a:solidFill>
                            <a:sysClr val="windowText" lastClr="000000"/>
                          </a:solidFill>
                        </a:rPr>
                        <a:t>14</a:t>
                      </a:r>
                    </a:p>
                  </a:txBody>
                  <a:tcPr marT="21600" marB="21600" anchor="ctr"/>
                </a:tc>
                <a:tc>
                  <a:txBody>
                    <a:bodyPr/>
                    <a:lstStyle/>
                    <a:p>
                      <a:pPr algn="r" fontAlgn="b"/>
                      <a:r>
                        <a:rPr lang="en-GB" sz="1000" b="0" i="0" u="none" strike="noStrike" dirty="0">
                          <a:solidFill>
                            <a:srgbClr val="000000"/>
                          </a:solidFill>
                          <a:effectLst/>
                          <a:latin typeface="+mn-lt"/>
                        </a:rPr>
                        <a:t>0</a:t>
                      </a:r>
                    </a:p>
                  </a:txBody>
                  <a:tcPr marL="9525" marR="9525" marT="21600" marB="21600" anchor="ctr"/>
                </a:tc>
                <a:extLst>
                  <a:ext uri="{0D108BD9-81ED-4DB2-BD59-A6C34878D82A}">
                    <a16:rowId xmlns:a16="http://schemas.microsoft.com/office/drawing/2014/main" val="129842824"/>
                  </a:ext>
                </a:extLst>
              </a:tr>
              <a:tr h="212217">
                <a:tc>
                  <a:txBody>
                    <a:bodyPr/>
                    <a:lstStyle/>
                    <a:p>
                      <a:pPr algn="l"/>
                      <a:r>
                        <a:rPr lang="en-GB" sz="1000" dirty="0"/>
                        <a:t>Living</a:t>
                      </a:r>
                      <a:r>
                        <a:rPr lang="en-GB" sz="1000" baseline="0" dirty="0"/>
                        <a:t> Environment</a:t>
                      </a:r>
                      <a:endParaRPr lang="en-GB" sz="1000" dirty="0">
                        <a:solidFill>
                          <a:sysClr val="windowText" lastClr="000000"/>
                        </a:solidFill>
                      </a:endParaRPr>
                    </a:p>
                  </a:txBody>
                  <a:tcPr marT="21600" marB="21600"/>
                </a:tc>
                <a:tc>
                  <a:txBody>
                    <a:bodyPr/>
                    <a:lstStyle/>
                    <a:p>
                      <a:pPr algn="r"/>
                      <a:r>
                        <a:rPr lang="en-GB" sz="1000" dirty="0"/>
                        <a:t>16</a:t>
                      </a:r>
                    </a:p>
                  </a:txBody>
                  <a:tcPr marT="21600" marB="21600"/>
                </a:tc>
                <a:tc>
                  <a:txBody>
                    <a:bodyPr/>
                    <a:lstStyle/>
                    <a:p>
                      <a:pPr algn="r"/>
                      <a:r>
                        <a:rPr lang="en-GB" sz="1000" dirty="0">
                          <a:solidFill>
                            <a:sysClr val="windowText" lastClr="000000"/>
                          </a:solidFill>
                        </a:rPr>
                        <a:t>17</a:t>
                      </a:r>
                    </a:p>
                  </a:txBody>
                  <a:tcPr marT="21600" marB="21600"/>
                </a:tc>
                <a:tc>
                  <a:txBody>
                    <a:bodyPr/>
                    <a:lstStyle/>
                    <a:p>
                      <a:pPr algn="r" fontAlgn="b"/>
                      <a:r>
                        <a:rPr lang="en-GB" sz="1000" b="0" i="0" u="none" strike="noStrike" dirty="0">
                          <a:solidFill>
                            <a:srgbClr val="000000"/>
                          </a:solidFill>
                          <a:effectLst/>
                          <a:latin typeface="+mn-lt"/>
                        </a:rPr>
                        <a:t>+1</a:t>
                      </a:r>
                    </a:p>
                  </a:txBody>
                  <a:tcPr marL="9525" marR="9525" marT="21600" marB="21600" anchor="ctr"/>
                </a:tc>
                <a:tc>
                  <a:txBody>
                    <a:bodyPr/>
                    <a:lstStyle/>
                    <a:p>
                      <a:pPr algn="r"/>
                      <a:r>
                        <a:rPr lang="en-GB" sz="1000" dirty="0">
                          <a:solidFill>
                            <a:sysClr val="windowText" lastClr="000000"/>
                          </a:solidFill>
                        </a:rPr>
                        <a:t>2</a:t>
                      </a:r>
                    </a:p>
                  </a:txBody>
                  <a:tcPr marT="21600" marB="21600" anchor="ctr"/>
                </a:tc>
                <a:tc>
                  <a:txBody>
                    <a:bodyPr/>
                    <a:lstStyle/>
                    <a:p>
                      <a:pPr algn="r"/>
                      <a:r>
                        <a:rPr lang="en-GB" sz="1000" dirty="0">
                          <a:solidFill>
                            <a:sysClr val="windowText" lastClr="000000"/>
                          </a:solidFill>
                        </a:rPr>
                        <a:t>2</a:t>
                      </a:r>
                    </a:p>
                  </a:txBody>
                  <a:tcPr marT="21600" marB="21600" anchor="ctr"/>
                </a:tc>
                <a:tc>
                  <a:txBody>
                    <a:bodyPr/>
                    <a:lstStyle/>
                    <a:p>
                      <a:pPr algn="r" fontAlgn="b"/>
                      <a:r>
                        <a:rPr lang="en-GB" sz="1000" b="0" i="0" u="none" strike="noStrike" dirty="0">
                          <a:solidFill>
                            <a:srgbClr val="000000"/>
                          </a:solidFill>
                          <a:effectLst/>
                          <a:latin typeface="+mn-lt"/>
                        </a:rPr>
                        <a:t>0</a:t>
                      </a:r>
                    </a:p>
                  </a:txBody>
                  <a:tcPr marL="9525" marR="9525" marT="21600" marB="21600" anchor="ctr"/>
                </a:tc>
                <a:extLst>
                  <a:ext uri="{0D108BD9-81ED-4DB2-BD59-A6C34878D82A}">
                    <a16:rowId xmlns:a16="http://schemas.microsoft.com/office/drawing/2014/main" val="1615964050"/>
                  </a:ext>
                </a:extLst>
              </a:tr>
            </a:tbl>
          </a:graphicData>
        </a:graphic>
      </p:graphicFrame>
      <p:sp>
        <p:nvSpPr>
          <p:cNvPr id="45" name="TextBox 44"/>
          <p:cNvSpPr txBox="1"/>
          <p:nvPr/>
        </p:nvSpPr>
        <p:spPr>
          <a:xfrm>
            <a:off x="97964" y="4005060"/>
            <a:ext cx="1095406" cy="1631216"/>
          </a:xfrm>
          <a:prstGeom prst="rect">
            <a:avLst/>
          </a:prstGeom>
          <a:noFill/>
        </p:spPr>
        <p:txBody>
          <a:bodyPr wrap="square" rtlCol="0">
            <a:spAutoFit/>
          </a:bodyPr>
          <a:lstStyle/>
          <a:p>
            <a:r>
              <a:rPr lang="en-GB" sz="1000" b="1" dirty="0"/>
              <a:t>Figure 1: Change in the number of LSOAs in Bedford which rank in the top 20 and top 10% nationally from 2015 to 2019 </a:t>
            </a:r>
          </a:p>
        </p:txBody>
      </p:sp>
      <p:sp>
        <p:nvSpPr>
          <p:cNvPr id="32" name="TextBox 31"/>
          <p:cNvSpPr txBox="1"/>
          <p:nvPr/>
        </p:nvSpPr>
        <p:spPr>
          <a:xfrm>
            <a:off x="0" y="614249"/>
            <a:ext cx="9144000" cy="150455"/>
          </a:xfrm>
          <a:prstGeom prst="rect">
            <a:avLst/>
          </a:prstGeom>
          <a:solidFill>
            <a:srgbClr val="662A63"/>
          </a:solidFill>
        </p:spPr>
        <p:txBody>
          <a:bodyPr wrap="square" rtlCol="0">
            <a:spAutoFit/>
          </a:bodyPr>
          <a:lstStyle/>
          <a:p>
            <a:endParaRPr lang="en-GB" dirty="0"/>
          </a:p>
        </p:txBody>
      </p:sp>
      <p:sp>
        <p:nvSpPr>
          <p:cNvPr id="33" name="TextBox 32"/>
          <p:cNvSpPr txBox="1"/>
          <p:nvPr/>
        </p:nvSpPr>
        <p:spPr>
          <a:xfrm>
            <a:off x="0" y="-1"/>
            <a:ext cx="9144000" cy="612000"/>
          </a:xfrm>
          <a:prstGeom prst="rect">
            <a:avLst/>
          </a:prstGeom>
          <a:solidFill>
            <a:srgbClr val="62C530"/>
          </a:solidFill>
        </p:spPr>
        <p:txBody>
          <a:bodyPr wrap="square" rtlCol="0">
            <a:spAutoFit/>
          </a:bodyPr>
          <a:lstStyle/>
          <a:p>
            <a:endParaRPr lang="en-GB" dirty="0"/>
          </a:p>
        </p:txBody>
      </p:sp>
      <p:sp>
        <p:nvSpPr>
          <p:cNvPr id="40"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b="1" dirty="0">
                <a:solidFill>
                  <a:schemeClr val="bg1"/>
                </a:solidFill>
              </a:rPr>
              <a:t>Indices of Deprivation 2019</a:t>
            </a:r>
            <a:br>
              <a:rPr lang="en-GB" dirty="0">
                <a:solidFill>
                  <a:schemeClr val="bg1"/>
                </a:solidFill>
              </a:rPr>
            </a:br>
            <a:r>
              <a:rPr lang="en-GB" sz="1400" dirty="0">
                <a:solidFill>
                  <a:schemeClr val="bg1"/>
                </a:solidFill>
              </a:rPr>
              <a:t>Bedford Borough</a:t>
            </a:r>
          </a:p>
        </p:txBody>
      </p:sp>
    </p:spTree>
    <p:extLst>
      <p:ext uri="{BB962C8B-B14F-4D97-AF65-F5344CB8AC3E}">
        <p14:creationId xmlns:p14="http://schemas.microsoft.com/office/powerpoint/2010/main" val="2890744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2466" t="26900" r="979" b="1701"/>
          <a:stretch/>
        </p:blipFill>
        <p:spPr>
          <a:xfrm>
            <a:off x="113645" y="1842162"/>
            <a:ext cx="4338909" cy="4539166"/>
          </a:xfrm>
          <a:prstGeom prst="rect">
            <a:avLst/>
          </a:prstGeom>
        </p:spPr>
      </p:pic>
      <p:sp>
        <p:nvSpPr>
          <p:cNvPr id="16" name="Rounded Rectangle 15"/>
          <p:cNvSpPr/>
          <p:nvPr/>
        </p:nvSpPr>
        <p:spPr bwMode="auto">
          <a:xfrm>
            <a:off x="3419872" y="794113"/>
            <a:ext cx="5562392" cy="504216"/>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spcBef>
                <a:spcPct val="0"/>
              </a:spcBef>
              <a:spcAft>
                <a:spcPct val="0"/>
              </a:spcAft>
              <a:buClrTx/>
              <a:buSzTx/>
              <a:buFontTx/>
              <a:buNone/>
              <a:tabLst/>
            </a:pPr>
            <a:r>
              <a:rPr kumimoji="0" lang="en-GB" sz="1000" b="0" i="0" u="none" strike="noStrike" cap="none" normalizeH="0" baseline="0" dirty="0">
                <a:ln>
                  <a:noFill/>
                </a:ln>
                <a:effectLst/>
                <a:latin typeface="Calibri" panose="020F0502020204030204" pitchFamily="34" charset="0"/>
                <a:cs typeface="Calibri" panose="020F0502020204030204" pitchFamily="34" charset="0"/>
              </a:rPr>
              <a:t>   </a:t>
            </a:r>
            <a:r>
              <a:rPr kumimoji="0" lang="en-GB" sz="1100" b="0" i="0" u="none" strike="noStrike" cap="none" normalizeH="0" baseline="0" dirty="0">
                <a:ln>
                  <a:noFill/>
                </a:ln>
                <a:effectLst/>
                <a:latin typeface="Calibri" panose="020F0502020204030204" pitchFamily="34" charset="0"/>
                <a:cs typeface="Calibri" panose="020F0502020204030204" pitchFamily="34" charset="0"/>
              </a:rPr>
              <a:t>The overall Index of Multiple Deprivation (IMD) is</a:t>
            </a:r>
            <a:r>
              <a:rPr kumimoji="0" lang="en-GB" sz="1100" b="0" i="0" u="none" strike="noStrike" cap="none" normalizeH="0" dirty="0">
                <a:ln>
                  <a:noFill/>
                </a:ln>
                <a:effectLst/>
                <a:latin typeface="Calibri" panose="020F0502020204030204" pitchFamily="34" charset="0"/>
                <a:cs typeface="Calibri" panose="020F0502020204030204" pitchFamily="34" charset="0"/>
              </a:rPr>
              <a:t> a weighted measure based on information </a:t>
            </a:r>
          </a:p>
          <a:p>
            <a:pPr marL="0" marR="0" indent="0" defTabSz="914400" rtl="0" eaLnBrk="0" fontAlgn="base" latinLnBrk="0" hangingPunct="0">
              <a:spcBef>
                <a:spcPct val="0"/>
              </a:spcBef>
              <a:spcAft>
                <a:spcPct val="0"/>
              </a:spcAft>
              <a:buClrTx/>
              <a:buSzTx/>
              <a:buFontTx/>
              <a:buNone/>
              <a:tabLst/>
            </a:pPr>
            <a:r>
              <a:rPr lang="en-GB" sz="1100" baseline="0" dirty="0">
                <a:latin typeface="Calibri" panose="020F0502020204030204" pitchFamily="34" charset="0"/>
                <a:cs typeface="Calibri" panose="020F0502020204030204" pitchFamily="34" charset="0"/>
              </a:rPr>
              <a:t>    relating</a:t>
            </a:r>
            <a:r>
              <a:rPr lang="en-GB" sz="1100" dirty="0">
                <a:latin typeface="Calibri" panose="020F0502020204030204" pitchFamily="34" charset="0"/>
                <a:cs typeface="Calibri" panose="020F0502020204030204" pitchFamily="34" charset="0"/>
              </a:rPr>
              <a:t> to income, employment, education, health, crime, housing, and environment.</a:t>
            </a:r>
            <a:endParaRPr kumimoji="0" lang="en-GB" sz="1100" b="0" i="0" u="none" strike="noStrike" cap="none" normalizeH="0" baseline="0" dirty="0">
              <a:ln>
                <a:noFill/>
              </a:ln>
              <a:effectLst/>
              <a:latin typeface="Calibri" panose="020F0502020204030204" pitchFamily="34" charset="0"/>
              <a:cs typeface="Calibri" panose="020F0502020204030204" pitchFamily="34" charset="0"/>
            </a:endParaRPr>
          </a:p>
        </p:txBody>
      </p:sp>
      <p:sp>
        <p:nvSpPr>
          <p:cNvPr id="8" name="TextBox 7"/>
          <p:cNvSpPr txBox="1"/>
          <p:nvPr/>
        </p:nvSpPr>
        <p:spPr>
          <a:xfrm>
            <a:off x="0" y="614249"/>
            <a:ext cx="9144000" cy="150455"/>
          </a:xfrm>
          <a:prstGeom prst="rect">
            <a:avLst/>
          </a:prstGeom>
          <a:solidFill>
            <a:srgbClr val="662A63"/>
          </a:solidFill>
        </p:spPr>
        <p:txBody>
          <a:bodyPr wrap="square" rtlCol="0">
            <a:spAutoFit/>
          </a:bodyPr>
          <a:lstStyle/>
          <a:p>
            <a:endParaRPr lang="en-GB" dirty="0"/>
          </a:p>
        </p:txBody>
      </p:sp>
      <p:sp>
        <p:nvSpPr>
          <p:cNvPr id="9" name="TextBox 8"/>
          <p:cNvSpPr txBox="1"/>
          <p:nvPr/>
        </p:nvSpPr>
        <p:spPr>
          <a:xfrm>
            <a:off x="0" y="-1"/>
            <a:ext cx="9144000" cy="612000"/>
          </a:xfrm>
          <a:prstGeom prst="rect">
            <a:avLst/>
          </a:prstGeom>
          <a:solidFill>
            <a:srgbClr val="62C530"/>
          </a:solidFill>
        </p:spPr>
        <p:txBody>
          <a:bodyPr wrap="square" rtlCol="0">
            <a:spAutoFit/>
          </a:bodyPr>
          <a:lstStyle/>
          <a:p>
            <a:endParaRPr lang="en-GB" dirty="0"/>
          </a:p>
        </p:txBody>
      </p:sp>
      <p:sp>
        <p:nvSpPr>
          <p:cNvPr id="11" name="Rounded Rectangle 10"/>
          <p:cNvSpPr/>
          <p:nvPr/>
        </p:nvSpPr>
        <p:spPr bwMode="auto">
          <a:xfrm>
            <a:off x="107504" y="793901"/>
            <a:ext cx="3455828" cy="504056"/>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a:ln>
                  <a:noFill/>
                </a:ln>
                <a:solidFill>
                  <a:schemeClr val="bg1"/>
                </a:solidFill>
                <a:effectLst/>
                <a:latin typeface="Arial" charset="0"/>
              </a:rPr>
              <a:t>Index of </a:t>
            </a:r>
            <a:r>
              <a:rPr lang="en-GB" sz="2000" dirty="0">
                <a:solidFill>
                  <a:schemeClr val="bg1"/>
                </a:solidFill>
                <a:latin typeface="Arial" charset="0"/>
              </a:rPr>
              <a:t>Multiple </a:t>
            </a:r>
            <a:r>
              <a:rPr kumimoji="0" lang="en-GB" sz="2000" b="0" i="0" u="none" strike="noStrike" cap="none" normalizeH="0" baseline="0" dirty="0">
                <a:ln>
                  <a:noFill/>
                </a:ln>
                <a:solidFill>
                  <a:schemeClr val="bg1"/>
                </a:solidFill>
                <a:effectLst/>
                <a:latin typeface="Arial" charset="0"/>
              </a:rPr>
              <a:t>Deprivation</a:t>
            </a:r>
          </a:p>
        </p:txBody>
      </p:sp>
      <p:sp>
        <p:nvSpPr>
          <p:cNvPr id="12" name="Rounded Rectangle 11"/>
          <p:cNvSpPr/>
          <p:nvPr/>
        </p:nvSpPr>
        <p:spPr bwMode="auto">
          <a:xfrm>
            <a:off x="107505" y="1371599"/>
            <a:ext cx="3455828" cy="329209"/>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a:ln>
                  <a:noFill/>
                </a:ln>
                <a:solidFill>
                  <a:schemeClr val="bg1"/>
                </a:solidFill>
                <a:effectLst/>
                <a:latin typeface="Arial" charset="0"/>
              </a:rPr>
              <a:t>Map 1:</a:t>
            </a:r>
            <a:r>
              <a:rPr kumimoji="0" lang="en-GB" sz="1000" b="0" i="0" u="none" strike="noStrike" cap="none" normalizeH="0" dirty="0">
                <a:ln>
                  <a:noFill/>
                </a:ln>
                <a:solidFill>
                  <a:schemeClr val="bg1"/>
                </a:solidFill>
                <a:effectLst/>
                <a:latin typeface="Arial" charset="0"/>
              </a:rPr>
              <a:t> Distribution of the Index of Multiple Deprivation 2019</a:t>
            </a:r>
            <a:endParaRPr kumimoji="0" lang="en-GB" sz="1000" b="0" i="0" u="none" strike="noStrike" cap="none" normalizeH="0" baseline="0" dirty="0">
              <a:ln>
                <a:noFill/>
              </a:ln>
              <a:solidFill>
                <a:schemeClr val="bg1"/>
              </a:solidFill>
              <a:effectLst/>
              <a:latin typeface="Arial" charset="0"/>
            </a:endParaRPr>
          </a:p>
        </p:txBody>
      </p:sp>
      <p:sp>
        <p:nvSpPr>
          <p:cNvPr id="25" name="Rounded Rectangle 24"/>
          <p:cNvSpPr/>
          <p:nvPr/>
        </p:nvSpPr>
        <p:spPr bwMode="auto">
          <a:xfrm>
            <a:off x="4503881" y="1371599"/>
            <a:ext cx="4486164" cy="3140275"/>
          </a:xfrm>
          <a:prstGeom prst="roundRect">
            <a:avLst>
              <a:gd name="adj" fmla="val 4305"/>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0" i="0" u="none" strike="noStrike" cap="none" normalizeH="0" baseline="0" dirty="0">
              <a:ln>
                <a:noFill/>
              </a:ln>
              <a:solidFill>
                <a:schemeClr val="bg1"/>
              </a:solidFill>
              <a:effectLst/>
              <a:latin typeface="Arial" charset="0"/>
            </a:endParaRPr>
          </a:p>
        </p:txBody>
      </p:sp>
      <p:sp>
        <p:nvSpPr>
          <p:cNvPr id="26" name="Rounded Rectangle 25"/>
          <p:cNvSpPr/>
          <p:nvPr/>
        </p:nvSpPr>
        <p:spPr bwMode="auto">
          <a:xfrm>
            <a:off x="4880902" y="1371599"/>
            <a:ext cx="3732122" cy="195917"/>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a:ln>
                  <a:noFill/>
                </a:ln>
                <a:solidFill>
                  <a:schemeClr val="bg1"/>
                </a:solidFill>
                <a:effectLst/>
                <a:latin typeface="Arial" charset="0"/>
              </a:rPr>
              <a:t>LSOAs amongst the most deprived 10%</a:t>
            </a:r>
            <a:r>
              <a:rPr kumimoji="0" lang="en-GB" sz="1000" b="1" i="0" u="none" strike="noStrike" cap="none" normalizeH="0" dirty="0">
                <a:ln>
                  <a:noFill/>
                </a:ln>
                <a:solidFill>
                  <a:schemeClr val="bg1"/>
                </a:solidFill>
                <a:effectLst/>
                <a:latin typeface="Arial" charset="0"/>
              </a:rPr>
              <a:t> and 20% in England</a:t>
            </a:r>
            <a:endParaRPr kumimoji="0" lang="en-GB" sz="1000" b="1" i="0" u="none" strike="noStrike" cap="none" normalizeH="0" baseline="0" dirty="0">
              <a:ln>
                <a:noFill/>
              </a:ln>
              <a:solidFill>
                <a:schemeClr val="bg1"/>
              </a:solidFill>
              <a:effectLst/>
              <a:latin typeface="Arial" charset="0"/>
            </a:endParaRPr>
          </a:p>
        </p:txBody>
      </p:sp>
      <p:grpSp>
        <p:nvGrpSpPr>
          <p:cNvPr id="27" name="Group 26"/>
          <p:cNvGrpSpPr/>
          <p:nvPr/>
        </p:nvGrpSpPr>
        <p:grpSpPr>
          <a:xfrm>
            <a:off x="4855562" y="4293092"/>
            <a:ext cx="3782803" cy="162526"/>
            <a:chOff x="4796678" y="4080162"/>
            <a:chExt cx="3782803" cy="361900"/>
          </a:xfrm>
        </p:grpSpPr>
        <p:sp>
          <p:nvSpPr>
            <p:cNvPr id="29" name="Rectangle 28"/>
            <p:cNvSpPr/>
            <p:nvPr/>
          </p:nvSpPr>
          <p:spPr bwMode="auto">
            <a:xfrm>
              <a:off x="5500341" y="4250976"/>
              <a:ext cx="143306" cy="191086"/>
            </a:xfrm>
            <a:prstGeom prst="rect">
              <a:avLst/>
            </a:prstGeom>
            <a:solidFill>
              <a:srgbClr val="DB4145"/>
            </a:solidFill>
            <a:ln w="19050"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charset="-128"/>
              </a:endParaRPr>
            </a:p>
          </p:txBody>
        </p:sp>
        <p:sp>
          <p:nvSpPr>
            <p:cNvPr id="30" name="TextBox 29"/>
            <p:cNvSpPr txBox="1"/>
            <p:nvPr/>
          </p:nvSpPr>
          <p:spPr>
            <a:xfrm>
              <a:off x="4796678" y="4080162"/>
              <a:ext cx="717661" cy="253916"/>
            </a:xfrm>
            <a:prstGeom prst="rect">
              <a:avLst/>
            </a:prstGeom>
            <a:noFill/>
          </p:spPr>
          <p:txBody>
            <a:bodyPr wrap="square" rtlCol="0">
              <a:spAutoFit/>
            </a:bodyPr>
            <a:lstStyle/>
            <a:p>
              <a:r>
                <a:rPr lang="en-GB" sz="1050" b="1" dirty="0">
                  <a:solidFill>
                    <a:schemeClr val="bg1"/>
                  </a:solidFill>
                </a:rPr>
                <a:t>Legend</a:t>
              </a:r>
            </a:p>
          </p:txBody>
        </p:sp>
        <p:sp>
          <p:nvSpPr>
            <p:cNvPr id="31" name="TextBox 30"/>
            <p:cNvSpPr txBox="1"/>
            <p:nvPr/>
          </p:nvSpPr>
          <p:spPr>
            <a:xfrm>
              <a:off x="5664010" y="4080162"/>
              <a:ext cx="1368151" cy="253916"/>
            </a:xfrm>
            <a:prstGeom prst="rect">
              <a:avLst/>
            </a:prstGeom>
            <a:noFill/>
          </p:spPr>
          <p:txBody>
            <a:bodyPr wrap="square" rtlCol="0">
              <a:spAutoFit/>
            </a:bodyPr>
            <a:lstStyle/>
            <a:p>
              <a:r>
                <a:rPr lang="en-GB" sz="1050" dirty="0">
                  <a:solidFill>
                    <a:schemeClr val="bg1"/>
                  </a:solidFill>
                </a:rPr>
                <a:t>10% most deprived</a:t>
              </a:r>
            </a:p>
          </p:txBody>
        </p:sp>
        <p:sp>
          <p:nvSpPr>
            <p:cNvPr id="33" name="Rectangle 32"/>
            <p:cNvSpPr/>
            <p:nvPr/>
          </p:nvSpPr>
          <p:spPr bwMode="auto">
            <a:xfrm>
              <a:off x="7065058" y="4250972"/>
              <a:ext cx="146271" cy="191090"/>
            </a:xfrm>
            <a:prstGeom prst="rect">
              <a:avLst/>
            </a:prstGeom>
            <a:solidFill>
              <a:srgbClr val="F25622"/>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charset="-128"/>
              </a:endParaRPr>
            </a:p>
          </p:txBody>
        </p:sp>
        <p:sp>
          <p:nvSpPr>
            <p:cNvPr id="39" name="TextBox 38"/>
            <p:cNvSpPr txBox="1"/>
            <p:nvPr/>
          </p:nvSpPr>
          <p:spPr>
            <a:xfrm>
              <a:off x="7211330" y="4080162"/>
              <a:ext cx="1368151" cy="253916"/>
            </a:xfrm>
            <a:prstGeom prst="rect">
              <a:avLst/>
            </a:prstGeom>
            <a:noFill/>
          </p:spPr>
          <p:txBody>
            <a:bodyPr wrap="square" rtlCol="0">
              <a:spAutoFit/>
            </a:bodyPr>
            <a:lstStyle/>
            <a:p>
              <a:r>
                <a:rPr lang="en-GB" sz="1050" dirty="0">
                  <a:solidFill>
                    <a:schemeClr val="bg1"/>
                  </a:solidFill>
                </a:rPr>
                <a:t>20% most deprived</a:t>
              </a:r>
            </a:p>
          </p:txBody>
        </p:sp>
      </p:grpSp>
      <p:grpSp>
        <p:nvGrpSpPr>
          <p:cNvPr id="40" name="Group 39"/>
          <p:cNvGrpSpPr/>
          <p:nvPr/>
        </p:nvGrpSpPr>
        <p:grpSpPr>
          <a:xfrm>
            <a:off x="4716016" y="1567516"/>
            <a:ext cx="4032448" cy="2765928"/>
            <a:chOff x="4816338" y="1692217"/>
            <a:chExt cx="3799729" cy="2577686"/>
          </a:xfrm>
        </p:grpSpPr>
        <p:pic>
          <p:nvPicPr>
            <p:cNvPr id="41"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4061" y="1692217"/>
              <a:ext cx="1822006" cy="2577686"/>
            </a:xfrm>
            <a:prstGeom prst="rect">
              <a:avLst/>
            </a:prstGeom>
          </p:spPr>
        </p:pic>
        <p:sp>
          <p:nvSpPr>
            <p:cNvPr id="42" name="TextBox 41"/>
            <p:cNvSpPr txBox="1"/>
            <p:nvPr/>
          </p:nvSpPr>
          <p:spPr>
            <a:xfrm>
              <a:off x="6794061" y="1724117"/>
              <a:ext cx="591252" cy="290744"/>
            </a:xfrm>
            <a:prstGeom prst="rect">
              <a:avLst/>
            </a:prstGeom>
            <a:noFill/>
          </p:spPr>
          <p:txBody>
            <a:bodyPr wrap="square" rtlCol="0">
              <a:spAutoFit/>
            </a:bodyPr>
            <a:lstStyle/>
            <a:p>
              <a:r>
                <a:rPr lang="en-GB" sz="1200" dirty="0"/>
                <a:t>2019</a:t>
              </a:r>
            </a:p>
          </p:txBody>
        </p:sp>
        <p:pic>
          <p:nvPicPr>
            <p:cNvPr id="43" name="Picture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24865" y="1692292"/>
              <a:ext cx="1819959" cy="2574791"/>
            </a:xfrm>
            <a:prstGeom prst="rect">
              <a:avLst/>
            </a:prstGeom>
          </p:spPr>
        </p:pic>
        <p:sp>
          <p:nvSpPr>
            <p:cNvPr id="44" name="TextBox 43"/>
            <p:cNvSpPr txBox="1"/>
            <p:nvPr/>
          </p:nvSpPr>
          <p:spPr>
            <a:xfrm>
              <a:off x="4816338" y="1724117"/>
              <a:ext cx="591252" cy="290744"/>
            </a:xfrm>
            <a:prstGeom prst="rect">
              <a:avLst/>
            </a:prstGeom>
            <a:noFill/>
          </p:spPr>
          <p:txBody>
            <a:bodyPr wrap="square" rtlCol="0">
              <a:spAutoFit/>
            </a:bodyPr>
            <a:lstStyle/>
            <a:p>
              <a:r>
                <a:rPr lang="en-GB" sz="1200" dirty="0"/>
                <a:t>2015</a:t>
              </a:r>
            </a:p>
          </p:txBody>
        </p:sp>
      </p:grpSp>
      <p:pic>
        <p:nvPicPr>
          <p:cNvPr id="2" name="Picture 1"/>
          <p:cNvPicPr>
            <a:picLocks noChangeAspect="1"/>
          </p:cNvPicPr>
          <p:nvPr/>
        </p:nvPicPr>
        <p:blipFill>
          <a:blip r:embed="rId6"/>
          <a:stretch>
            <a:fillRect/>
          </a:stretch>
        </p:blipFill>
        <p:spPr>
          <a:xfrm>
            <a:off x="4503881" y="4546024"/>
            <a:ext cx="4478383" cy="2208235"/>
          </a:xfrm>
          <a:prstGeom prst="rect">
            <a:avLst/>
          </a:prstGeom>
        </p:spPr>
      </p:pic>
      <p:sp>
        <p:nvSpPr>
          <p:cNvPr id="23"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b="1" dirty="0">
                <a:solidFill>
                  <a:schemeClr val="bg1"/>
                </a:solidFill>
              </a:rPr>
              <a:t>Indices of Deprivation 2019</a:t>
            </a:r>
            <a:br>
              <a:rPr lang="en-GB" dirty="0">
                <a:solidFill>
                  <a:schemeClr val="bg1"/>
                </a:solidFill>
              </a:rPr>
            </a:br>
            <a:r>
              <a:rPr lang="en-GB" sz="1400" dirty="0">
                <a:solidFill>
                  <a:schemeClr val="bg1"/>
                </a:solidFill>
              </a:rPr>
              <a:t>Bedford Borough</a:t>
            </a:r>
          </a:p>
        </p:txBody>
      </p:sp>
    </p:spTree>
    <p:extLst>
      <p:ext uri="{BB962C8B-B14F-4D97-AF65-F5344CB8AC3E}">
        <p14:creationId xmlns:p14="http://schemas.microsoft.com/office/powerpoint/2010/main" val="1819025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bwMode="auto">
          <a:xfrm>
            <a:off x="3491880" y="794113"/>
            <a:ext cx="5490384" cy="504216"/>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GB" sz="1000" dirty="0">
                <a:cs typeface="Calibri" panose="020F0502020204030204" pitchFamily="34" charset="0"/>
              </a:rPr>
              <a:t>The proportion of the population in an area experiencing deprivation relating to low income. Low income includes both those people that are out-of-work, and those in work but have low earnings.</a:t>
            </a:r>
          </a:p>
        </p:txBody>
      </p:sp>
      <p:sp>
        <p:nvSpPr>
          <p:cNvPr id="8" name="TextBox 7"/>
          <p:cNvSpPr txBox="1"/>
          <p:nvPr/>
        </p:nvSpPr>
        <p:spPr>
          <a:xfrm>
            <a:off x="0" y="597623"/>
            <a:ext cx="9144000" cy="150455"/>
          </a:xfrm>
          <a:prstGeom prst="rect">
            <a:avLst/>
          </a:prstGeom>
          <a:solidFill>
            <a:srgbClr val="662A6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9" name="TextBox 8"/>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1" name="Rounded Rectangle 10"/>
          <p:cNvSpPr/>
          <p:nvPr/>
        </p:nvSpPr>
        <p:spPr bwMode="auto">
          <a:xfrm>
            <a:off x="183102" y="793901"/>
            <a:ext cx="3380230" cy="504056"/>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charset="0"/>
                <a:ea typeface="ＭＳ Ｐゴシック"/>
                <a:cs typeface="+mn-cs"/>
              </a:rPr>
              <a:t>Income Deprivation</a:t>
            </a:r>
          </a:p>
        </p:txBody>
      </p:sp>
      <p:sp>
        <p:nvSpPr>
          <p:cNvPr id="12" name="Rounded Rectangle 11"/>
          <p:cNvSpPr/>
          <p:nvPr/>
        </p:nvSpPr>
        <p:spPr bwMode="auto">
          <a:xfrm>
            <a:off x="183102" y="1375035"/>
            <a:ext cx="3380230" cy="238269"/>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charset="0"/>
                <a:ea typeface="ＭＳ Ｐゴシック"/>
                <a:cs typeface="+mn-cs"/>
              </a:rPr>
              <a:t>Map 2: Distribution of Income</a:t>
            </a:r>
            <a:r>
              <a:rPr kumimoji="0" lang="en-GB" sz="1000" b="0" i="0" u="none" strike="noStrike" kern="1200" cap="none" spc="0" normalizeH="0" noProof="0" dirty="0">
                <a:ln>
                  <a:noFill/>
                </a:ln>
                <a:solidFill>
                  <a:srgbClr val="FFFFFF"/>
                </a:solidFill>
                <a:effectLst/>
                <a:uLnTx/>
                <a:uFillTx/>
                <a:latin typeface="Arial" charset="0"/>
                <a:ea typeface="ＭＳ Ｐゴシック"/>
                <a:cs typeface="+mn-cs"/>
              </a:rPr>
              <a:t> Deprivation </a:t>
            </a:r>
            <a:r>
              <a:rPr kumimoji="0" lang="en-GB" sz="1000" b="0" i="0" u="none" strike="noStrike" kern="1200" cap="none" spc="0" normalizeH="0" baseline="0" noProof="0" dirty="0">
                <a:ln>
                  <a:noFill/>
                </a:ln>
                <a:solidFill>
                  <a:srgbClr val="FFFFFF"/>
                </a:solidFill>
                <a:effectLst/>
                <a:uLnTx/>
                <a:uFillTx/>
                <a:latin typeface="Arial" charset="0"/>
                <a:ea typeface="ＭＳ Ｐゴシック"/>
                <a:cs typeface="+mn-cs"/>
              </a:rPr>
              <a:t>2019</a:t>
            </a:r>
          </a:p>
        </p:txBody>
      </p:sp>
      <p:sp>
        <p:nvSpPr>
          <p:cNvPr id="18" name="Rounded Rectangle 17"/>
          <p:cNvSpPr/>
          <p:nvPr/>
        </p:nvSpPr>
        <p:spPr bwMode="auto">
          <a:xfrm>
            <a:off x="4499992" y="1380154"/>
            <a:ext cx="4485600" cy="3139200"/>
          </a:xfrm>
          <a:prstGeom prst="roundRect">
            <a:avLst>
              <a:gd name="adj" fmla="val 4305"/>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200" b="0" i="0" u="none" strike="noStrike" kern="1200" cap="none" spc="0" normalizeH="0" baseline="0" noProof="0" dirty="0">
              <a:ln>
                <a:noFill/>
              </a:ln>
              <a:solidFill>
                <a:srgbClr val="FFFFFF"/>
              </a:solidFill>
              <a:effectLst/>
              <a:uLnTx/>
              <a:uFillTx/>
              <a:latin typeface="Arial" charset="0"/>
              <a:ea typeface="ＭＳ Ｐゴシック"/>
              <a:cs typeface="+mn-cs"/>
            </a:endParaRPr>
          </a:p>
        </p:txBody>
      </p:sp>
      <p:grpSp>
        <p:nvGrpSpPr>
          <p:cNvPr id="38" name="Group 37"/>
          <p:cNvGrpSpPr/>
          <p:nvPr/>
        </p:nvGrpSpPr>
        <p:grpSpPr>
          <a:xfrm>
            <a:off x="4911759" y="4293096"/>
            <a:ext cx="3662067" cy="226258"/>
            <a:chOff x="4917414" y="4080162"/>
            <a:chExt cx="3662067" cy="371808"/>
          </a:xfrm>
        </p:grpSpPr>
        <p:sp>
          <p:nvSpPr>
            <p:cNvPr id="32" name="Rectangle 31"/>
            <p:cNvSpPr/>
            <p:nvPr/>
          </p:nvSpPr>
          <p:spPr bwMode="auto">
            <a:xfrm>
              <a:off x="5563083" y="4189857"/>
              <a:ext cx="144000" cy="144000"/>
            </a:xfrm>
            <a:prstGeom prst="rect">
              <a:avLst/>
            </a:prstGeom>
            <a:solidFill>
              <a:srgbClr val="DB4145"/>
            </a:solidFill>
            <a:ln w="19050"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4" name="TextBox 33"/>
            <p:cNvSpPr txBox="1"/>
            <p:nvPr/>
          </p:nvSpPr>
          <p:spPr>
            <a:xfrm>
              <a:off x="4917414" y="4080162"/>
              <a:ext cx="71766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ＭＳ Ｐゴシック"/>
                  <a:cs typeface="+mn-cs"/>
                </a:rPr>
                <a:t>Legend</a:t>
              </a:r>
            </a:p>
          </p:txBody>
        </p:sp>
        <p:sp>
          <p:nvSpPr>
            <p:cNvPr id="35" name="TextBox 34"/>
            <p:cNvSpPr txBox="1"/>
            <p:nvPr/>
          </p:nvSpPr>
          <p:spPr>
            <a:xfrm>
              <a:off x="5707083" y="4080162"/>
              <a:ext cx="1357445" cy="3718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10% most deprived</a:t>
              </a:r>
            </a:p>
          </p:txBody>
        </p:sp>
        <p:sp>
          <p:nvSpPr>
            <p:cNvPr id="36" name="Rectangle 35"/>
            <p:cNvSpPr/>
            <p:nvPr/>
          </p:nvSpPr>
          <p:spPr bwMode="auto">
            <a:xfrm>
              <a:off x="7065059" y="4189855"/>
              <a:ext cx="144000" cy="144000"/>
            </a:xfrm>
            <a:prstGeom prst="rect">
              <a:avLst/>
            </a:prstGeom>
            <a:solidFill>
              <a:srgbClr val="F25622"/>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7" name="TextBox 36"/>
            <p:cNvSpPr txBox="1"/>
            <p:nvPr/>
          </p:nvSpPr>
          <p:spPr>
            <a:xfrm>
              <a:off x="7211330" y="4080162"/>
              <a:ext cx="136815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20% most deprived</a:t>
              </a:r>
            </a:p>
          </p:txBody>
        </p:sp>
      </p:gr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486" t="26250" r="1959" b="1301"/>
          <a:stretch/>
        </p:blipFill>
        <p:spPr>
          <a:xfrm>
            <a:off x="186601" y="1690010"/>
            <a:ext cx="4232150" cy="4492589"/>
          </a:xfrm>
          <a:prstGeom prst="rect">
            <a:avLst/>
          </a:prstGeom>
        </p:spPr>
      </p:pic>
      <p:grpSp>
        <p:nvGrpSpPr>
          <p:cNvPr id="6" name="Group 5"/>
          <p:cNvGrpSpPr/>
          <p:nvPr/>
        </p:nvGrpSpPr>
        <p:grpSpPr>
          <a:xfrm>
            <a:off x="4680476" y="1593428"/>
            <a:ext cx="4124632" cy="2712653"/>
            <a:chOff x="4893487" y="1662026"/>
            <a:chExt cx="3656819" cy="2501883"/>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3487" y="1662753"/>
              <a:ext cx="1767911" cy="2501156"/>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1881" y="1662026"/>
              <a:ext cx="1768425" cy="2501883"/>
            </a:xfrm>
            <a:prstGeom prst="rect">
              <a:avLst/>
            </a:prstGeom>
          </p:spPr>
        </p:pic>
      </p:grpSp>
      <p:grpSp>
        <p:nvGrpSpPr>
          <p:cNvPr id="13" name="Group 12"/>
          <p:cNvGrpSpPr/>
          <p:nvPr/>
        </p:nvGrpSpPr>
        <p:grpSpPr>
          <a:xfrm>
            <a:off x="4729589" y="1652526"/>
            <a:ext cx="2700829" cy="286232"/>
            <a:chOff x="3761835" y="1557183"/>
            <a:chExt cx="2700829" cy="286232"/>
          </a:xfrm>
        </p:grpSpPr>
        <p:sp>
          <p:nvSpPr>
            <p:cNvPr id="2" name="TextBox 1"/>
            <p:cNvSpPr txBox="1"/>
            <p:nvPr/>
          </p:nvSpPr>
          <p:spPr>
            <a:xfrm>
              <a:off x="3761835" y="1559035"/>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2015</a:t>
              </a:r>
            </a:p>
          </p:txBody>
        </p:sp>
        <p:sp>
          <p:nvSpPr>
            <p:cNvPr id="24" name="TextBox 23"/>
            <p:cNvSpPr txBox="1"/>
            <p:nvPr/>
          </p:nvSpPr>
          <p:spPr>
            <a:xfrm>
              <a:off x="5861417" y="1557183"/>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2019</a:t>
              </a:r>
            </a:p>
          </p:txBody>
        </p:sp>
      </p:grpSp>
      <p:pic>
        <p:nvPicPr>
          <p:cNvPr id="20" name="Picture 19"/>
          <p:cNvPicPr>
            <a:picLocks noChangeAspect="1"/>
          </p:cNvPicPr>
          <p:nvPr/>
        </p:nvPicPr>
        <p:blipFill>
          <a:blip r:embed="rId6"/>
          <a:stretch>
            <a:fillRect/>
          </a:stretch>
        </p:blipFill>
        <p:spPr>
          <a:xfrm>
            <a:off x="4565553" y="4563385"/>
            <a:ext cx="4416711" cy="2177825"/>
          </a:xfrm>
          <a:prstGeom prst="rect">
            <a:avLst/>
          </a:prstGeom>
        </p:spPr>
      </p:pic>
      <p:sp>
        <p:nvSpPr>
          <p:cNvPr id="31" name="Rounded Rectangle 30"/>
          <p:cNvSpPr/>
          <p:nvPr/>
        </p:nvSpPr>
        <p:spPr bwMode="auto">
          <a:xfrm>
            <a:off x="4880902" y="1412776"/>
            <a:ext cx="3732122" cy="115620"/>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a:ln>
                  <a:noFill/>
                </a:ln>
                <a:solidFill>
                  <a:schemeClr val="bg1"/>
                </a:solidFill>
                <a:effectLst/>
                <a:latin typeface="Arial" charset="0"/>
              </a:rPr>
              <a:t>LSOAs amongst the most deprived 10%</a:t>
            </a:r>
            <a:r>
              <a:rPr kumimoji="0" lang="en-GB" sz="1000" b="1" i="0" u="none" strike="noStrike" cap="none" normalizeH="0" dirty="0">
                <a:ln>
                  <a:noFill/>
                </a:ln>
                <a:solidFill>
                  <a:schemeClr val="bg1"/>
                </a:solidFill>
                <a:effectLst/>
                <a:latin typeface="Arial" charset="0"/>
              </a:rPr>
              <a:t> and 20% in England</a:t>
            </a:r>
            <a:endParaRPr kumimoji="0" lang="en-GB" sz="1000" b="1" i="0" u="none" strike="noStrike" cap="none" normalizeH="0" baseline="0" dirty="0">
              <a:ln>
                <a:noFill/>
              </a:ln>
              <a:solidFill>
                <a:schemeClr val="bg1"/>
              </a:solidFill>
              <a:effectLst/>
              <a:latin typeface="Arial" charset="0"/>
            </a:endParaRPr>
          </a:p>
        </p:txBody>
      </p:sp>
      <p:sp>
        <p:nvSpPr>
          <p:cNvPr id="25"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b="1" dirty="0">
                <a:solidFill>
                  <a:schemeClr val="bg1"/>
                </a:solidFill>
              </a:rPr>
              <a:t>Indices of Deprivation 2019</a:t>
            </a:r>
            <a:br>
              <a:rPr lang="en-GB" dirty="0">
                <a:solidFill>
                  <a:schemeClr val="bg1"/>
                </a:solidFill>
              </a:rPr>
            </a:br>
            <a:r>
              <a:rPr lang="en-GB" sz="1400" dirty="0">
                <a:solidFill>
                  <a:schemeClr val="bg1"/>
                </a:solidFill>
              </a:rPr>
              <a:t>Bedford Borough</a:t>
            </a:r>
          </a:p>
        </p:txBody>
      </p:sp>
    </p:spTree>
    <p:extLst>
      <p:ext uri="{BB962C8B-B14F-4D97-AF65-F5344CB8AC3E}">
        <p14:creationId xmlns:p14="http://schemas.microsoft.com/office/powerpoint/2010/main" val="3907114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a:off x="4499992" y="1340768"/>
            <a:ext cx="4485600" cy="3139200"/>
          </a:xfrm>
          <a:prstGeom prst="roundRect">
            <a:avLst>
              <a:gd name="adj" fmla="val 4305"/>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200" b="0" i="0" u="none" strike="noStrike" kern="1200" cap="none" spc="0" normalizeH="0" baseline="0" noProof="0" dirty="0">
              <a:ln>
                <a:noFill/>
              </a:ln>
              <a:solidFill>
                <a:srgbClr val="FFFFFF"/>
              </a:solidFill>
              <a:effectLst/>
              <a:uLnTx/>
              <a:uFillTx/>
              <a:latin typeface="Arial" charset="0"/>
              <a:ea typeface="ＭＳ Ｐゴシック"/>
              <a:cs typeface="+mn-cs"/>
            </a:endParaRPr>
          </a:p>
        </p:txBody>
      </p:sp>
      <p:sp>
        <p:nvSpPr>
          <p:cNvPr id="16" name="Rounded Rectangle 15"/>
          <p:cNvSpPr/>
          <p:nvPr/>
        </p:nvSpPr>
        <p:spPr bwMode="auto">
          <a:xfrm>
            <a:off x="3491880" y="794113"/>
            <a:ext cx="5490384" cy="541606"/>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GB" sz="900" dirty="0">
                <a:latin typeface="Arial" panose="020B0604020202020204" pitchFamily="34" charset="0"/>
                <a:cs typeface="Arial" panose="020B0604020202020204" pitchFamily="34" charset="0"/>
              </a:rPr>
              <a:t>A subset of the Income Deprivation Domain. The proportion of children (0-15) in each LSOA that live in families that are income deprived; those that are in receipt of Income Support, income-based Jobseeker’s Allowance, Pension Credit Guarantee or Working/Child Tax Credit below a given threshold. </a:t>
            </a:r>
            <a:endPar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
        <p:nvSpPr>
          <p:cNvPr id="8" name="TextBox 7"/>
          <p:cNvSpPr txBox="1"/>
          <p:nvPr/>
        </p:nvSpPr>
        <p:spPr>
          <a:xfrm>
            <a:off x="0" y="597623"/>
            <a:ext cx="9144000" cy="150455"/>
          </a:xfrm>
          <a:prstGeom prst="rect">
            <a:avLst/>
          </a:prstGeom>
          <a:solidFill>
            <a:srgbClr val="662A6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9" name="TextBox 8"/>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1" name="Rounded Rectangle 10"/>
          <p:cNvSpPr/>
          <p:nvPr/>
        </p:nvSpPr>
        <p:spPr bwMode="auto">
          <a:xfrm>
            <a:off x="183102" y="793901"/>
            <a:ext cx="3380230" cy="504056"/>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charset="0"/>
                <a:ea typeface="ＭＳ Ｐゴシック"/>
                <a:cs typeface="+mn-cs"/>
              </a:rPr>
              <a:t>Income Deprivation Affecting</a:t>
            </a:r>
            <a:r>
              <a:rPr kumimoji="0" lang="en-GB" sz="1600" b="0" i="0" u="none" strike="noStrike" kern="1200" cap="none" spc="0" normalizeH="0" noProof="0" dirty="0">
                <a:ln>
                  <a:noFill/>
                </a:ln>
                <a:solidFill>
                  <a:srgbClr val="FFFFFF"/>
                </a:solidFill>
                <a:effectLst/>
                <a:uLnTx/>
                <a:uFillTx/>
                <a:latin typeface="Arial" charset="0"/>
                <a:ea typeface="ＭＳ Ｐゴシック"/>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noProof="0" dirty="0">
                <a:ln>
                  <a:noFill/>
                </a:ln>
                <a:solidFill>
                  <a:srgbClr val="FFFFFF"/>
                </a:solidFill>
                <a:effectLst/>
                <a:uLnTx/>
                <a:uFillTx/>
                <a:latin typeface="Arial" charset="0"/>
                <a:ea typeface="ＭＳ Ｐゴシック"/>
                <a:cs typeface="+mn-cs"/>
              </a:rPr>
              <a:t>Children Index (IDACI)</a:t>
            </a:r>
            <a:endParaRPr kumimoji="0" lang="en-GB" sz="1600" b="0" i="0" u="none" strike="noStrike" kern="1200" cap="none" spc="0" normalizeH="0" baseline="0" noProof="0" dirty="0">
              <a:ln>
                <a:noFill/>
              </a:ln>
              <a:solidFill>
                <a:srgbClr val="FFFFFF"/>
              </a:solidFill>
              <a:effectLst/>
              <a:uLnTx/>
              <a:uFillTx/>
              <a:latin typeface="Arial" charset="0"/>
              <a:ea typeface="ＭＳ Ｐゴシック"/>
              <a:cs typeface="+mn-cs"/>
            </a:endParaRPr>
          </a:p>
        </p:txBody>
      </p:sp>
      <p:sp>
        <p:nvSpPr>
          <p:cNvPr id="12" name="Rounded Rectangle 11"/>
          <p:cNvSpPr/>
          <p:nvPr/>
        </p:nvSpPr>
        <p:spPr bwMode="auto">
          <a:xfrm>
            <a:off x="183103" y="1375035"/>
            <a:ext cx="3380230" cy="238269"/>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charset="0"/>
                <a:ea typeface="ＭＳ Ｐゴシック"/>
                <a:cs typeface="+mn-cs"/>
              </a:rPr>
              <a:t>Map 3: Distribution of IDACI</a:t>
            </a:r>
            <a:r>
              <a:rPr kumimoji="0" lang="en-GB" sz="1000" b="0" i="0" u="none" strike="noStrike" kern="1200" cap="none" spc="0" normalizeH="0" noProof="0" dirty="0">
                <a:ln>
                  <a:noFill/>
                </a:ln>
                <a:solidFill>
                  <a:srgbClr val="FFFFFF"/>
                </a:solidFill>
                <a:effectLst/>
                <a:uLnTx/>
                <a:uFillTx/>
                <a:latin typeface="Arial" charset="0"/>
                <a:ea typeface="ＭＳ Ｐゴシック"/>
                <a:cs typeface="+mn-cs"/>
              </a:rPr>
              <a:t> </a:t>
            </a:r>
            <a:r>
              <a:rPr kumimoji="0" lang="en-GB" sz="1000" b="0" i="0" u="none" strike="noStrike" kern="1200" cap="none" spc="0" normalizeH="0" baseline="0" noProof="0" dirty="0">
                <a:ln>
                  <a:noFill/>
                </a:ln>
                <a:solidFill>
                  <a:srgbClr val="FFFFFF"/>
                </a:solidFill>
                <a:effectLst/>
                <a:uLnTx/>
                <a:uFillTx/>
                <a:latin typeface="Arial" charset="0"/>
                <a:ea typeface="ＭＳ Ｐゴシック"/>
                <a:cs typeface="+mn-cs"/>
              </a:rPr>
              <a:t>2019</a:t>
            </a:r>
          </a:p>
        </p:txBody>
      </p:sp>
      <p:grpSp>
        <p:nvGrpSpPr>
          <p:cNvPr id="38" name="Group 37"/>
          <p:cNvGrpSpPr/>
          <p:nvPr/>
        </p:nvGrpSpPr>
        <p:grpSpPr>
          <a:xfrm>
            <a:off x="4911759" y="4255204"/>
            <a:ext cx="3662067" cy="249730"/>
            <a:chOff x="4917414" y="4080162"/>
            <a:chExt cx="3662067" cy="371808"/>
          </a:xfrm>
        </p:grpSpPr>
        <p:sp>
          <p:nvSpPr>
            <p:cNvPr id="32" name="Rectangle 31"/>
            <p:cNvSpPr/>
            <p:nvPr/>
          </p:nvSpPr>
          <p:spPr bwMode="auto">
            <a:xfrm>
              <a:off x="5563083" y="4189857"/>
              <a:ext cx="144000" cy="144000"/>
            </a:xfrm>
            <a:prstGeom prst="rect">
              <a:avLst/>
            </a:prstGeom>
            <a:solidFill>
              <a:srgbClr val="DB4145"/>
            </a:solidFill>
            <a:ln w="19050"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4" name="TextBox 33"/>
            <p:cNvSpPr txBox="1"/>
            <p:nvPr/>
          </p:nvSpPr>
          <p:spPr>
            <a:xfrm>
              <a:off x="4917414" y="4080162"/>
              <a:ext cx="71766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ＭＳ Ｐゴシック"/>
                  <a:cs typeface="+mn-cs"/>
                </a:rPr>
                <a:t>Legend</a:t>
              </a:r>
            </a:p>
          </p:txBody>
        </p:sp>
        <p:sp>
          <p:nvSpPr>
            <p:cNvPr id="35" name="TextBox 34"/>
            <p:cNvSpPr txBox="1"/>
            <p:nvPr/>
          </p:nvSpPr>
          <p:spPr>
            <a:xfrm>
              <a:off x="5707083" y="4080162"/>
              <a:ext cx="1357445" cy="3718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10% most deprived</a:t>
              </a:r>
            </a:p>
          </p:txBody>
        </p:sp>
        <p:sp>
          <p:nvSpPr>
            <p:cNvPr id="36" name="Rectangle 35"/>
            <p:cNvSpPr/>
            <p:nvPr/>
          </p:nvSpPr>
          <p:spPr bwMode="auto">
            <a:xfrm>
              <a:off x="7065059" y="4189855"/>
              <a:ext cx="144000" cy="144000"/>
            </a:xfrm>
            <a:prstGeom prst="rect">
              <a:avLst/>
            </a:prstGeom>
            <a:solidFill>
              <a:srgbClr val="F25622"/>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7" name="TextBox 36"/>
            <p:cNvSpPr txBox="1"/>
            <p:nvPr/>
          </p:nvSpPr>
          <p:spPr>
            <a:xfrm>
              <a:off x="7211330" y="4080162"/>
              <a:ext cx="136815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20% most deprived</a:t>
              </a:r>
            </a:p>
          </p:txBody>
        </p:sp>
      </p:gr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465" t="25788" r="2465" b="1938"/>
          <a:stretch/>
        </p:blipFill>
        <p:spPr>
          <a:xfrm>
            <a:off x="183102" y="1651732"/>
            <a:ext cx="4253292" cy="4585580"/>
          </a:xfrm>
          <a:prstGeom prst="rect">
            <a:avLst/>
          </a:prstGeom>
        </p:spPr>
      </p:pic>
      <p:grpSp>
        <p:nvGrpSpPr>
          <p:cNvPr id="6" name="Group 5"/>
          <p:cNvGrpSpPr/>
          <p:nvPr/>
        </p:nvGrpSpPr>
        <p:grpSpPr>
          <a:xfrm>
            <a:off x="4800265" y="1583353"/>
            <a:ext cx="3885055" cy="2680601"/>
            <a:chOff x="4914979" y="1571286"/>
            <a:chExt cx="3716557" cy="2573911"/>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4979" y="1572530"/>
              <a:ext cx="1818458" cy="2572667"/>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2199" y="1571286"/>
              <a:ext cx="1819337" cy="2573911"/>
            </a:xfrm>
            <a:prstGeom prst="rect">
              <a:avLst/>
            </a:prstGeom>
          </p:spPr>
        </p:pic>
      </p:grpSp>
      <p:grpSp>
        <p:nvGrpSpPr>
          <p:cNvPr id="13" name="Group 12"/>
          <p:cNvGrpSpPr/>
          <p:nvPr/>
        </p:nvGrpSpPr>
        <p:grpSpPr>
          <a:xfrm>
            <a:off x="4891892" y="1577042"/>
            <a:ext cx="2573887" cy="307995"/>
            <a:chOff x="3962386" y="1569355"/>
            <a:chExt cx="2573887" cy="307995"/>
          </a:xfrm>
        </p:grpSpPr>
        <p:sp>
          <p:nvSpPr>
            <p:cNvPr id="2" name="TextBox 1"/>
            <p:cNvSpPr txBox="1"/>
            <p:nvPr/>
          </p:nvSpPr>
          <p:spPr>
            <a:xfrm>
              <a:off x="3962386" y="1592970"/>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2015</a:t>
              </a:r>
            </a:p>
          </p:txBody>
        </p:sp>
        <p:sp>
          <p:nvSpPr>
            <p:cNvPr id="24" name="TextBox 23"/>
            <p:cNvSpPr txBox="1"/>
            <p:nvPr/>
          </p:nvSpPr>
          <p:spPr>
            <a:xfrm>
              <a:off x="5935026" y="1569355"/>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2019</a:t>
              </a:r>
            </a:p>
          </p:txBody>
        </p:sp>
      </p:grpSp>
      <p:pic>
        <p:nvPicPr>
          <p:cNvPr id="14" name="Picture 13"/>
          <p:cNvPicPr>
            <a:picLocks noChangeAspect="1"/>
          </p:cNvPicPr>
          <p:nvPr/>
        </p:nvPicPr>
        <p:blipFill>
          <a:blip r:embed="rId6"/>
          <a:stretch>
            <a:fillRect/>
          </a:stretch>
        </p:blipFill>
        <p:spPr>
          <a:xfrm>
            <a:off x="4499992" y="4531216"/>
            <a:ext cx="4482272" cy="2210152"/>
          </a:xfrm>
          <a:prstGeom prst="rect">
            <a:avLst/>
          </a:prstGeom>
        </p:spPr>
      </p:pic>
      <p:sp>
        <p:nvSpPr>
          <p:cNvPr id="25" name="Rounded Rectangle 24"/>
          <p:cNvSpPr/>
          <p:nvPr/>
        </p:nvSpPr>
        <p:spPr bwMode="auto">
          <a:xfrm>
            <a:off x="4880902" y="1340768"/>
            <a:ext cx="3732122" cy="115620"/>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a:ln>
                  <a:noFill/>
                </a:ln>
                <a:solidFill>
                  <a:schemeClr val="bg1"/>
                </a:solidFill>
                <a:effectLst/>
                <a:latin typeface="Arial" charset="0"/>
              </a:rPr>
              <a:t>LSOAs amongst the most deprived 10%</a:t>
            </a:r>
            <a:r>
              <a:rPr kumimoji="0" lang="en-GB" sz="1000" b="1" i="0" u="none" strike="noStrike" cap="none" normalizeH="0" dirty="0">
                <a:ln>
                  <a:noFill/>
                </a:ln>
                <a:solidFill>
                  <a:schemeClr val="bg1"/>
                </a:solidFill>
                <a:effectLst/>
                <a:latin typeface="Arial" charset="0"/>
              </a:rPr>
              <a:t> and 20% in England</a:t>
            </a:r>
            <a:endParaRPr kumimoji="0" lang="en-GB" sz="1000" b="1" i="0" u="none" strike="noStrike" cap="none" normalizeH="0" baseline="0" dirty="0">
              <a:ln>
                <a:noFill/>
              </a:ln>
              <a:solidFill>
                <a:schemeClr val="bg1"/>
              </a:solidFill>
              <a:effectLst/>
              <a:latin typeface="Arial" charset="0"/>
            </a:endParaRPr>
          </a:p>
        </p:txBody>
      </p:sp>
      <p:sp>
        <p:nvSpPr>
          <p:cNvPr id="26"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b="1" dirty="0">
                <a:solidFill>
                  <a:schemeClr val="bg1"/>
                </a:solidFill>
              </a:rPr>
              <a:t>Indices of Deprivation 2019</a:t>
            </a:r>
            <a:br>
              <a:rPr lang="en-GB" dirty="0">
                <a:solidFill>
                  <a:schemeClr val="bg1"/>
                </a:solidFill>
              </a:rPr>
            </a:br>
            <a:r>
              <a:rPr lang="en-GB" sz="1400" dirty="0">
                <a:solidFill>
                  <a:schemeClr val="bg1"/>
                </a:solidFill>
              </a:rPr>
              <a:t>Bedford Borough</a:t>
            </a:r>
          </a:p>
        </p:txBody>
      </p:sp>
    </p:spTree>
    <p:extLst>
      <p:ext uri="{BB962C8B-B14F-4D97-AF65-F5344CB8AC3E}">
        <p14:creationId xmlns:p14="http://schemas.microsoft.com/office/powerpoint/2010/main" val="69069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bwMode="auto">
          <a:xfrm>
            <a:off x="4494526" y="1344364"/>
            <a:ext cx="4485600" cy="3139200"/>
          </a:xfrm>
          <a:prstGeom prst="roundRect">
            <a:avLst>
              <a:gd name="adj" fmla="val 4305"/>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200" b="0" i="0" u="none" strike="noStrike" kern="1200" cap="none" spc="0" normalizeH="0" baseline="0" noProof="0" dirty="0">
              <a:ln>
                <a:noFill/>
              </a:ln>
              <a:solidFill>
                <a:srgbClr val="FFFFFF"/>
              </a:solidFill>
              <a:effectLst/>
              <a:uLnTx/>
              <a:uFillTx/>
              <a:latin typeface="Arial" charset="0"/>
              <a:ea typeface="ＭＳ Ｐゴシック"/>
              <a:cs typeface="+mn-cs"/>
            </a:endParaRPr>
          </a:p>
        </p:txBody>
      </p:sp>
      <p:sp>
        <p:nvSpPr>
          <p:cNvPr id="16" name="Rounded Rectangle 15"/>
          <p:cNvSpPr/>
          <p:nvPr/>
        </p:nvSpPr>
        <p:spPr bwMode="auto">
          <a:xfrm>
            <a:off x="3491880" y="794113"/>
            <a:ext cx="5490384" cy="504216"/>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GB" sz="1000" dirty="0"/>
              <a:t>A subset of the Income Deprivation Domain. The proportion of a LSOAs population aged 60 and over receiving Income Support, income-based Jobseekers Allowance, income-based Employment and Support Allowance, or Pension Credit (Guarantee). </a:t>
            </a:r>
            <a:endParaRPr kumimoji="0" lang="en-GB" sz="1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endParaRPr>
          </a:p>
        </p:txBody>
      </p:sp>
      <p:sp>
        <p:nvSpPr>
          <p:cNvPr id="8" name="TextBox 7"/>
          <p:cNvSpPr txBox="1"/>
          <p:nvPr/>
        </p:nvSpPr>
        <p:spPr>
          <a:xfrm>
            <a:off x="0" y="597623"/>
            <a:ext cx="9144000" cy="150455"/>
          </a:xfrm>
          <a:prstGeom prst="rect">
            <a:avLst/>
          </a:prstGeom>
          <a:solidFill>
            <a:srgbClr val="662A6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9" name="TextBox 8"/>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1" name="Rounded Rectangle 10"/>
          <p:cNvSpPr/>
          <p:nvPr/>
        </p:nvSpPr>
        <p:spPr bwMode="auto">
          <a:xfrm>
            <a:off x="183102" y="793901"/>
            <a:ext cx="3380230" cy="504056"/>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charset="0"/>
                <a:ea typeface="ＭＳ Ｐゴシック"/>
                <a:cs typeface="+mn-cs"/>
              </a:rPr>
              <a:t>Income Deprivation Affecting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charset="0"/>
                <a:ea typeface="ＭＳ Ｐゴシック"/>
                <a:cs typeface="+mn-cs"/>
              </a:rPr>
              <a:t>Older People (IDAOPI)</a:t>
            </a:r>
          </a:p>
        </p:txBody>
      </p:sp>
      <p:sp>
        <p:nvSpPr>
          <p:cNvPr id="12" name="Rounded Rectangle 11"/>
          <p:cNvSpPr/>
          <p:nvPr/>
        </p:nvSpPr>
        <p:spPr bwMode="auto">
          <a:xfrm>
            <a:off x="183103" y="1375035"/>
            <a:ext cx="3380230" cy="238269"/>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charset="0"/>
                <a:ea typeface="ＭＳ Ｐゴシック"/>
                <a:cs typeface="+mn-cs"/>
              </a:rPr>
              <a:t>Map 4: Distribution of IDAOPI 2019</a:t>
            </a:r>
          </a:p>
        </p:txBody>
      </p:sp>
      <p:grpSp>
        <p:nvGrpSpPr>
          <p:cNvPr id="38" name="Group 37"/>
          <p:cNvGrpSpPr/>
          <p:nvPr/>
        </p:nvGrpSpPr>
        <p:grpSpPr>
          <a:xfrm>
            <a:off x="4906293" y="4255204"/>
            <a:ext cx="3662067" cy="252955"/>
            <a:chOff x="4917414" y="4080162"/>
            <a:chExt cx="3662067" cy="371808"/>
          </a:xfrm>
        </p:grpSpPr>
        <p:sp>
          <p:nvSpPr>
            <p:cNvPr id="32" name="Rectangle 31"/>
            <p:cNvSpPr/>
            <p:nvPr/>
          </p:nvSpPr>
          <p:spPr bwMode="auto">
            <a:xfrm>
              <a:off x="5563083" y="4189857"/>
              <a:ext cx="144000" cy="144000"/>
            </a:xfrm>
            <a:prstGeom prst="rect">
              <a:avLst/>
            </a:prstGeom>
            <a:solidFill>
              <a:srgbClr val="DB4145"/>
            </a:solidFill>
            <a:ln w="19050"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4" name="TextBox 33"/>
            <p:cNvSpPr txBox="1"/>
            <p:nvPr/>
          </p:nvSpPr>
          <p:spPr>
            <a:xfrm>
              <a:off x="4917414" y="4080162"/>
              <a:ext cx="71766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ＭＳ Ｐゴシック"/>
                  <a:cs typeface="+mn-cs"/>
                </a:rPr>
                <a:t>Legend</a:t>
              </a:r>
            </a:p>
          </p:txBody>
        </p:sp>
        <p:sp>
          <p:nvSpPr>
            <p:cNvPr id="35" name="TextBox 34"/>
            <p:cNvSpPr txBox="1"/>
            <p:nvPr/>
          </p:nvSpPr>
          <p:spPr>
            <a:xfrm>
              <a:off x="5707083" y="4080162"/>
              <a:ext cx="1357445" cy="3718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10% most deprived</a:t>
              </a:r>
            </a:p>
          </p:txBody>
        </p:sp>
        <p:sp>
          <p:nvSpPr>
            <p:cNvPr id="36" name="Rectangle 35"/>
            <p:cNvSpPr/>
            <p:nvPr/>
          </p:nvSpPr>
          <p:spPr bwMode="auto">
            <a:xfrm>
              <a:off x="7065059" y="4189855"/>
              <a:ext cx="144000" cy="144000"/>
            </a:xfrm>
            <a:prstGeom prst="rect">
              <a:avLst/>
            </a:prstGeom>
            <a:solidFill>
              <a:srgbClr val="F25622"/>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7" name="TextBox 36"/>
            <p:cNvSpPr txBox="1"/>
            <p:nvPr/>
          </p:nvSpPr>
          <p:spPr>
            <a:xfrm>
              <a:off x="7211330" y="4080162"/>
              <a:ext cx="136815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20% most deprived</a:t>
              </a:r>
            </a:p>
          </p:txBody>
        </p:sp>
      </p:gr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465" t="25850" r="2465" b="1701"/>
          <a:stretch/>
        </p:blipFill>
        <p:spPr>
          <a:xfrm>
            <a:off x="183102" y="1690010"/>
            <a:ext cx="4150998" cy="4475294"/>
          </a:xfrm>
          <a:prstGeom prst="rect">
            <a:avLst/>
          </a:prstGeom>
        </p:spPr>
      </p:pic>
      <p:grpSp>
        <p:nvGrpSpPr>
          <p:cNvPr id="7" name="Group 6"/>
          <p:cNvGrpSpPr/>
          <p:nvPr/>
        </p:nvGrpSpPr>
        <p:grpSpPr>
          <a:xfrm>
            <a:off x="4795879" y="1575806"/>
            <a:ext cx="3882895" cy="2681359"/>
            <a:chOff x="4915775" y="1647783"/>
            <a:chExt cx="3723170" cy="2537266"/>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5775" y="1647783"/>
              <a:ext cx="1787503" cy="2528874"/>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0080" y="1654249"/>
              <a:ext cx="1788865" cy="2530800"/>
            </a:xfrm>
            <a:prstGeom prst="rect">
              <a:avLst/>
            </a:prstGeom>
          </p:spPr>
        </p:pic>
      </p:grpSp>
      <p:grpSp>
        <p:nvGrpSpPr>
          <p:cNvPr id="13" name="Group 12"/>
          <p:cNvGrpSpPr/>
          <p:nvPr/>
        </p:nvGrpSpPr>
        <p:grpSpPr>
          <a:xfrm>
            <a:off x="4795879" y="1588701"/>
            <a:ext cx="2630682" cy="284380"/>
            <a:chOff x="3904120" y="1607611"/>
            <a:chExt cx="2630682" cy="284380"/>
          </a:xfrm>
        </p:grpSpPr>
        <p:sp>
          <p:nvSpPr>
            <p:cNvPr id="2" name="TextBox 1"/>
            <p:cNvSpPr txBox="1"/>
            <p:nvPr/>
          </p:nvSpPr>
          <p:spPr>
            <a:xfrm>
              <a:off x="3904120" y="1607611"/>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2015</a:t>
              </a:r>
            </a:p>
          </p:txBody>
        </p:sp>
        <p:sp>
          <p:nvSpPr>
            <p:cNvPr id="24" name="TextBox 23"/>
            <p:cNvSpPr txBox="1"/>
            <p:nvPr/>
          </p:nvSpPr>
          <p:spPr>
            <a:xfrm>
              <a:off x="5933555" y="1607611"/>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2019</a:t>
              </a:r>
            </a:p>
          </p:txBody>
        </p:sp>
      </p:grpSp>
      <p:pic>
        <p:nvPicPr>
          <p:cNvPr id="14" name="Picture 13"/>
          <p:cNvPicPr>
            <a:picLocks noChangeAspect="1"/>
          </p:cNvPicPr>
          <p:nvPr/>
        </p:nvPicPr>
        <p:blipFill>
          <a:blip r:embed="rId6"/>
          <a:stretch>
            <a:fillRect/>
          </a:stretch>
        </p:blipFill>
        <p:spPr>
          <a:xfrm>
            <a:off x="4494526" y="4526128"/>
            <a:ext cx="4485600" cy="2215239"/>
          </a:xfrm>
          <a:prstGeom prst="rect">
            <a:avLst/>
          </a:prstGeom>
        </p:spPr>
      </p:pic>
      <p:sp>
        <p:nvSpPr>
          <p:cNvPr id="25" name="Rounded Rectangle 24"/>
          <p:cNvSpPr/>
          <p:nvPr/>
        </p:nvSpPr>
        <p:spPr bwMode="auto">
          <a:xfrm>
            <a:off x="4880902" y="1369164"/>
            <a:ext cx="3732122" cy="115620"/>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a:ln>
                  <a:noFill/>
                </a:ln>
                <a:solidFill>
                  <a:schemeClr val="bg1"/>
                </a:solidFill>
                <a:effectLst/>
                <a:latin typeface="Arial" charset="0"/>
              </a:rPr>
              <a:t>LSOAs amongst the most deprived 10%</a:t>
            </a:r>
            <a:r>
              <a:rPr kumimoji="0" lang="en-GB" sz="1000" b="1" i="0" u="none" strike="noStrike" cap="none" normalizeH="0" dirty="0">
                <a:ln>
                  <a:noFill/>
                </a:ln>
                <a:solidFill>
                  <a:schemeClr val="bg1"/>
                </a:solidFill>
                <a:effectLst/>
                <a:latin typeface="Arial" charset="0"/>
              </a:rPr>
              <a:t> and 20% in England</a:t>
            </a:r>
            <a:endParaRPr kumimoji="0" lang="en-GB" sz="1000" b="1" i="0" u="none" strike="noStrike" cap="none" normalizeH="0" baseline="0" dirty="0">
              <a:ln>
                <a:noFill/>
              </a:ln>
              <a:solidFill>
                <a:schemeClr val="bg1"/>
              </a:solidFill>
              <a:effectLst/>
              <a:latin typeface="Arial" charset="0"/>
            </a:endParaRPr>
          </a:p>
        </p:txBody>
      </p:sp>
      <p:sp>
        <p:nvSpPr>
          <p:cNvPr id="26"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b="1" dirty="0">
                <a:solidFill>
                  <a:schemeClr val="bg1"/>
                </a:solidFill>
              </a:rPr>
              <a:t>Indices of Deprivation 2019</a:t>
            </a:r>
            <a:br>
              <a:rPr lang="en-GB" dirty="0">
                <a:solidFill>
                  <a:schemeClr val="bg1"/>
                </a:solidFill>
              </a:rPr>
            </a:br>
            <a:r>
              <a:rPr lang="en-GB" sz="1400" dirty="0">
                <a:solidFill>
                  <a:schemeClr val="bg1"/>
                </a:solidFill>
              </a:rPr>
              <a:t>Bedford Borough</a:t>
            </a:r>
          </a:p>
        </p:txBody>
      </p:sp>
    </p:spTree>
    <p:extLst>
      <p:ext uri="{BB962C8B-B14F-4D97-AF65-F5344CB8AC3E}">
        <p14:creationId xmlns:p14="http://schemas.microsoft.com/office/powerpoint/2010/main" val="3067874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a:off x="4496664" y="1338320"/>
            <a:ext cx="4485600" cy="3139200"/>
          </a:xfrm>
          <a:prstGeom prst="roundRect">
            <a:avLst>
              <a:gd name="adj" fmla="val 4305"/>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200" b="0" i="0" u="none" strike="noStrike" kern="1200" cap="none" spc="0" normalizeH="0" baseline="0" noProof="0" dirty="0">
              <a:ln>
                <a:noFill/>
              </a:ln>
              <a:solidFill>
                <a:srgbClr val="FFFFFF"/>
              </a:solidFill>
              <a:effectLst/>
              <a:uLnTx/>
              <a:uFillTx/>
              <a:latin typeface="Arial" charset="0"/>
              <a:ea typeface="ＭＳ Ｐゴシック"/>
              <a:cs typeface="+mn-cs"/>
            </a:endParaRPr>
          </a:p>
        </p:txBody>
      </p:sp>
      <p:sp>
        <p:nvSpPr>
          <p:cNvPr id="16" name="Rounded Rectangle 15"/>
          <p:cNvSpPr/>
          <p:nvPr/>
        </p:nvSpPr>
        <p:spPr bwMode="auto">
          <a:xfrm>
            <a:off x="3491880" y="794113"/>
            <a:ext cx="5490384" cy="504216"/>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GB" sz="1000" dirty="0"/>
              <a:t>The proportion of the working age population involuntarily excluded from the labour market. Indicators included are claimants of Jobseekers’ Allowance, Employment and Support Allowance, Incapacity Benefit, Severe Disablement Allowance, and Carer’s Allowance. </a:t>
            </a:r>
            <a:endParaRPr kumimoji="0" lang="en-GB" sz="6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endParaRPr>
          </a:p>
        </p:txBody>
      </p:sp>
      <p:sp>
        <p:nvSpPr>
          <p:cNvPr id="8" name="TextBox 7"/>
          <p:cNvSpPr txBox="1"/>
          <p:nvPr/>
        </p:nvSpPr>
        <p:spPr>
          <a:xfrm>
            <a:off x="0" y="597623"/>
            <a:ext cx="9144000" cy="150455"/>
          </a:xfrm>
          <a:prstGeom prst="rect">
            <a:avLst/>
          </a:prstGeom>
          <a:solidFill>
            <a:srgbClr val="662A6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9" name="TextBox 8"/>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1" name="Rounded Rectangle 10"/>
          <p:cNvSpPr/>
          <p:nvPr/>
        </p:nvSpPr>
        <p:spPr bwMode="auto">
          <a:xfrm>
            <a:off x="183102" y="793901"/>
            <a:ext cx="3380230" cy="504056"/>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charset="0"/>
                <a:ea typeface="ＭＳ Ｐゴシック"/>
                <a:cs typeface="+mn-cs"/>
              </a:rPr>
              <a:t>Employment Deprivation</a:t>
            </a:r>
          </a:p>
        </p:txBody>
      </p:sp>
      <p:sp>
        <p:nvSpPr>
          <p:cNvPr id="12" name="Rounded Rectangle 11"/>
          <p:cNvSpPr/>
          <p:nvPr/>
        </p:nvSpPr>
        <p:spPr bwMode="auto">
          <a:xfrm>
            <a:off x="183103" y="1375035"/>
            <a:ext cx="3380230" cy="238269"/>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charset="0"/>
                <a:ea typeface="ＭＳ Ｐゴシック"/>
                <a:cs typeface="+mn-cs"/>
              </a:rPr>
              <a:t>Map 5: Distribution of Employment</a:t>
            </a:r>
            <a:r>
              <a:rPr kumimoji="0" lang="en-GB" sz="1000" b="0" i="0" u="none" strike="noStrike" kern="1200" cap="none" spc="0" normalizeH="0" noProof="0" dirty="0">
                <a:ln>
                  <a:noFill/>
                </a:ln>
                <a:solidFill>
                  <a:srgbClr val="FFFFFF"/>
                </a:solidFill>
                <a:effectLst/>
                <a:uLnTx/>
                <a:uFillTx/>
                <a:latin typeface="Arial" charset="0"/>
                <a:ea typeface="ＭＳ Ｐゴシック"/>
                <a:cs typeface="+mn-cs"/>
              </a:rPr>
              <a:t> Deprivation </a:t>
            </a:r>
            <a:r>
              <a:rPr kumimoji="0" lang="en-GB" sz="1000" b="0" i="0" u="none" strike="noStrike" kern="1200" cap="none" spc="0" normalizeH="0" baseline="0" noProof="0" dirty="0">
                <a:ln>
                  <a:noFill/>
                </a:ln>
                <a:solidFill>
                  <a:srgbClr val="FFFFFF"/>
                </a:solidFill>
                <a:effectLst/>
                <a:uLnTx/>
                <a:uFillTx/>
                <a:latin typeface="Arial" charset="0"/>
                <a:ea typeface="ＭＳ Ｐゴシック"/>
                <a:cs typeface="+mn-cs"/>
              </a:rPr>
              <a:t>2019</a:t>
            </a:r>
          </a:p>
        </p:txBody>
      </p:sp>
      <p:grpSp>
        <p:nvGrpSpPr>
          <p:cNvPr id="38" name="Group 37"/>
          <p:cNvGrpSpPr/>
          <p:nvPr/>
        </p:nvGrpSpPr>
        <p:grpSpPr>
          <a:xfrm>
            <a:off x="4908431" y="4219656"/>
            <a:ext cx="3662067" cy="257864"/>
            <a:chOff x="4917414" y="4080162"/>
            <a:chExt cx="3662067" cy="371808"/>
          </a:xfrm>
        </p:grpSpPr>
        <p:sp>
          <p:nvSpPr>
            <p:cNvPr id="32" name="Rectangle 31"/>
            <p:cNvSpPr/>
            <p:nvPr/>
          </p:nvSpPr>
          <p:spPr bwMode="auto">
            <a:xfrm>
              <a:off x="5563083" y="4189857"/>
              <a:ext cx="144000" cy="144000"/>
            </a:xfrm>
            <a:prstGeom prst="rect">
              <a:avLst/>
            </a:prstGeom>
            <a:solidFill>
              <a:srgbClr val="DB4145"/>
            </a:solidFill>
            <a:ln w="19050"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4" name="TextBox 33"/>
            <p:cNvSpPr txBox="1"/>
            <p:nvPr/>
          </p:nvSpPr>
          <p:spPr>
            <a:xfrm>
              <a:off x="4917414" y="4080162"/>
              <a:ext cx="71766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ＭＳ Ｐゴシック"/>
                  <a:cs typeface="+mn-cs"/>
                </a:rPr>
                <a:t>Legend</a:t>
              </a:r>
            </a:p>
          </p:txBody>
        </p:sp>
        <p:sp>
          <p:nvSpPr>
            <p:cNvPr id="35" name="TextBox 34"/>
            <p:cNvSpPr txBox="1"/>
            <p:nvPr/>
          </p:nvSpPr>
          <p:spPr>
            <a:xfrm>
              <a:off x="5707083" y="4080162"/>
              <a:ext cx="1357445" cy="3718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10% most deprived</a:t>
              </a:r>
            </a:p>
          </p:txBody>
        </p:sp>
        <p:sp>
          <p:nvSpPr>
            <p:cNvPr id="36" name="Rectangle 35"/>
            <p:cNvSpPr/>
            <p:nvPr/>
          </p:nvSpPr>
          <p:spPr bwMode="auto">
            <a:xfrm>
              <a:off x="7065059" y="4189855"/>
              <a:ext cx="144000" cy="144000"/>
            </a:xfrm>
            <a:prstGeom prst="rect">
              <a:avLst/>
            </a:prstGeom>
            <a:solidFill>
              <a:srgbClr val="F25622"/>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7" name="TextBox 36"/>
            <p:cNvSpPr txBox="1"/>
            <p:nvPr/>
          </p:nvSpPr>
          <p:spPr>
            <a:xfrm>
              <a:off x="7211330" y="4080162"/>
              <a:ext cx="136815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20% most deprived</a:t>
              </a:r>
            </a:p>
          </p:txBody>
        </p:sp>
      </p:gr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465" t="25850" r="2465" b="1701"/>
          <a:stretch/>
        </p:blipFill>
        <p:spPr>
          <a:xfrm>
            <a:off x="187719" y="1690010"/>
            <a:ext cx="4236937" cy="4567948"/>
          </a:xfrm>
          <a:prstGeom prst="rect">
            <a:avLst/>
          </a:prstGeom>
        </p:spPr>
      </p:pic>
      <p:grpSp>
        <p:nvGrpSpPr>
          <p:cNvPr id="7" name="Group 6"/>
          <p:cNvGrpSpPr/>
          <p:nvPr/>
        </p:nvGrpSpPr>
        <p:grpSpPr>
          <a:xfrm>
            <a:off x="4801801" y="1576676"/>
            <a:ext cx="3875327" cy="2699062"/>
            <a:chOff x="4908431" y="1672279"/>
            <a:chExt cx="3635858" cy="2463851"/>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8431" y="1673894"/>
              <a:ext cx="1740401" cy="2462236"/>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3772" y="1672279"/>
              <a:ext cx="1740517" cy="2462400"/>
            </a:xfrm>
            <a:prstGeom prst="rect">
              <a:avLst/>
            </a:prstGeom>
          </p:spPr>
        </p:pic>
      </p:grpSp>
      <p:grpSp>
        <p:nvGrpSpPr>
          <p:cNvPr id="13" name="Group 12"/>
          <p:cNvGrpSpPr/>
          <p:nvPr/>
        </p:nvGrpSpPr>
        <p:grpSpPr>
          <a:xfrm>
            <a:off x="4915171" y="1669855"/>
            <a:ext cx="2513528" cy="288419"/>
            <a:chOff x="3950745" y="1597741"/>
            <a:chExt cx="2513528" cy="288419"/>
          </a:xfrm>
        </p:grpSpPr>
        <p:sp>
          <p:nvSpPr>
            <p:cNvPr id="2" name="TextBox 1"/>
            <p:cNvSpPr txBox="1"/>
            <p:nvPr/>
          </p:nvSpPr>
          <p:spPr>
            <a:xfrm>
              <a:off x="3950745" y="1601780"/>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2015</a:t>
              </a:r>
            </a:p>
          </p:txBody>
        </p:sp>
        <p:sp>
          <p:nvSpPr>
            <p:cNvPr id="24" name="TextBox 23"/>
            <p:cNvSpPr txBox="1"/>
            <p:nvPr/>
          </p:nvSpPr>
          <p:spPr>
            <a:xfrm>
              <a:off x="5863026" y="1597741"/>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2019</a:t>
              </a:r>
            </a:p>
          </p:txBody>
        </p:sp>
      </p:grpSp>
      <p:pic>
        <p:nvPicPr>
          <p:cNvPr id="14" name="Picture 13"/>
          <p:cNvPicPr>
            <a:picLocks noChangeAspect="1"/>
          </p:cNvPicPr>
          <p:nvPr/>
        </p:nvPicPr>
        <p:blipFill>
          <a:blip r:embed="rId6"/>
          <a:stretch>
            <a:fillRect/>
          </a:stretch>
        </p:blipFill>
        <p:spPr>
          <a:xfrm>
            <a:off x="4496664" y="4529575"/>
            <a:ext cx="4485600" cy="2211793"/>
          </a:xfrm>
          <a:prstGeom prst="rect">
            <a:avLst/>
          </a:prstGeom>
        </p:spPr>
      </p:pic>
      <p:sp>
        <p:nvSpPr>
          <p:cNvPr id="25" name="Rounded Rectangle 24"/>
          <p:cNvSpPr/>
          <p:nvPr/>
        </p:nvSpPr>
        <p:spPr bwMode="auto">
          <a:xfrm>
            <a:off x="4880902" y="1369164"/>
            <a:ext cx="3732122" cy="115620"/>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a:ln>
                  <a:noFill/>
                </a:ln>
                <a:solidFill>
                  <a:schemeClr val="bg1"/>
                </a:solidFill>
                <a:effectLst/>
                <a:latin typeface="Arial" charset="0"/>
              </a:rPr>
              <a:t>LSOAs amongst the most deprived 10%</a:t>
            </a:r>
            <a:r>
              <a:rPr kumimoji="0" lang="en-GB" sz="1000" b="1" i="0" u="none" strike="noStrike" cap="none" normalizeH="0" dirty="0">
                <a:ln>
                  <a:noFill/>
                </a:ln>
                <a:solidFill>
                  <a:schemeClr val="bg1"/>
                </a:solidFill>
                <a:effectLst/>
                <a:latin typeface="Arial" charset="0"/>
              </a:rPr>
              <a:t> and 20% in England</a:t>
            </a:r>
            <a:endParaRPr kumimoji="0" lang="en-GB" sz="1000" b="1" i="0" u="none" strike="noStrike" cap="none" normalizeH="0" baseline="0" dirty="0">
              <a:ln>
                <a:noFill/>
              </a:ln>
              <a:solidFill>
                <a:schemeClr val="bg1"/>
              </a:solidFill>
              <a:effectLst/>
              <a:latin typeface="Arial" charset="0"/>
            </a:endParaRPr>
          </a:p>
        </p:txBody>
      </p:sp>
      <p:sp>
        <p:nvSpPr>
          <p:cNvPr id="26"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b="1" dirty="0">
                <a:solidFill>
                  <a:schemeClr val="bg1"/>
                </a:solidFill>
              </a:rPr>
              <a:t>Indices of Deprivation 2019</a:t>
            </a:r>
            <a:br>
              <a:rPr lang="en-GB" dirty="0">
                <a:solidFill>
                  <a:schemeClr val="bg1"/>
                </a:solidFill>
              </a:rPr>
            </a:br>
            <a:r>
              <a:rPr lang="en-GB" sz="1400" dirty="0">
                <a:solidFill>
                  <a:schemeClr val="bg1"/>
                </a:solidFill>
              </a:rPr>
              <a:t>Bedford Borough</a:t>
            </a:r>
          </a:p>
        </p:txBody>
      </p:sp>
    </p:spTree>
    <p:extLst>
      <p:ext uri="{BB962C8B-B14F-4D97-AF65-F5344CB8AC3E}">
        <p14:creationId xmlns:p14="http://schemas.microsoft.com/office/powerpoint/2010/main" val="965984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bwMode="auto">
          <a:xfrm>
            <a:off x="4496664" y="1375035"/>
            <a:ext cx="4485600" cy="3074814"/>
          </a:xfrm>
          <a:prstGeom prst="roundRect">
            <a:avLst>
              <a:gd name="adj" fmla="val 4305"/>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200" b="0" i="0" u="none" strike="noStrike" kern="1200" cap="none" spc="0" normalizeH="0" baseline="0" noProof="0" dirty="0">
              <a:ln>
                <a:noFill/>
              </a:ln>
              <a:solidFill>
                <a:srgbClr val="FFFFFF"/>
              </a:solidFill>
              <a:effectLst/>
              <a:uLnTx/>
              <a:uFillTx/>
              <a:latin typeface="Arial" charset="0"/>
              <a:ea typeface="ＭＳ Ｐゴシック"/>
              <a:cs typeface="+mn-cs"/>
            </a:endParaRPr>
          </a:p>
        </p:txBody>
      </p:sp>
      <p:sp>
        <p:nvSpPr>
          <p:cNvPr id="16" name="Rounded Rectangle 15"/>
          <p:cNvSpPr/>
          <p:nvPr/>
        </p:nvSpPr>
        <p:spPr bwMode="auto">
          <a:xfrm>
            <a:off x="3491880" y="794113"/>
            <a:ext cx="5490384" cy="504216"/>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GB" sz="1000" dirty="0"/>
              <a:t>Measures the lack of attainment and skills in the local population. The indicator is related to two sub-domains: children and young people as well as adult skills. These two sub-domains reflect the ‘flow’ and ‘stock’ of educational disadvantage within an area respectively. </a:t>
            </a:r>
            <a:endParaRPr kumimoji="0" lang="en-GB" sz="1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endParaRPr>
          </a:p>
        </p:txBody>
      </p:sp>
      <p:sp>
        <p:nvSpPr>
          <p:cNvPr id="11" name="Rounded Rectangle 10"/>
          <p:cNvSpPr/>
          <p:nvPr/>
        </p:nvSpPr>
        <p:spPr bwMode="auto">
          <a:xfrm>
            <a:off x="183102" y="793901"/>
            <a:ext cx="3380230" cy="504056"/>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charset="0"/>
                <a:ea typeface="ＭＳ Ｐゴシック"/>
                <a:cs typeface="+mn-cs"/>
              </a:rPr>
              <a:t>Education,</a:t>
            </a:r>
            <a:r>
              <a:rPr kumimoji="0" lang="en-GB" sz="1600" b="0" i="0" u="none" strike="noStrike" kern="1200" cap="none" spc="0" normalizeH="0" noProof="0" dirty="0">
                <a:ln>
                  <a:noFill/>
                </a:ln>
                <a:solidFill>
                  <a:srgbClr val="FFFFFF"/>
                </a:solidFill>
                <a:effectLst/>
                <a:uLnTx/>
                <a:uFillTx/>
                <a:latin typeface="Arial" charset="0"/>
                <a:ea typeface="ＭＳ Ｐゴシック"/>
                <a:cs typeface="+mn-cs"/>
              </a:rPr>
              <a:t> Skills and Training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noProof="0" dirty="0">
                <a:ln>
                  <a:noFill/>
                </a:ln>
                <a:solidFill>
                  <a:srgbClr val="FFFFFF"/>
                </a:solidFill>
                <a:effectLst/>
                <a:uLnTx/>
                <a:uFillTx/>
                <a:latin typeface="Arial" charset="0"/>
                <a:ea typeface="ＭＳ Ｐゴシック"/>
                <a:cs typeface="+mn-cs"/>
              </a:rPr>
              <a:t>Deprivation</a:t>
            </a:r>
            <a:endParaRPr kumimoji="0" lang="en-GB" sz="1600" b="0" i="0" u="none" strike="noStrike" kern="1200" cap="none" spc="0" normalizeH="0" baseline="0" noProof="0" dirty="0">
              <a:ln>
                <a:noFill/>
              </a:ln>
              <a:solidFill>
                <a:srgbClr val="FFFFFF"/>
              </a:solidFill>
              <a:effectLst/>
              <a:uLnTx/>
              <a:uFillTx/>
              <a:latin typeface="Arial" charset="0"/>
              <a:ea typeface="ＭＳ Ｐゴシック"/>
              <a:cs typeface="+mn-cs"/>
            </a:endParaRPr>
          </a:p>
        </p:txBody>
      </p:sp>
      <p:sp>
        <p:nvSpPr>
          <p:cNvPr id="12" name="Rounded Rectangle 11"/>
          <p:cNvSpPr/>
          <p:nvPr/>
        </p:nvSpPr>
        <p:spPr bwMode="auto">
          <a:xfrm>
            <a:off x="183103" y="1375035"/>
            <a:ext cx="3380230" cy="362325"/>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charset="0"/>
                <a:ea typeface="ＭＳ Ｐゴシック"/>
                <a:cs typeface="+mn-cs"/>
              </a:rPr>
              <a:t>Map 6: Distribution of Education, Skills and Training</a:t>
            </a:r>
            <a:r>
              <a:rPr kumimoji="0" lang="en-GB" sz="1000" b="0" i="0" u="none" strike="noStrike" kern="1200" cap="none" spc="0" normalizeH="0" noProof="0" dirty="0">
                <a:ln>
                  <a:noFill/>
                </a:ln>
                <a:solidFill>
                  <a:srgbClr val="FFFFFF"/>
                </a:solidFill>
                <a:effectLst/>
                <a:uLnTx/>
                <a:uFillTx/>
                <a:latin typeface="Arial" charset="0"/>
                <a:ea typeface="ＭＳ Ｐゴシック"/>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noProof="0" dirty="0">
                <a:ln>
                  <a:noFill/>
                </a:ln>
                <a:solidFill>
                  <a:srgbClr val="FFFFFF"/>
                </a:solidFill>
                <a:effectLst/>
                <a:uLnTx/>
                <a:uFillTx/>
                <a:latin typeface="Arial" charset="0"/>
                <a:ea typeface="ＭＳ Ｐゴシック"/>
                <a:cs typeface="+mn-cs"/>
              </a:rPr>
              <a:t>Deprivation </a:t>
            </a:r>
            <a:r>
              <a:rPr kumimoji="0" lang="en-GB" sz="1000" b="0" i="0" u="none" strike="noStrike" kern="1200" cap="none" spc="0" normalizeH="0" baseline="0" noProof="0" dirty="0">
                <a:ln>
                  <a:noFill/>
                </a:ln>
                <a:solidFill>
                  <a:srgbClr val="FFFFFF"/>
                </a:solidFill>
                <a:effectLst/>
                <a:uLnTx/>
                <a:uFillTx/>
                <a:latin typeface="Arial" charset="0"/>
                <a:ea typeface="ＭＳ Ｐゴシック"/>
                <a:cs typeface="+mn-cs"/>
              </a:rPr>
              <a:t>2019</a:t>
            </a:r>
          </a:p>
        </p:txBody>
      </p:sp>
      <p:grpSp>
        <p:nvGrpSpPr>
          <p:cNvPr id="38" name="Group 37"/>
          <p:cNvGrpSpPr/>
          <p:nvPr/>
        </p:nvGrpSpPr>
        <p:grpSpPr>
          <a:xfrm>
            <a:off x="4908431" y="4195933"/>
            <a:ext cx="3662067" cy="253916"/>
            <a:chOff x="4917414" y="4080162"/>
            <a:chExt cx="3662067" cy="371808"/>
          </a:xfrm>
        </p:grpSpPr>
        <p:sp>
          <p:nvSpPr>
            <p:cNvPr id="32" name="Rectangle 31"/>
            <p:cNvSpPr/>
            <p:nvPr/>
          </p:nvSpPr>
          <p:spPr bwMode="auto">
            <a:xfrm>
              <a:off x="5563083" y="4189857"/>
              <a:ext cx="144000" cy="144000"/>
            </a:xfrm>
            <a:prstGeom prst="rect">
              <a:avLst/>
            </a:prstGeom>
            <a:solidFill>
              <a:srgbClr val="DB4145"/>
            </a:solidFill>
            <a:ln w="19050"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4" name="TextBox 33"/>
            <p:cNvSpPr txBox="1"/>
            <p:nvPr/>
          </p:nvSpPr>
          <p:spPr>
            <a:xfrm>
              <a:off x="4917414" y="4080162"/>
              <a:ext cx="71766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ＭＳ Ｐゴシック"/>
                  <a:cs typeface="+mn-cs"/>
                </a:rPr>
                <a:t>Legend</a:t>
              </a:r>
            </a:p>
          </p:txBody>
        </p:sp>
        <p:sp>
          <p:nvSpPr>
            <p:cNvPr id="35" name="TextBox 34"/>
            <p:cNvSpPr txBox="1"/>
            <p:nvPr/>
          </p:nvSpPr>
          <p:spPr>
            <a:xfrm>
              <a:off x="5707083" y="4080162"/>
              <a:ext cx="1357445" cy="3718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10% most deprived</a:t>
              </a:r>
            </a:p>
          </p:txBody>
        </p:sp>
        <p:sp>
          <p:nvSpPr>
            <p:cNvPr id="36" name="Rectangle 35"/>
            <p:cNvSpPr/>
            <p:nvPr/>
          </p:nvSpPr>
          <p:spPr bwMode="auto">
            <a:xfrm>
              <a:off x="7065059" y="4189855"/>
              <a:ext cx="144000" cy="144000"/>
            </a:xfrm>
            <a:prstGeom prst="rect">
              <a:avLst/>
            </a:prstGeom>
            <a:solidFill>
              <a:srgbClr val="F25622"/>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7" name="TextBox 36"/>
            <p:cNvSpPr txBox="1"/>
            <p:nvPr/>
          </p:nvSpPr>
          <p:spPr>
            <a:xfrm>
              <a:off x="7211330" y="4080162"/>
              <a:ext cx="136815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20% most deprived</a:t>
              </a:r>
            </a:p>
          </p:txBody>
        </p:sp>
      </p:gr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465" t="25850" r="2465" b="1701"/>
          <a:stretch/>
        </p:blipFill>
        <p:spPr>
          <a:xfrm>
            <a:off x="183530" y="1814066"/>
            <a:ext cx="4166332" cy="4491827"/>
          </a:xfrm>
          <a:prstGeom prst="rect">
            <a:avLst/>
          </a:prstGeom>
        </p:spPr>
      </p:pic>
      <p:grpSp>
        <p:nvGrpSpPr>
          <p:cNvPr id="7" name="Group 6"/>
          <p:cNvGrpSpPr/>
          <p:nvPr/>
        </p:nvGrpSpPr>
        <p:grpSpPr>
          <a:xfrm>
            <a:off x="4853131" y="1576654"/>
            <a:ext cx="3772667" cy="2625365"/>
            <a:chOff x="4968799" y="1688965"/>
            <a:chExt cx="3552783" cy="2432038"/>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8799" y="1694956"/>
              <a:ext cx="1714821" cy="2426047"/>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6511" y="1688965"/>
              <a:ext cx="1715071" cy="2426400"/>
            </a:xfrm>
            <a:prstGeom prst="rect">
              <a:avLst/>
            </a:prstGeom>
          </p:spPr>
        </p:pic>
      </p:grpSp>
      <p:grpSp>
        <p:nvGrpSpPr>
          <p:cNvPr id="13" name="Group 12"/>
          <p:cNvGrpSpPr/>
          <p:nvPr/>
        </p:nvGrpSpPr>
        <p:grpSpPr>
          <a:xfrm>
            <a:off x="4902469" y="1605490"/>
            <a:ext cx="2447737" cy="292372"/>
            <a:chOff x="3944005" y="1689855"/>
            <a:chExt cx="2447737" cy="292372"/>
          </a:xfrm>
        </p:grpSpPr>
        <p:sp>
          <p:nvSpPr>
            <p:cNvPr id="24" name="TextBox 23"/>
            <p:cNvSpPr txBox="1"/>
            <p:nvPr/>
          </p:nvSpPr>
          <p:spPr>
            <a:xfrm>
              <a:off x="5790495" y="1689855"/>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2019</a:t>
              </a:r>
            </a:p>
          </p:txBody>
        </p:sp>
        <p:sp>
          <p:nvSpPr>
            <p:cNvPr id="2" name="TextBox 1"/>
            <p:cNvSpPr txBox="1"/>
            <p:nvPr/>
          </p:nvSpPr>
          <p:spPr>
            <a:xfrm>
              <a:off x="3944005" y="1697847"/>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2015</a:t>
              </a:r>
            </a:p>
          </p:txBody>
        </p:sp>
      </p:grpSp>
      <p:pic>
        <p:nvPicPr>
          <p:cNvPr id="14" name="Picture 13"/>
          <p:cNvPicPr>
            <a:picLocks noChangeAspect="1"/>
          </p:cNvPicPr>
          <p:nvPr/>
        </p:nvPicPr>
        <p:blipFill>
          <a:blip r:embed="rId6"/>
          <a:stretch>
            <a:fillRect/>
          </a:stretch>
        </p:blipFill>
        <p:spPr>
          <a:xfrm>
            <a:off x="4496664" y="4529575"/>
            <a:ext cx="4485600" cy="2211793"/>
          </a:xfrm>
          <a:prstGeom prst="rect">
            <a:avLst/>
          </a:prstGeom>
        </p:spPr>
      </p:pic>
      <p:sp>
        <p:nvSpPr>
          <p:cNvPr id="25" name="Rounded Rectangle 24"/>
          <p:cNvSpPr/>
          <p:nvPr/>
        </p:nvSpPr>
        <p:spPr bwMode="auto">
          <a:xfrm>
            <a:off x="4880902" y="1369164"/>
            <a:ext cx="3732122" cy="115620"/>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a:ln>
                  <a:noFill/>
                </a:ln>
                <a:solidFill>
                  <a:schemeClr val="bg1"/>
                </a:solidFill>
                <a:effectLst/>
                <a:latin typeface="Arial" charset="0"/>
              </a:rPr>
              <a:t>LSOAs amongst the most deprived 10%</a:t>
            </a:r>
            <a:r>
              <a:rPr kumimoji="0" lang="en-GB" sz="1000" b="1" i="0" u="none" strike="noStrike" cap="none" normalizeH="0" dirty="0">
                <a:ln>
                  <a:noFill/>
                </a:ln>
                <a:solidFill>
                  <a:schemeClr val="bg1"/>
                </a:solidFill>
                <a:effectLst/>
                <a:latin typeface="Arial" charset="0"/>
              </a:rPr>
              <a:t> and 20% in England</a:t>
            </a:r>
            <a:endParaRPr kumimoji="0" lang="en-GB" sz="1000" b="1" i="0" u="none" strike="noStrike" cap="none" normalizeH="0" baseline="0" dirty="0">
              <a:ln>
                <a:noFill/>
              </a:ln>
              <a:solidFill>
                <a:schemeClr val="bg1"/>
              </a:solidFill>
              <a:effectLst/>
              <a:latin typeface="Arial" charset="0"/>
            </a:endParaRPr>
          </a:p>
        </p:txBody>
      </p:sp>
      <p:sp>
        <p:nvSpPr>
          <p:cNvPr id="26" name="TextBox 25"/>
          <p:cNvSpPr txBox="1"/>
          <p:nvPr/>
        </p:nvSpPr>
        <p:spPr>
          <a:xfrm>
            <a:off x="0" y="597623"/>
            <a:ext cx="9144000" cy="150455"/>
          </a:xfrm>
          <a:prstGeom prst="rect">
            <a:avLst/>
          </a:prstGeom>
          <a:solidFill>
            <a:srgbClr val="662A6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7" name="TextBox 26"/>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8"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b="1" dirty="0">
                <a:solidFill>
                  <a:schemeClr val="bg1"/>
                </a:solidFill>
              </a:rPr>
              <a:t>Indices of Deprivation 2019</a:t>
            </a:r>
            <a:br>
              <a:rPr lang="en-GB" dirty="0">
                <a:solidFill>
                  <a:schemeClr val="bg1"/>
                </a:solidFill>
              </a:rPr>
            </a:br>
            <a:r>
              <a:rPr lang="en-GB" sz="1400" dirty="0">
                <a:solidFill>
                  <a:schemeClr val="bg1"/>
                </a:solidFill>
              </a:rPr>
              <a:t>Bedford Borough</a:t>
            </a:r>
          </a:p>
        </p:txBody>
      </p:sp>
    </p:spTree>
    <p:extLst>
      <p:ext uri="{BB962C8B-B14F-4D97-AF65-F5344CB8AC3E}">
        <p14:creationId xmlns:p14="http://schemas.microsoft.com/office/powerpoint/2010/main" val="1281846864"/>
      </p:ext>
    </p:extLst>
  </p:cSld>
  <p:clrMapOvr>
    <a:masterClrMapping/>
  </p:clrMapOvr>
</p:sld>
</file>

<file path=ppt/theme/theme1.xml><?xml version="1.0" encoding="utf-8"?>
<a:theme xmlns:a="http://schemas.openxmlformats.org/drawingml/2006/main" name="Bedford Borough">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d="http://www.w3.org/2001/XMLSchema" xmlns:xsi="http://www.w3.org/2001/XMLSchema-instance" xmlns="http://www.boldonjames.com/2008/01/sie/internal/label" sislVersion="0" policy="9d493d7b-745f-46ca-853c-852befb66d42" origin="userSelected"/>
</file>

<file path=customXml/itemProps1.xml><?xml version="1.0" encoding="utf-8"?>
<ds:datastoreItem xmlns:ds="http://schemas.openxmlformats.org/officeDocument/2006/customXml" ds:itemID="{DE39913C-46C8-4FDC-926E-3AC9FD390487}">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Bedford Borough</Template>
  <TotalTime>20185</TotalTime>
  <Words>2283</Words>
  <Application>Microsoft Office PowerPoint</Application>
  <PresentationFormat>On-screen Show (4:3)</PresentationFormat>
  <Paragraphs>384</Paragraphs>
  <Slides>18</Slides>
  <Notes>18</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18</vt:i4>
      </vt:variant>
    </vt:vector>
  </HeadingPairs>
  <TitlesOfParts>
    <vt:vector size="27" baseType="lpstr">
      <vt:lpstr>Arial</vt:lpstr>
      <vt:lpstr>Calibri</vt:lpstr>
      <vt:lpstr>Wingdings</vt:lpstr>
      <vt:lpstr>Bedford Borough</vt:lpstr>
      <vt:lpstr>3_Blank Presentation</vt:lpstr>
      <vt:lpstr>2_Blank Presentation</vt:lpstr>
      <vt:lpstr>4_Blank Presentation</vt:lpstr>
      <vt:lpstr>6_Blank Presentation</vt:lpstr>
      <vt:lpstr>1_Blank Presentation</vt:lpstr>
      <vt:lpstr>  Indices of Deprivation 2019  Bedford Borough Council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Bedford Borough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Avoidance admission to hospital 26 May 2015</dc:title>
  <dc:creator>Jago Kitcat</dc:creator>
  <cp:lastModifiedBy>Catherine Haslam</cp:lastModifiedBy>
  <cp:revision>486</cp:revision>
  <cp:lastPrinted>2016-05-26T10:36:53Z</cp:lastPrinted>
  <dcterms:created xsi:type="dcterms:W3CDTF">2015-04-28T11:27:46Z</dcterms:created>
  <dcterms:modified xsi:type="dcterms:W3CDTF">2023-07-24T14:08:50Z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90bba20f-9bbf-4dfe-9296-2201009c4f98</vt:lpwstr>
  </property>
  <property fmtid="{D5CDD505-2E9C-101B-9397-08002B2CF9AE}" pid="3" name="bjDocumentSecurityLabel">
    <vt:lpwstr>No Marking</vt:lpwstr>
  </property>
  <property fmtid="{D5CDD505-2E9C-101B-9397-08002B2CF9AE}" pid="4" name="bjSaver">
    <vt:lpwstr>Sk2sA/SaebFKgP6jWn9RJnkVDkBxFgdJ</vt:lpwstr>
  </property>
</Properties>
</file>