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3"/>
  </p:notesMasterIdLst>
  <p:handoutMasterIdLst>
    <p:handoutMasterId r:id="rId14"/>
  </p:handoutMasterIdLst>
  <p:sldIdLst>
    <p:sldId id="318" r:id="rId3"/>
    <p:sldId id="338" r:id="rId4"/>
    <p:sldId id="310" r:id="rId5"/>
    <p:sldId id="332" r:id="rId6"/>
    <p:sldId id="339" r:id="rId7"/>
    <p:sldId id="311" r:id="rId8"/>
    <p:sldId id="333" r:id="rId9"/>
    <p:sldId id="340" r:id="rId10"/>
    <p:sldId id="329" r:id="rId11"/>
    <p:sldId id="33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B61F99-6877-E9AD-61E6-2B89CDFD5A18}" name="Catherine Haslam" initials="CH" userId="S::Catherine.Haslam@bedford.gov.uk::a0799db0-6fc1-4062-9a57-b09c141dcb0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2A63"/>
    <a:srgbClr val="744283"/>
    <a:srgbClr val="542682"/>
    <a:srgbClr val="2D2D8A"/>
    <a:srgbClr val="3D8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61A51B-46CE-4218-9051-44BC832FCDA3}" v="4" dt="2024-01-15T17:57:48.6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2934" autoAdjust="0"/>
  </p:normalViewPr>
  <p:slideViewPr>
    <p:cSldViewPr snapToGrid="0">
      <p:cViewPr varScale="1">
        <p:scale>
          <a:sx n="55" d="100"/>
          <a:sy n="55" d="100"/>
        </p:scale>
        <p:origin x="249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F904C1F-98FB-957D-9DDE-EC3901C6B61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15C8A05-AA02-5BC1-C37B-900E11455B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3DBFF0-DB77-44B2-B44D-A81623C65207}" type="datetimeFigureOut">
              <a:rPr lang="en-GB" smtClean="0"/>
              <a:t>27/02/2024</a:t>
            </a:fld>
            <a:endParaRPr lang="en-GB"/>
          </a:p>
        </p:txBody>
      </p:sp>
      <p:sp>
        <p:nvSpPr>
          <p:cNvPr id="4" name="Footer Placeholder 3">
            <a:extLst>
              <a:ext uri="{FF2B5EF4-FFF2-40B4-BE49-F238E27FC236}">
                <a16:creationId xmlns:a16="http://schemas.microsoft.com/office/drawing/2014/main" id="{39B734A0-0484-EFFC-F9E9-72DABFD3F7C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6D68A4B-983B-AB3C-BDDF-E787D5F53F3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461A9D-701A-4919-B33D-B8D9FE72825E}" type="slidenum">
              <a:rPr lang="en-GB" smtClean="0"/>
              <a:t>‹#›</a:t>
            </a:fld>
            <a:endParaRPr lang="en-GB"/>
          </a:p>
        </p:txBody>
      </p:sp>
    </p:spTree>
    <p:extLst>
      <p:ext uri="{BB962C8B-B14F-4D97-AF65-F5344CB8AC3E}">
        <p14:creationId xmlns:p14="http://schemas.microsoft.com/office/powerpoint/2010/main" val="40457730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7A0111-0052-4160-8004-17FD9220E743}" type="datetimeFigureOut">
              <a:rPr lang="en-GB" smtClean="0"/>
              <a:t>27/02/2024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86E863-218A-4C5D-921C-BB500F94CBCD}" type="slidenum">
              <a:rPr lang="en-GB" smtClean="0"/>
              <a:t>‹#›</a:t>
            </a:fld>
            <a:endParaRPr lang="en-GB"/>
          </a:p>
        </p:txBody>
      </p:sp>
    </p:spTree>
    <p:extLst>
      <p:ext uri="{BB962C8B-B14F-4D97-AF65-F5344CB8AC3E}">
        <p14:creationId xmlns:p14="http://schemas.microsoft.com/office/powerpoint/2010/main" val="418848676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5086E863-218A-4C5D-921C-BB500F94CBCD}" type="slidenum">
              <a:rPr lang="en-GB" smtClean="0"/>
              <a:t>1</a:t>
            </a:fld>
            <a:endParaRPr lang="en-GB"/>
          </a:p>
        </p:txBody>
      </p:sp>
    </p:spTree>
    <p:extLst>
      <p:ext uri="{BB962C8B-B14F-4D97-AF65-F5344CB8AC3E}">
        <p14:creationId xmlns:p14="http://schemas.microsoft.com/office/powerpoint/2010/main" val="3900199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5086E863-218A-4C5D-921C-BB500F94CBCD}" type="slidenum">
              <a:rPr lang="en-GB" smtClean="0"/>
              <a:t>10</a:t>
            </a:fld>
            <a:endParaRPr lang="en-GB"/>
          </a:p>
        </p:txBody>
      </p:sp>
    </p:spTree>
    <p:extLst>
      <p:ext uri="{BB962C8B-B14F-4D97-AF65-F5344CB8AC3E}">
        <p14:creationId xmlns:p14="http://schemas.microsoft.com/office/powerpoint/2010/main" val="793560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5086E863-218A-4C5D-921C-BB500F94CBCD}" type="slidenum">
              <a:rPr lang="en-GB" smtClean="0"/>
              <a:t>2</a:t>
            </a:fld>
            <a:endParaRPr lang="en-GB"/>
          </a:p>
        </p:txBody>
      </p:sp>
    </p:spTree>
    <p:extLst>
      <p:ext uri="{BB962C8B-B14F-4D97-AF65-F5344CB8AC3E}">
        <p14:creationId xmlns:p14="http://schemas.microsoft.com/office/powerpoint/2010/main" val="2312924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5086E863-218A-4C5D-921C-BB500F94CBCD}" type="slidenum">
              <a:rPr lang="en-GB" smtClean="0"/>
              <a:t>3</a:t>
            </a:fld>
            <a:endParaRPr lang="en-GB"/>
          </a:p>
        </p:txBody>
      </p:sp>
    </p:spTree>
    <p:extLst>
      <p:ext uri="{BB962C8B-B14F-4D97-AF65-F5344CB8AC3E}">
        <p14:creationId xmlns:p14="http://schemas.microsoft.com/office/powerpoint/2010/main" val="1941423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5086E863-218A-4C5D-921C-BB500F94CBCD}" type="slidenum">
              <a:rPr lang="en-GB" smtClean="0"/>
              <a:t>4</a:t>
            </a:fld>
            <a:endParaRPr lang="en-GB"/>
          </a:p>
        </p:txBody>
      </p:sp>
    </p:spTree>
    <p:extLst>
      <p:ext uri="{BB962C8B-B14F-4D97-AF65-F5344CB8AC3E}">
        <p14:creationId xmlns:p14="http://schemas.microsoft.com/office/powerpoint/2010/main" val="270392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5086E863-218A-4C5D-921C-BB500F94CBCD}" type="slidenum">
              <a:rPr lang="en-GB" smtClean="0"/>
              <a:t>5</a:t>
            </a:fld>
            <a:endParaRPr lang="en-GB"/>
          </a:p>
        </p:txBody>
      </p:sp>
    </p:spTree>
    <p:extLst>
      <p:ext uri="{BB962C8B-B14F-4D97-AF65-F5344CB8AC3E}">
        <p14:creationId xmlns:p14="http://schemas.microsoft.com/office/powerpoint/2010/main" val="1909304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5086E863-218A-4C5D-921C-BB500F94CBCD}" type="slidenum">
              <a:rPr lang="en-GB" smtClean="0"/>
              <a:t>6</a:t>
            </a:fld>
            <a:endParaRPr lang="en-GB"/>
          </a:p>
        </p:txBody>
      </p:sp>
    </p:spTree>
    <p:extLst>
      <p:ext uri="{BB962C8B-B14F-4D97-AF65-F5344CB8AC3E}">
        <p14:creationId xmlns:p14="http://schemas.microsoft.com/office/powerpoint/2010/main" val="2232957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5086E863-218A-4C5D-921C-BB500F94CBCD}" type="slidenum">
              <a:rPr lang="en-GB" smtClean="0"/>
              <a:t>7</a:t>
            </a:fld>
            <a:endParaRPr lang="en-GB"/>
          </a:p>
        </p:txBody>
      </p:sp>
    </p:spTree>
    <p:extLst>
      <p:ext uri="{BB962C8B-B14F-4D97-AF65-F5344CB8AC3E}">
        <p14:creationId xmlns:p14="http://schemas.microsoft.com/office/powerpoint/2010/main" val="2304788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5086E863-218A-4C5D-921C-BB500F94CBCD}" type="slidenum">
              <a:rPr lang="en-GB" smtClean="0"/>
              <a:t>8</a:t>
            </a:fld>
            <a:endParaRPr lang="en-GB"/>
          </a:p>
        </p:txBody>
      </p:sp>
    </p:spTree>
    <p:extLst>
      <p:ext uri="{BB962C8B-B14F-4D97-AF65-F5344CB8AC3E}">
        <p14:creationId xmlns:p14="http://schemas.microsoft.com/office/powerpoint/2010/main" val="2480746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endParaRPr lang="en-GB"/>
          </a:p>
        </p:txBody>
      </p:sp>
      <p:sp>
        <p:nvSpPr>
          <p:cNvPr id="5" name="Footer Placeholder 4"/>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5086E863-218A-4C5D-921C-BB500F94CBCD}" type="slidenum">
              <a:rPr lang="en-GB" smtClean="0"/>
              <a:t>9</a:t>
            </a:fld>
            <a:endParaRPr lang="en-GB"/>
          </a:p>
        </p:txBody>
      </p:sp>
    </p:spTree>
    <p:extLst>
      <p:ext uri="{BB962C8B-B14F-4D97-AF65-F5344CB8AC3E}">
        <p14:creationId xmlns:p14="http://schemas.microsoft.com/office/powerpoint/2010/main" val="2607845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33A8D-7373-9E27-DB56-5D3B0E19E5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2958523-75C2-9213-BA8C-7017B7685A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269CBDF-F68F-B3A5-541A-17F80BDC6537}"/>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5" name="Footer Placeholder 4">
            <a:extLst>
              <a:ext uri="{FF2B5EF4-FFF2-40B4-BE49-F238E27FC236}">
                <a16:creationId xmlns:a16="http://schemas.microsoft.com/office/drawing/2014/main" id="{268C259C-A2C0-BF92-E3F2-59C91D62F5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EF1300-7462-2D0F-B08E-6BBAFC6521EE}"/>
              </a:ext>
            </a:extLst>
          </p:cNvPr>
          <p:cNvSpPr>
            <a:spLocks noGrp="1"/>
          </p:cNvSpPr>
          <p:nvPr>
            <p:ph type="sldNum" sz="quarter" idx="12"/>
          </p:nvPr>
        </p:nvSpPr>
        <p:spPr/>
        <p:txBody>
          <a:bodyPr/>
          <a:lstStyle/>
          <a:p>
            <a:fld id="{5D1F7428-D672-4E51-A837-D6D5B6D1C2F7}" type="slidenum">
              <a:rPr lang="en-GB" smtClean="0"/>
              <a:t>‹#›</a:t>
            </a:fld>
            <a:endParaRPr lang="en-GB"/>
          </a:p>
        </p:txBody>
      </p:sp>
    </p:spTree>
    <p:extLst>
      <p:ext uri="{BB962C8B-B14F-4D97-AF65-F5344CB8AC3E}">
        <p14:creationId xmlns:p14="http://schemas.microsoft.com/office/powerpoint/2010/main" val="3207528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245B7-038F-A186-47C9-8DF27A438C9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CEB8C4-FC08-E858-05DB-883A19980C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9FD161-8E31-FC2F-0882-AD9F5D206F6C}"/>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5" name="Footer Placeholder 4">
            <a:extLst>
              <a:ext uri="{FF2B5EF4-FFF2-40B4-BE49-F238E27FC236}">
                <a16:creationId xmlns:a16="http://schemas.microsoft.com/office/drawing/2014/main" id="{9BE6F4EA-C45F-A270-867B-14EB586B49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387693-49AB-31E6-8C6D-97A62AC0B47E}"/>
              </a:ext>
            </a:extLst>
          </p:cNvPr>
          <p:cNvSpPr>
            <a:spLocks noGrp="1"/>
          </p:cNvSpPr>
          <p:nvPr>
            <p:ph type="sldNum" sz="quarter" idx="12"/>
          </p:nvPr>
        </p:nvSpPr>
        <p:spPr/>
        <p:txBody>
          <a:bodyPr/>
          <a:lstStyle/>
          <a:p>
            <a:fld id="{5D1F7428-D672-4E51-A837-D6D5B6D1C2F7}" type="slidenum">
              <a:rPr lang="en-GB" smtClean="0"/>
              <a:t>‹#›</a:t>
            </a:fld>
            <a:endParaRPr lang="en-GB"/>
          </a:p>
        </p:txBody>
      </p:sp>
    </p:spTree>
    <p:extLst>
      <p:ext uri="{BB962C8B-B14F-4D97-AF65-F5344CB8AC3E}">
        <p14:creationId xmlns:p14="http://schemas.microsoft.com/office/powerpoint/2010/main" val="632110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CF117B-8B99-4F80-C19F-B2528EC8D3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4FAFA4-A9CD-CA3E-0F4E-C524C1151B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90A2DB-8F38-3B12-3B75-66EC245E8255}"/>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5" name="Footer Placeholder 4">
            <a:extLst>
              <a:ext uri="{FF2B5EF4-FFF2-40B4-BE49-F238E27FC236}">
                <a16:creationId xmlns:a16="http://schemas.microsoft.com/office/drawing/2014/main" id="{5B258E8A-686F-53F8-1CC2-5785A40923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6C31C5-D0E8-5F81-98ED-8C0D33749EDD}"/>
              </a:ext>
            </a:extLst>
          </p:cNvPr>
          <p:cNvSpPr>
            <a:spLocks noGrp="1"/>
          </p:cNvSpPr>
          <p:nvPr>
            <p:ph type="sldNum" sz="quarter" idx="12"/>
          </p:nvPr>
        </p:nvSpPr>
        <p:spPr/>
        <p:txBody>
          <a:bodyPr/>
          <a:lstStyle/>
          <a:p>
            <a:fld id="{5D1F7428-D672-4E51-A837-D6D5B6D1C2F7}" type="slidenum">
              <a:rPr lang="en-GB" smtClean="0"/>
              <a:t>‹#›</a:t>
            </a:fld>
            <a:endParaRPr lang="en-GB"/>
          </a:p>
        </p:txBody>
      </p:sp>
    </p:spTree>
    <p:extLst>
      <p:ext uri="{BB962C8B-B14F-4D97-AF65-F5344CB8AC3E}">
        <p14:creationId xmlns:p14="http://schemas.microsoft.com/office/powerpoint/2010/main" val="395813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598D3-E61A-BB18-6C47-A5A90ACA2DB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C7780B-4095-5E45-E3BE-2496772164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6204D7-2E10-0876-DE29-DBE93CD13960}"/>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5" name="Footer Placeholder 4">
            <a:extLst>
              <a:ext uri="{FF2B5EF4-FFF2-40B4-BE49-F238E27FC236}">
                <a16:creationId xmlns:a16="http://schemas.microsoft.com/office/drawing/2014/main" id="{F8C82F94-9ED7-8CFF-F9F5-79A810ED00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21EF81-6E83-A524-1FE7-5938B5BD7138}"/>
              </a:ext>
            </a:extLst>
          </p:cNvPr>
          <p:cNvSpPr>
            <a:spLocks noGrp="1"/>
          </p:cNvSpPr>
          <p:nvPr>
            <p:ph type="sldNum" sz="quarter" idx="12"/>
          </p:nvPr>
        </p:nvSpPr>
        <p:spPr/>
        <p:txBody>
          <a:bodyPr/>
          <a:lstStyle/>
          <a:p>
            <a:fld id="{5D1F7428-D672-4E51-A837-D6D5B6D1C2F7}" type="slidenum">
              <a:rPr lang="en-GB" smtClean="0"/>
              <a:t>‹#›</a:t>
            </a:fld>
            <a:endParaRPr lang="en-GB"/>
          </a:p>
        </p:txBody>
      </p:sp>
    </p:spTree>
    <p:extLst>
      <p:ext uri="{BB962C8B-B14F-4D97-AF65-F5344CB8AC3E}">
        <p14:creationId xmlns:p14="http://schemas.microsoft.com/office/powerpoint/2010/main" val="800587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A85A4-72C4-ADA0-A7E0-868EB3D097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F161432-E9A0-F0F4-A43A-3F3069E912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DB7E61-01FC-25BA-CA62-57FAB26BAE21}"/>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5" name="Footer Placeholder 4">
            <a:extLst>
              <a:ext uri="{FF2B5EF4-FFF2-40B4-BE49-F238E27FC236}">
                <a16:creationId xmlns:a16="http://schemas.microsoft.com/office/drawing/2014/main" id="{66FAB34C-8ACD-CEB9-CA0A-A27EC77FA5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CF67B-F206-F7F5-95C0-8F8A3DED7F22}"/>
              </a:ext>
            </a:extLst>
          </p:cNvPr>
          <p:cNvSpPr>
            <a:spLocks noGrp="1"/>
          </p:cNvSpPr>
          <p:nvPr>
            <p:ph type="sldNum" sz="quarter" idx="12"/>
          </p:nvPr>
        </p:nvSpPr>
        <p:spPr/>
        <p:txBody>
          <a:bodyPr/>
          <a:lstStyle/>
          <a:p>
            <a:fld id="{5D1F7428-D672-4E51-A837-D6D5B6D1C2F7}" type="slidenum">
              <a:rPr lang="en-GB" smtClean="0"/>
              <a:t>‹#›</a:t>
            </a:fld>
            <a:endParaRPr lang="en-GB"/>
          </a:p>
        </p:txBody>
      </p:sp>
    </p:spTree>
    <p:extLst>
      <p:ext uri="{BB962C8B-B14F-4D97-AF65-F5344CB8AC3E}">
        <p14:creationId xmlns:p14="http://schemas.microsoft.com/office/powerpoint/2010/main" val="74028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B75AA3-B179-EFCE-1C3F-21A4A8D160DB}"/>
              </a:ext>
            </a:extLst>
          </p:cNvPr>
          <p:cNvSpPr>
            <a:spLocks noGrp="1"/>
          </p:cNvSpPr>
          <p:nvPr>
            <p:ph sz="half" idx="1"/>
          </p:nvPr>
        </p:nvSpPr>
        <p:spPr>
          <a:xfrm>
            <a:off x="838200" y="1343378"/>
            <a:ext cx="5181600" cy="483358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EB5B0D07-B23B-6BD9-105E-B1AE80FC0231}"/>
              </a:ext>
            </a:extLst>
          </p:cNvPr>
          <p:cNvSpPr>
            <a:spLocks noGrp="1"/>
          </p:cNvSpPr>
          <p:nvPr>
            <p:ph sz="half" idx="2"/>
          </p:nvPr>
        </p:nvSpPr>
        <p:spPr>
          <a:xfrm>
            <a:off x="6172200" y="1343378"/>
            <a:ext cx="5181600" cy="483358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a:extLst>
              <a:ext uri="{FF2B5EF4-FFF2-40B4-BE49-F238E27FC236}">
                <a16:creationId xmlns:a16="http://schemas.microsoft.com/office/drawing/2014/main" id="{B14CC83B-EB94-37CC-3B54-5A710546955B}"/>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6" name="Footer Placeholder 5">
            <a:extLst>
              <a:ext uri="{FF2B5EF4-FFF2-40B4-BE49-F238E27FC236}">
                <a16:creationId xmlns:a16="http://schemas.microsoft.com/office/drawing/2014/main" id="{33BF627B-3622-843E-DABE-F6C8E2230A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A1228D-2832-DDD6-E616-2B8147F1179A}"/>
              </a:ext>
            </a:extLst>
          </p:cNvPr>
          <p:cNvSpPr>
            <a:spLocks noGrp="1"/>
          </p:cNvSpPr>
          <p:nvPr>
            <p:ph type="sldNum" sz="quarter" idx="12"/>
          </p:nvPr>
        </p:nvSpPr>
        <p:spPr/>
        <p:txBody>
          <a:bodyPr/>
          <a:lstStyle/>
          <a:p>
            <a:fld id="{5D1F7428-D672-4E51-A837-D6D5B6D1C2F7}" type="slidenum">
              <a:rPr lang="en-GB" smtClean="0"/>
              <a:t>‹#›</a:t>
            </a:fld>
            <a:endParaRPr lang="en-GB"/>
          </a:p>
        </p:txBody>
      </p:sp>
      <p:sp>
        <p:nvSpPr>
          <p:cNvPr id="8" name="Rectangle 7">
            <a:extLst>
              <a:ext uri="{FF2B5EF4-FFF2-40B4-BE49-F238E27FC236}">
                <a16:creationId xmlns:a16="http://schemas.microsoft.com/office/drawing/2014/main" id="{7AF6E3E2-2F4A-1D10-66FE-A55D34352CAF}"/>
              </a:ext>
            </a:extLst>
          </p:cNvPr>
          <p:cNvSpPr/>
          <p:nvPr userDrawn="1"/>
        </p:nvSpPr>
        <p:spPr>
          <a:xfrm>
            <a:off x="226239" y="165148"/>
            <a:ext cx="11773850" cy="836341"/>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9" name="Title 1">
            <a:extLst>
              <a:ext uri="{FF2B5EF4-FFF2-40B4-BE49-F238E27FC236}">
                <a16:creationId xmlns:a16="http://schemas.microsoft.com/office/drawing/2014/main" id="{37F632B7-2337-D4FB-FA9B-6031F906C069}"/>
              </a:ext>
            </a:extLst>
          </p:cNvPr>
          <p:cNvSpPr>
            <a:spLocks noGrp="1"/>
          </p:cNvSpPr>
          <p:nvPr>
            <p:ph type="title"/>
          </p:nvPr>
        </p:nvSpPr>
        <p:spPr>
          <a:xfrm>
            <a:off x="838200" y="365126"/>
            <a:ext cx="10515600" cy="436386"/>
          </a:xfrm>
        </p:spPr>
        <p:txBody>
          <a:bodyPr>
            <a:noAutofit/>
          </a:bodyPr>
          <a:lstStyle>
            <a:lvl1pPr algn="ctr">
              <a:defRPr sz="2800">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0" name="Rounded Rectangle 5">
            <a:extLst>
              <a:ext uri="{FF2B5EF4-FFF2-40B4-BE49-F238E27FC236}">
                <a16:creationId xmlns:a16="http://schemas.microsoft.com/office/drawing/2014/main" id="{0A44E2ED-4773-71DE-0E42-9BE36133F72B}"/>
              </a:ext>
            </a:extLst>
          </p:cNvPr>
          <p:cNvSpPr/>
          <p:nvPr userDrawn="1"/>
        </p:nvSpPr>
        <p:spPr>
          <a:xfrm>
            <a:off x="203661" y="166254"/>
            <a:ext cx="11773850" cy="6525491"/>
          </a:xfrm>
          <a:prstGeom prst="rect">
            <a:avLst/>
          </a:pr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rgbClr val="7030A0"/>
                </a:solidFill>
              </a:ln>
            </a:endParaRPr>
          </a:p>
        </p:txBody>
      </p:sp>
    </p:spTree>
    <p:extLst>
      <p:ext uri="{BB962C8B-B14F-4D97-AF65-F5344CB8AC3E}">
        <p14:creationId xmlns:p14="http://schemas.microsoft.com/office/powerpoint/2010/main" val="216810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3F733-D5DF-9DDE-BC86-CE8647BBB0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371CC4-8FF5-236F-31B0-DE92A0E2D6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26B492-85AF-B298-FB57-7C2A49B6A4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F6A398B-7387-B2F6-383D-BA5EFED889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85674-8EE3-91C7-77C9-0F03E5BFBF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41445BA-67F5-FA99-069A-9EF0D9725940}"/>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8" name="Footer Placeholder 7">
            <a:extLst>
              <a:ext uri="{FF2B5EF4-FFF2-40B4-BE49-F238E27FC236}">
                <a16:creationId xmlns:a16="http://schemas.microsoft.com/office/drawing/2014/main" id="{1C8CB90F-8B8C-B4BE-239E-C22B00DD4EE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353C32C-6B28-52C3-B91F-E4479EF664FF}"/>
              </a:ext>
            </a:extLst>
          </p:cNvPr>
          <p:cNvSpPr>
            <a:spLocks noGrp="1"/>
          </p:cNvSpPr>
          <p:nvPr>
            <p:ph type="sldNum" sz="quarter" idx="12"/>
          </p:nvPr>
        </p:nvSpPr>
        <p:spPr/>
        <p:txBody>
          <a:bodyPr/>
          <a:lstStyle/>
          <a:p>
            <a:fld id="{5D1F7428-D672-4E51-A837-D6D5B6D1C2F7}" type="slidenum">
              <a:rPr lang="en-GB" smtClean="0"/>
              <a:t>‹#›</a:t>
            </a:fld>
            <a:endParaRPr lang="en-GB"/>
          </a:p>
        </p:txBody>
      </p:sp>
    </p:spTree>
    <p:extLst>
      <p:ext uri="{BB962C8B-B14F-4D97-AF65-F5344CB8AC3E}">
        <p14:creationId xmlns:p14="http://schemas.microsoft.com/office/powerpoint/2010/main" val="1473478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8A689D0-97E3-2DE1-1F7B-3C8779A5EBDF}"/>
              </a:ext>
            </a:extLst>
          </p:cNvPr>
          <p:cNvSpPr/>
          <p:nvPr userDrawn="1"/>
        </p:nvSpPr>
        <p:spPr>
          <a:xfrm>
            <a:off x="226239" y="165148"/>
            <a:ext cx="11773850" cy="836341"/>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 name="Title 1">
            <a:extLst>
              <a:ext uri="{FF2B5EF4-FFF2-40B4-BE49-F238E27FC236}">
                <a16:creationId xmlns:a16="http://schemas.microsoft.com/office/drawing/2014/main" id="{6A8DA53D-E057-69DA-3929-7F14F26FBC29}"/>
              </a:ext>
            </a:extLst>
          </p:cNvPr>
          <p:cNvSpPr>
            <a:spLocks noGrp="1"/>
          </p:cNvSpPr>
          <p:nvPr>
            <p:ph type="title"/>
          </p:nvPr>
        </p:nvSpPr>
        <p:spPr>
          <a:xfrm>
            <a:off x="838200" y="365126"/>
            <a:ext cx="10515600" cy="436386"/>
          </a:xfrm>
        </p:spPr>
        <p:txBody>
          <a:bodyPr>
            <a:noAutofit/>
          </a:bodyPr>
          <a:lstStyle>
            <a:lvl1pPr algn="ctr">
              <a:defRPr sz="2800">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8DA095DF-B756-81B5-03A1-032EC6DDA6FE}"/>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4" name="Footer Placeholder 3">
            <a:extLst>
              <a:ext uri="{FF2B5EF4-FFF2-40B4-BE49-F238E27FC236}">
                <a16:creationId xmlns:a16="http://schemas.microsoft.com/office/drawing/2014/main" id="{E7E303A3-8DE7-2702-1586-CE0C9DB03AE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72594D7-501A-E876-3C13-03BD10807D32}"/>
              </a:ext>
            </a:extLst>
          </p:cNvPr>
          <p:cNvSpPr>
            <a:spLocks noGrp="1"/>
          </p:cNvSpPr>
          <p:nvPr>
            <p:ph type="sldNum" sz="quarter" idx="12"/>
          </p:nvPr>
        </p:nvSpPr>
        <p:spPr/>
        <p:txBody>
          <a:bodyPr/>
          <a:lstStyle/>
          <a:p>
            <a:fld id="{5D1F7428-D672-4E51-A837-D6D5B6D1C2F7}" type="slidenum">
              <a:rPr lang="en-GB" smtClean="0"/>
              <a:t>‹#›</a:t>
            </a:fld>
            <a:endParaRPr lang="en-GB"/>
          </a:p>
        </p:txBody>
      </p:sp>
      <p:sp>
        <p:nvSpPr>
          <p:cNvPr id="7" name="Rounded Rectangle 5">
            <a:extLst>
              <a:ext uri="{FF2B5EF4-FFF2-40B4-BE49-F238E27FC236}">
                <a16:creationId xmlns:a16="http://schemas.microsoft.com/office/drawing/2014/main" id="{DAA784EF-EAAC-CAEE-F83C-AEEC7C4B45D4}"/>
              </a:ext>
            </a:extLst>
          </p:cNvPr>
          <p:cNvSpPr/>
          <p:nvPr userDrawn="1"/>
        </p:nvSpPr>
        <p:spPr>
          <a:xfrm>
            <a:off x="203661" y="166254"/>
            <a:ext cx="11773850" cy="6525491"/>
          </a:xfrm>
          <a:prstGeom prst="rect">
            <a:avLst/>
          </a:prstGeom>
          <a:noFill/>
          <a:ln w="508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rgbClr val="7030A0"/>
                </a:solidFill>
              </a:ln>
            </a:endParaRPr>
          </a:p>
        </p:txBody>
      </p:sp>
    </p:spTree>
    <p:extLst>
      <p:ext uri="{BB962C8B-B14F-4D97-AF65-F5344CB8AC3E}">
        <p14:creationId xmlns:p14="http://schemas.microsoft.com/office/powerpoint/2010/main" val="27460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020621-C980-CD96-5D9E-BD3ABA7592B8}"/>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3" name="Footer Placeholder 2">
            <a:extLst>
              <a:ext uri="{FF2B5EF4-FFF2-40B4-BE49-F238E27FC236}">
                <a16:creationId xmlns:a16="http://schemas.microsoft.com/office/drawing/2014/main" id="{C6B296AA-9892-7B9D-6019-6AD7CC9F01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6B02E94-2529-FEE6-EF1B-F6D64BEA3567}"/>
              </a:ext>
            </a:extLst>
          </p:cNvPr>
          <p:cNvSpPr>
            <a:spLocks noGrp="1"/>
          </p:cNvSpPr>
          <p:nvPr>
            <p:ph type="sldNum" sz="quarter" idx="12"/>
          </p:nvPr>
        </p:nvSpPr>
        <p:spPr/>
        <p:txBody>
          <a:bodyPr/>
          <a:lstStyle/>
          <a:p>
            <a:fld id="{5D1F7428-D672-4E51-A837-D6D5B6D1C2F7}" type="slidenum">
              <a:rPr lang="en-GB" smtClean="0"/>
              <a:t>‹#›</a:t>
            </a:fld>
            <a:endParaRPr lang="en-GB"/>
          </a:p>
        </p:txBody>
      </p:sp>
    </p:spTree>
    <p:extLst>
      <p:ext uri="{BB962C8B-B14F-4D97-AF65-F5344CB8AC3E}">
        <p14:creationId xmlns:p14="http://schemas.microsoft.com/office/powerpoint/2010/main" val="269340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F5D42-F79C-CDC5-07D1-DC1A9037C7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C7092C8-8273-772C-70B4-29E73DDD00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726939E-1B1C-129A-77E3-A90446D923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1E0441-9FB0-2780-C64A-2C23437DC2A7}"/>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6" name="Footer Placeholder 5">
            <a:extLst>
              <a:ext uri="{FF2B5EF4-FFF2-40B4-BE49-F238E27FC236}">
                <a16:creationId xmlns:a16="http://schemas.microsoft.com/office/drawing/2014/main" id="{AE02B724-8C13-F04B-0DAE-B8AADE5022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FD0FA7-752B-1C66-E201-59C059B33CD2}"/>
              </a:ext>
            </a:extLst>
          </p:cNvPr>
          <p:cNvSpPr>
            <a:spLocks noGrp="1"/>
          </p:cNvSpPr>
          <p:nvPr>
            <p:ph type="sldNum" sz="quarter" idx="12"/>
          </p:nvPr>
        </p:nvSpPr>
        <p:spPr/>
        <p:txBody>
          <a:bodyPr/>
          <a:lstStyle/>
          <a:p>
            <a:fld id="{5D1F7428-D672-4E51-A837-D6D5B6D1C2F7}" type="slidenum">
              <a:rPr lang="en-GB" smtClean="0"/>
              <a:t>‹#›</a:t>
            </a:fld>
            <a:endParaRPr lang="en-GB"/>
          </a:p>
        </p:txBody>
      </p:sp>
    </p:spTree>
    <p:extLst>
      <p:ext uri="{BB962C8B-B14F-4D97-AF65-F5344CB8AC3E}">
        <p14:creationId xmlns:p14="http://schemas.microsoft.com/office/powerpoint/2010/main" val="38621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0DD45-3A26-3AC2-CDB4-8837E4AE1E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54780E7-424D-F275-E471-4EB2C93F71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7EA773D-0343-E13C-C75D-72B925D67D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C615F7-EFB8-0A48-1B0A-2E43AC34C31F}"/>
              </a:ext>
            </a:extLst>
          </p:cNvPr>
          <p:cNvSpPr>
            <a:spLocks noGrp="1"/>
          </p:cNvSpPr>
          <p:nvPr>
            <p:ph type="dt" sz="half" idx="10"/>
          </p:nvPr>
        </p:nvSpPr>
        <p:spPr/>
        <p:txBody>
          <a:bodyPr/>
          <a:lstStyle/>
          <a:p>
            <a:fld id="{17A84EB1-46BA-49E5-96AA-D8389B4FB6D0}" type="datetimeFigureOut">
              <a:rPr lang="en-GB" smtClean="0"/>
              <a:t>27/02/2024</a:t>
            </a:fld>
            <a:endParaRPr lang="en-GB"/>
          </a:p>
        </p:txBody>
      </p:sp>
      <p:sp>
        <p:nvSpPr>
          <p:cNvPr id="6" name="Footer Placeholder 5">
            <a:extLst>
              <a:ext uri="{FF2B5EF4-FFF2-40B4-BE49-F238E27FC236}">
                <a16:creationId xmlns:a16="http://schemas.microsoft.com/office/drawing/2014/main" id="{DFDF9B3F-1009-F89D-E35B-A40A41F203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B9996C-975C-DFD5-E274-BCFFA418D6B5}"/>
              </a:ext>
            </a:extLst>
          </p:cNvPr>
          <p:cNvSpPr>
            <a:spLocks noGrp="1"/>
          </p:cNvSpPr>
          <p:nvPr>
            <p:ph type="sldNum" sz="quarter" idx="12"/>
          </p:nvPr>
        </p:nvSpPr>
        <p:spPr/>
        <p:txBody>
          <a:bodyPr/>
          <a:lstStyle/>
          <a:p>
            <a:fld id="{5D1F7428-D672-4E51-A837-D6D5B6D1C2F7}" type="slidenum">
              <a:rPr lang="en-GB" smtClean="0"/>
              <a:t>‹#›</a:t>
            </a:fld>
            <a:endParaRPr lang="en-GB"/>
          </a:p>
        </p:txBody>
      </p:sp>
    </p:spTree>
    <p:extLst>
      <p:ext uri="{BB962C8B-B14F-4D97-AF65-F5344CB8AC3E}">
        <p14:creationId xmlns:p14="http://schemas.microsoft.com/office/powerpoint/2010/main" val="3880478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53A6D5-4E6D-B239-5682-136DEAD152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A7C82A-E07D-18D8-761E-E4D7F80B5A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336DBB-F294-C040-6C14-67C771638D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84EB1-46BA-49E5-96AA-D8389B4FB6D0}" type="datetimeFigureOut">
              <a:rPr lang="en-GB" smtClean="0"/>
              <a:t>27/02/2024</a:t>
            </a:fld>
            <a:endParaRPr lang="en-GB"/>
          </a:p>
        </p:txBody>
      </p:sp>
      <p:sp>
        <p:nvSpPr>
          <p:cNvPr id="5" name="Footer Placeholder 4">
            <a:extLst>
              <a:ext uri="{FF2B5EF4-FFF2-40B4-BE49-F238E27FC236}">
                <a16:creationId xmlns:a16="http://schemas.microsoft.com/office/drawing/2014/main" id="{18276D2A-A7A3-2E9F-7C20-0692C82396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1B693C-07CE-B20D-B771-05B3BAD551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1F7428-D672-4E51-A837-D6D5B6D1C2F7}" type="slidenum">
              <a:rPr lang="en-GB" smtClean="0"/>
              <a:t>‹#›</a:t>
            </a:fld>
            <a:endParaRPr lang="en-GB"/>
          </a:p>
        </p:txBody>
      </p:sp>
    </p:spTree>
    <p:extLst>
      <p:ext uri="{BB962C8B-B14F-4D97-AF65-F5344CB8AC3E}">
        <p14:creationId xmlns:p14="http://schemas.microsoft.com/office/powerpoint/2010/main" val="356610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8.png"/><Relationship Id="rId7"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svg"/><Relationship Id="rId14"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27.svg"/><Relationship Id="rId13" Type="http://schemas.openxmlformats.org/officeDocument/2006/relationships/image" Target="../media/image32.png"/><Relationship Id="rId18" Type="http://schemas.openxmlformats.org/officeDocument/2006/relationships/image" Target="../media/image37.png"/><Relationship Id="rId3" Type="http://schemas.openxmlformats.org/officeDocument/2006/relationships/image" Target="../media/image23.png"/><Relationship Id="rId21" Type="http://schemas.openxmlformats.org/officeDocument/2006/relationships/image" Target="../media/image40.svg"/><Relationship Id="rId7" Type="http://schemas.openxmlformats.org/officeDocument/2006/relationships/image" Target="../media/image26.png"/><Relationship Id="rId12" Type="http://schemas.openxmlformats.org/officeDocument/2006/relationships/image" Target="../media/image31.svg"/><Relationship Id="rId17" Type="http://schemas.openxmlformats.org/officeDocument/2006/relationships/image" Target="../media/image36.svg"/><Relationship Id="rId2" Type="http://schemas.openxmlformats.org/officeDocument/2006/relationships/notesSlide" Target="../notesSlides/notesSlide6.xml"/><Relationship Id="rId16" Type="http://schemas.openxmlformats.org/officeDocument/2006/relationships/image" Target="../media/image35.png"/><Relationship Id="rId20" Type="http://schemas.openxmlformats.org/officeDocument/2006/relationships/image" Target="../media/image39.png"/><Relationship Id="rId1" Type="http://schemas.openxmlformats.org/officeDocument/2006/relationships/slideLayout" Target="../slideLayouts/slideLayout4.xml"/><Relationship Id="rId6" Type="http://schemas.openxmlformats.org/officeDocument/2006/relationships/image" Target="../media/image25.svg"/><Relationship Id="rId11" Type="http://schemas.openxmlformats.org/officeDocument/2006/relationships/image" Target="../media/image30.png"/><Relationship Id="rId5" Type="http://schemas.openxmlformats.org/officeDocument/2006/relationships/image" Target="../media/image24.png"/><Relationship Id="rId15" Type="http://schemas.openxmlformats.org/officeDocument/2006/relationships/image" Target="../media/image34.svg"/><Relationship Id="rId10" Type="http://schemas.openxmlformats.org/officeDocument/2006/relationships/image" Target="../media/image29.svg"/><Relationship Id="rId19" Type="http://schemas.openxmlformats.org/officeDocument/2006/relationships/image" Target="../media/image38.svg"/><Relationship Id="rId4" Type="http://schemas.microsoft.com/office/2007/relationships/hdphoto" Target="../media/hdphoto1.wdp"/><Relationship Id="rId9" Type="http://schemas.openxmlformats.org/officeDocument/2006/relationships/image" Target="../media/image28.png"/><Relationship Id="rId14" Type="http://schemas.openxmlformats.org/officeDocument/2006/relationships/image" Target="../media/image33.png"/></Relationships>
</file>

<file path=ppt/slides/_rels/slide7.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8.png"/><Relationship Id="rId7"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41.png"/></Relationships>
</file>

<file path=ppt/slides/_rels/slide9.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8.png"/><Relationship Id="rId7" Type="http://schemas.openxmlformats.org/officeDocument/2006/relationships/image" Target="../media/image3.png"/><Relationship Id="rId12" Type="http://schemas.openxmlformats.org/officeDocument/2006/relationships/image" Target="../media/image43.sv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5.svg"/><Relationship Id="rId11" Type="http://schemas.openxmlformats.org/officeDocument/2006/relationships/image" Target="../media/image42.png"/><Relationship Id="rId5" Type="http://schemas.openxmlformats.org/officeDocument/2006/relationships/image" Target="../media/image14.png"/><Relationship Id="rId10" Type="http://schemas.openxmlformats.org/officeDocument/2006/relationships/image" Target="../media/image31.svg"/><Relationship Id="rId4" Type="http://schemas.openxmlformats.org/officeDocument/2006/relationships/image" Target="../media/image9.svg"/><Relationship Id="rId9"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1046309-7C1D-B00C-9D8D-99700F99B680}"/>
              </a:ext>
            </a:extLst>
          </p:cNvPr>
          <p:cNvSpPr>
            <a:spLocks noGrp="1"/>
          </p:cNvSpPr>
          <p:nvPr>
            <p:ph type="ctrTitle"/>
          </p:nvPr>
        </p:nvSpPr>
        <p:spPr>
          <a:solidFill>
            <a:schemeClr val="accent1"/>
          </a:solidFill>
        </p:spPr>
        <p:txBody>
          <a:bodyPr/>
          <a:lstStyle/>
          <a:p>
            <a:r>
              <a:rPr lang="en-GB" dirty="0">
                <a:solidFill>
                  <a:schemeClr val="bg1"/>
                </a:solidFill>
              </a:rPr>
              <a:t>Bedford Borough JSNA</a:t>
            </a:r>
          </a:p>
        </p:txBody>
      </p:sp>
      <p:sp>
        <p:nvSpPr>
          <p:cNvPr id="6" name="Subtitle 5">
            <a:extLst>
              <a:ext uri="{FF2B5EF4-FFF2-40B4-BE49-F238E27FC236}">
                <a16:creationId xmlns:a16="http://schemas.microsoft.com/office/drawing/2014/main" id="{2BD66682-2E8B-2224-7C7A-EFCEC116614E}"/>
              </a:ext>
            </a:extLst>
          </p:cNvPr>
          <p:cNvSpPr>
            <a:spLocks noGrp="1"/>
          </p:cNvSpPr>
          <p:nvPr>
            <p:ph type="subTitle" idx="1"/>
          </p:nvPr>
        </p:nvSpPr>
        <p:spPr>
          <a:xfrm>
            <a:off x="1524000" y="3602038"/>
            <a:ext cx="9144000" cy="2456856"/>
          </a:xfrm>
        </p:spPr>
        <p:txBody>
          <a:bodyPr>
            <a:normAutofit/>
          </a:bodyPr>
          <a:lstStyle/>
          <a:p>
            <a:r>
              <a:rPr lang="en-GB" sz="3600" dirty="0"/>
              <a:t>Children &amp; Young People – update</a:t>
            </a:r>
          </a:p>
          <a:p>
            <a:endParaRPr lang="en-GB" dirty="0"/>
          </a:p>
          <a:p>
            <a:r>
              <a:rPr lang="en-GB" dirty="0"/>
              <a:t>17/01/2024</a:t>
            </a:r>
          </a:p>
          <a:p>
            <a:endParaRPr lang="en-GB" dirty="0"/>
          </a:p>
          <a:p>
            <a:r>
              <a:rPr lang="en-GB" dirty="0"/>
              <a:t>Public Health Intelligence and Evidence Team</a:t>
            </a:r>
          </a:p>
        </p:txBody>
      </p:sp>
    </p:spTree>
    <p:extLst>
      <p:ext uri="{BB962C8B-B14F-4D97-AF65-F5344CB8AC3E}">
        <p14:creationId xmlns:p14="http://schemas.microsoft.com/office/powerpoint/2010/main" val="3087009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F7D693-4180-4627-5D9F-3F9511D5F7C2}"/>
              </a:ext>
            </a:extLst>
          </p:cNvPr>
          <p:cNvSpPr>
            <a:spLocks noGrp="1"/>
          </p:cNvSpPr>
          <p:nvPr>
            <p:ph type="title"/>
          </p:nvPr>
        </p:nvSpPr>
        <p:spPr/>
        <p:txBody>
          <a:bodyPr/>
          <a:lstStyle/>
          <a:p>
            <a:r>
              <a:rPr lang="en-GB" dirty="0"/>
              <a:t>School-aged Years Priorities</a:t>
            </a:r>
          </a:p>
        </p:txBody>
      </p:sp>
      <p:sp>
        <p:nvSpPr>
          <p:cNvPr id="10" name="Content Placeholder 6">
            <a:extLst>
              <a:ext uri="{FF2B5EF4-FFF2-40B4-BE49-F238E27FC236}">
                <a16:creationId xmlns:a16="http://schemas.microsoft.com/office/drawing/2014/main" id="{A7B9A6BE-B719-429E-21AF-D5FECBF4D561}"/>
              </a:ext>
            </a:extLst>
          </p:cNvPr>
          <p:cNvSpPr txBox="1">
            <a:spLocks/>
          </p:cNvSpPr>
          <p:nvPr/>
        </p:nvSpPr>
        <p:spPr>
          <a:xfrm>
            <a:off x="384193" y="1337144"/>
            <a:ext cx="5508000" cy="2831544"/>
          </a:xfrm>
          <a:prstGeom prst="rect">
            <a:avLst/>
          </a:prstGeom>
          <a:solidFill>
            <a:srgbClr val="662A63">
              <a:alpha val="14902"/>
            </a:srgbClr>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GB" sz="1600" b="1" dirty="0">
                <a:solidFill>
                  <a:schemeClr val="accent1"/>
                </a:solidFill>
              </a:rPr>
              <a:t>    Priority areas</a:t>
            </a:r>
          </a:p>
          <a:p>
            <a:pPr marL="540000" indent="-342900">
              <a:lnSpc>
                <a:spcPct val="100000"/>
              </a:lnSpc>
              <a:buClr>
                <a:schemeClr val="accent1"/>
              </a:buClr>
              <a:buFont typeface="+mj-lt"/>
              <a:buAutoNum type="arabicPeriod"/>
            </a:pPr>
            <a:r>
              <a:rPr lang="en-GB" sz="1400" dirty="0"/>
              <a:t>Support education settings to provide information and curriculum in regards to good health, wellbeing and resilience.</a:t>
            </a:r>
          </a:p>
          <a:p>
            <a:pPr marL="540000" indent="-342900">
              <a:lnSpc>
                <a:spcPct val="100000"/>
              </a:lnSpc>
              <a:buClr>
                <a:schemeClr val="accent1"/>
              </a:buClr>
              <a:buFont typeface="+mj-lt"/>
              <a:buAutoNum type="arabicPeriod"/>
            </a:pPr>
            <a:r>
              <a:rPr lang="en-GB" sz="1400" dirty="0"/>
              <a:t>Access to services that develop healthy behaviours. </a:t>
            </a:r>
          </a:p>
          <a:p>
            <a:pPr marL="540000" indent="-342900">
              <a:lnSpc>
                <a:spcPct val="100000"/>
              </a:lnSpc>
              <a:buClr>
                <a:schemeClr val="accent1"/>
              </a:buClr>
              <a:buFont typeface="+mj-lt"/>
              <a:buAutoNum type="arabicPeriod"/>
            </a:pPr>
            <a:r>
              <a:rPr lang="en-GB" sz="1400" dirty="0"/>
              <a:t>Strengthen support regarding mental health. </a:t>
            </a:r>
          </a:p>
          <a:p>
            <a:pPr marL="540000" indent="-342900">
              <a:lnSpc>
                <a:spcPct val="100000"/>
              </a:lnSpc>
              <a:buClr>
                <a:schemeClr val="accent1"/>
              </a:buClr>
              <a:buFont typeface="+mj-lt"/>
              <a:buAutoNum type="arabicPeriod"/>
            </a:pPr>
            <a:r>
              <a:rPr lang="en-GB" sz="1400" dirty="0"/>
              <a:t>Create communities with environment focus. </a:t>
            </a:r>
          </a:p>
          <a:p>
            <a:pPr marL="540000" indent="-342900">
              <a:lnSpc>
                <a:spcPct val="100000"/>
              </a:lnSpc>
              <a:buClr>
                <a:schemeClr val="accent1"/>
              </a:buClr>
              <a:buFont typeface="+mj-lt"/>
              <a:buAutoNum type="arabicPeriod"/>
            </a:pPr>
            <a:r>
              <a:rPr lang="en-GB" sz="1400" dirty="0"/>
              <a:t>Effective contraception and sexual health services. </a:t>
            </a:r>
          </a:p>
          <a:p>
            <a:pPr marL="540000" indent="-342900">
              <a:lnSpc>
                <a:spcPct val="100000"/>
              </a:lnSpc>
              <a:buClr>
                <a:schemeClr val="accent1"/>
              </a:buClr>
              <a:buFont typeface="+mj-lt"/>
              <a:buAutoNum type="arabicPeriod"/>
            </a:pPr>
            <a:r>
              <a:rPr lang="en-GB" sz="1400" dirty="0"/>
              <a:t>Safe at home and in community services. </a:t>
            </a:r>
          </a:p>
        </p:txBody>
      </p:sp>
      <p:sp>
        <p:nvSpPr>
          <p:cNvPr id="13" name="Content Placeholder 6">
            <a:extLst>
              <a:ext uri="{FF2B5EF4-FFF2-40B4-BE49-F238E27FC236}">
                <a16:creationId xmlns:a16="http://schemas.microsoft.com/office/drawing/2014/main" id="{07524BDD-0B20-EEB4-6BE6-98C76E882A7C}"/>
              </a:ext>
            </a:extLst>
          </p:cNvPr>
          <p:cNvSpPr txBox="1">
            <a:spLocks/>
          </p:cNvSpPr>
          <p:nvPr/>
        </p:nvSpPr>
        <p:spPr>
          <a:xfrm>
            <a:off x="6299809" y="1335488"/>
            <a:ext cx="5508000" cy="2833200"/>
          </a:xfrm>
          <a:prstGeom prst="rect">
            <a:avLst/>
          </a:prstGeom>
          <a:solidFill>
            <a:srgbClr val="662A63">
              <a:alpha val="14902"/>
            </a:srgbClr>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1400" dirty="0"/>
          </a:p>
        </p:txBody>
      </p:sp>
      <p:grpSp>
        <p:nvGrpSpPr>
          <p:cNvPr id="16" name="Group 15" descr="Covid-19 icon and head wearing a mask icon">
            <a:extLst>
              <a:ext uri="{FF2B5EF4-FFF2-40B4-BE49-F238E27FC236}">
                <a16:creationId xmlns:a16="http://schemas.microsoft.com/office/drawing/2014/main" id="{4CF5DB95-BA14-4BE6-86FE-30214704A47A}"/>
              </a:ext>
            </a:extLst>
          </p:cNvPr>
          <p:cNvGrpSpPr/>
          <p:nvPr/>
        </p:nvGrpSpPr>
        <p:grpSpPr>
          <a:xfrm flipH="1">
            <a:off x="10393497" y="1534075"/>
            <a:ext cx="1414310" cy="954918"/>
            <a:chOff x="6807342" y="5638247"/>
            <a:chExt cx="1350272" cy="904714"/>
          </a:xfrm>
        </p:grpSpPr>
        <p:pic>
          <p:nvPicPr>
            <p:cNvPr id="17" name="Graphic 16" descr="Covid-19 with solid fill">
              <a:extLst>
                <a:ext uri="{FF2B5EF4-FFF2-40B4-BE49-F238E27FC236}">
                  <a16:creationId xmlns:a16="http://schemas.microsoft.com/office/drawing/2014/main" id="{7FFA2A7A-428C-160B-1E0D-233D3FF7B4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07342" y="5638247"/>
              <a:ext cx="823390" cy="904714"/>
            </a:xfrm>
            <a:prstGeom prst="rect">
              <a:avLst/>
            </a:prstGeom>
          </p:spPr>
        </p:pic>
        <p:pic>
          <p:nvPicPr>
            <p:cNvPr id="18" name="Graphic 17" descr="Face with mask with solid fill">
              <a:extLst>
                <a:ext uri="{FF2B5EF4-FFF2-40B4-BE49-F238E27FC236}">
                  <a16:creationId xmlns:a16="http://schemas.microsoft.com/office/drawing/2014/main" id="{AD4D42FF-7FF4-50E5-07C5-C447769249A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418303" y="5681756"/>
              <a:ext cx="739311" cy="812331"/>
            </a:xfrm>
            <a:prstGeom prst="rect">
              <a:avLst/>
            </a:prstGeom>
          </p:spPr>
        </p:pic>
      </p:grpSp>
      <p:sp>
        <p:nvSpPr>
          <p:cNvPr id="19" name="Content Placeholder 6">
            <a:extLst>
              <a:ext uri="{FF2B5EF4-FFF2-40B4-BE49-F238E27FC236}">
                <a16:creationId xmlns:a16="http://schemas.microsoft.com/office/drawing/2014/main" id="{FA1E09FC-CB8A-70CB-343A-9DAD8BBACE84}"/>
              </a:ext>
            </a:extLst>
          </p:cNvPr>
          <p:cNvSpPr txBox="1">
            <a:spLocks/>
          </p:cNvSpPr>
          <p:nvPr/>
        </p:nvSpPr>
        <p:spPr>
          <a:xfrm>
            <a:off x="3138193" y="4346132"/>
            <a:ext cx="5508000" cy="2146742"/>
          </a:xfrm>
          <a:prstGeom prst="rect">
            <a:avLst/>
          </a:prstGeom>
          <a:solidFill>
            <a:srgbClr val="662A63">
              <a:alpha val="14902"/>
            </a:srgbClr>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GB" sz="1600" b="1" dirty="0">
                <a:solidFill>
                  <a:schemeClr val="accent1"/>
                </a:solidFill>
              </a:rPr>
              <a:t>    Priority actions</a:t>
            </a:r>
          </a:p>
          <a:p>
            <a:pPr marL="540000" indent="-342900">
              <a:lnSpc>
                <a:spcPct val="100000"/>
              </a:lnSpc>
              <a:buClr>
                <a:schemeClr val="accent1"/>
              </a:buClr>
              <a:buFont typeface="+mj-lt"/>
              <a:buAutoNum type="arabicPeriod"/>
            </a:pPr>
            <a:r>
              <a:rPr lang="en-GB" sz="1400" dirty="0"/>
              <a:t>Effectively communicate details of all services available. </a:t>
            </a:r>
          </a:p>
          <a:p>
            <a:pPr marL="540000" indent="-342900">
              <a:lnSpc>
                <a:spcPct val="100000"/>
              </a:lnSpc>
              <a:buClr>
                <a:schemeClr val="accent1"/>
              </a:buClr>
              <a:buFont typeface="+mj-lt"/>
              <a:buAutoNum type="arabicPeriod"/>
            </a:pPr>
            <a:r>
              <a:rPr lang="en-GB" sz="1400" dirty="0"/>
              <a:t>Effectively address excess weight.</a:t>
            </a:r>
          </a:p>
          <a:p>
            <a:pPr marL="540000" indent="-342900">
              <a:lnSpc>
                <a:spcPct val="100000"/>
              </a:lnSpc>
              <a:buClr>
                <a:schemeClr val="accent1"/>
              </a:buClr>
              <a:buFont typeface="+mj-lt"/>
              <a:buAutoNum type="arabicPeriod"/>
            </a:pPr>
            <a:r>
              <a:rPr lang="en-GB" sz="1400" dirty="0"/>
              <a:t>Act on the voice and experience of all young people.</a:t>
            </a:r>
          </a:p>
          <a:p>
            <a:pPr marL="540000" indent="-342900">
              <a:lnSpc>
                <a:spcPct val="100000"/>
              </a:lnSpc>
              <a:buClr>
                <a:schemeClr val="accent1"/>
              </a:buClr>
              <a:buFont typeface="+mj-lt"/>
              <a:buAutoNum type="arabicPeriod"/>
            </a:pPr>
            <a:r>
              <a:rPr lang="en-GB" sz="1400" dirty="0"/>
              <a:t>Response to impact of adverse experiences, trauma and contextual safeguarding.  </a:t>
            </a:r>
          </a:p>
          <a:p>
            <a:pPr marL="997200" lvl="1" indent="-342900">
              <a:lnSpc>
                <a:spcPct val="100000"/>
              </a:lnSpc>
              <a:buClr>
                <a:schemeClr val="accent1"/>
              </a:buClr>
              <a:buFont typeface="+mj-lt"/>
              <a:buAutoNum type="arabicPeriod"/>
            </a:pPr>
            <a:endParaRPr lang="en-GB" sz="1000" dirty="0"/>
          </a:p>
        </p:txBody>
      </p:sp>
      <p:sp>
        <p:nvSpPr>
          <p:cNvPr id="20" name="Content Placeholder 6">
            <a:extLst>
              <a:ext uri="{FF2B5EF4-FFF2-40B4-BE49-F238E27FC236}">
                <a16:creationId xmlns:a16="http://schemas.microsoft.com/office/drawing/2014/main" id="{F7D9B363-7F27-E6BE-4A80-A07229C4DD01}"/>
              </a:ext>
            </a:extLst>
          </p:cNvPr>
          <p:cNvSpPr txBox="1">
            <a:spLocks/>
          </p:cNvSpPr>
          <p:nvPr/>
        </p:nvSpPr>
        <p:spPr>
          <a:xfrm>
            <a:off x="6431486" y="1415846"/>
            <a:ext cx="4036489" cy="2146293"/>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a:solidFill>
                  <a:schemeClr val="accent1"/>
                </a:solidFill>
                <a:latin typeface="Arial" panose="020B0604020202020204" pitchFamily="34" charset="0"/>
                <a:cs typeface="Arial" panose="020B0604020202020204" pitchFamily="34" charset="0"/>
              </a:rPr>
              <a:t>COVID-19 recovery</a:t>
            </a:r>
          </a:p>
          <a:p>
            <a:pPr marL="285750" indent="-285750">
              <a:lnSpc>
                <a:spcPct val="150000"/>
              </a:lnSpc>
              <a:buFont typeface="Arial" panose="020B0604020202020204" pitchFamily="34" charset="0"/>
              <a:buChar char="•"/>
            </a:pPr>
            <a:r>
              <a:rPr lang="en-GB" sz="1400" dirty="0"/>
              <a:t>Services changing the response to different needs and additional demands. </a:t>
            </a:r>
          </a:p>
          <a:p>
            <a:pPr marL="285750" indent="-285750">
              <a:lnSpc>
                <a:spcPct val="150000"/>
              </a:lnSpc>
              <a:buFont typeface="Arial" panose="020B0604020202020204" pitchFamily="34" charset="0"/>
              <a:buChar char="•"/>
            </a:pPr>
            <a:r>
              <a:rPr lang="en-GB" sz="1400" dirty="0"/>
              <a:t>Commissioners and services to work more closely together to ensure effective early support. </a:t>
            </a:r>
          </a:p>
        </p:txBody>
      </p:sp>
      <p:pic>
        <p:nvPicPr>
          <p:cNvPr id="21" name="Graphic 20" descr="Priorities with solid fill">
            <a:extLst>
              <a:ext uri="{FF2B5EF4-FFF2-40B4-BE49-F238E27FC236}">
                <a16:creationId xmlns:a16="http://schemas.microsoft.com/office/drawing/2014/main" id="{242E30FC-26CA-3FD6-D20D-76224FC9A22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7626" y="3940780"/>
            <a:ext cx="2533044" cy="2533044"/>
          </a:xfrm>
          <a:prstGeom prst="rect">
            <a:avLst/>
          </a:prstGeom>
        </p:spPr>
      </p:pic>
    </p:spTree>
    <p:extLst>
      <p:ext uri="{BB962C8B-B14F-4D97-AF65-F5344CB8AC3E}">
        <p14:creationId xmlns:p14="http://schemas.microsoft.com/office/powerpoint/2010/main" val="1615290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893C53-2050-E963-4108-77D4EBDFF435}"/>
              </a:ext>
            </a:extLst>
          </p:cNvPr>
          <p:cNvSpPr>
            <a:spLocks noGrp="1"/>
          </p:cNvSpPr>
          <p:nvPr>
            <p:ph type="title"/>
          </p:nvPr>
        </p:nvSpPr>
        <p:spPr/>
        <p:txBody>
          <a:bodyPr/>
          <a:lstStyle/>
          <a:p>
            <a:r>
              <a:rPr lang="en-GB" dirty="0"/>
              <a:t>Bedford Borough Healthy Pregnancy </a:t>
            </a:r>
          </a:p>
        </p:txBody>
      </p:sp>
      <p:pic>
        <p:nvPicPr>
          <p:cNvPr id="9" name="Picture 8">
            <a:extLst>
              <a:ext uri="{FF2B5EF4-FFF2-40B4-BE49-F238E27FC236}">
                <a16:creationId xmlns:a16="http://schemas.microsoft.com/office/drawing/2014/main" id="{65782EF2-9D04-2087-1057-B6883CF430BD}"/>
              </a:ext>
            </a:extLst>
          </p:cNvPr>
          <p:cNvPicPr>
            <a:picLocks noChangeAspect="1"/>
          </p:cNvPicPr>
          <p:nvPr/>
        </p:nvPicPr>
        <p:blipFill>
          <a:blip r:embed="rId3"/>
          <a:stretch>
            <a:fillRect/>
          </a:stretch>
        </p:blipFill>
        <p:spPr>
          <a:xfrm>
            <a:off x="4965699" y="1015734"/>
            <a:ext cx="4621645" cy="5578740"/>
          </a:xfrm>
          <a:prstGeom prst="rect">
            <a:avLst/>
          </a:prstGeom>
        </p:spPr>
      </p:pic>
      <p:pic>
        <p:nvPicPr>
          <p:cNvPr id="13" name="Picture 12">
            <a:extLst>
              <a:ext uri="{FF2B5EF4-FFF2-40B4-BE49-F238E27FC236}">
                <a16:creationId xmlns:a16="http://schemas.microsoft.com/office/drawing/2014/main" id="{391D38C7-3486-D2FD-E52A-AA4E358660DA}"/>
              </a:ext>
            </a:extLst>
          </p:cNvPr>
          <p:cNvPicPr>
            <a:picLocks noChangeAspect="1"/>
          </p:cNvPicPr>
          <p:nvPr/>
        </p:nvPicPr>
        <p:blipFill>
          <a:blip r:embed="rId4"/>
          <a:stretch>
            <a:fillRect/>
          </a:stretch>
        </p:blipFill>
        <p:spPr>
          <a:xfrm>
            <a:off x="838200" y="1556183"/>
            <a:ext cx="3571875" cy="771525"/>
          </a:xfrm>
          <a:prstGeom prst="rect">
            <a:avLst/>
          </a:prstGeom>
        </p:spPr>
      </p:pic>
    </p:spTree>
    <p:extLst>
      <p:ext uri="{BB962C8B-B14F-4D97-AF65-F5344CB8AC3E}">
        <p14:creationId xmlns:p14="http://schemas.microsoft.com/office/powerpoint/2010/main" val="3480913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EF10503-8D12-C7E6-412F-A473C1E61081}"/>
              </a:ext>
            </a:extLst>
          </p:cNvPr>
          <p:cNvSpPr>
            <a:spLocks noGrp="1"/>
          </p:cNvSpPr>
          <p:nvPr>
            <p:ph type="title"/>
          </p:nvPr>
        </p:nvSpPr>
        <p:spPr/>
        <p:txBody>
          <a:bodyPr/>
          <a:lstStyle/>
          <a:p>
            <a:r>
              <a:rPr lang="en-GB" dirty="0"/>
              <a:t>Bedford Borough Healthy Pregnancy Snapshot (2023)</a:t>
            </a:r>
          </a:p>
        </p:txBody>
      </p:sp>
      <p:sp>
        <p:nvSpPr>
          <p:cNvPr id="5" name="Content Placeholder 4">
            <a:extLst>
              <a:ext uri="{FF2B5EF4-FFF2-40B4-BE49-F238E27FC236}">
                <a16:creationId xmlns:a16="http://schemas.microsoft.com/office/drawing/2014/main" id="{8B2030C7-1002-738A-CD9C-E1897F9264B2}"/>
              </a:ext>
            </a:extLst>
          </p:cNvPr>
          <p:cNvSpPr>
            <a:spLocks noGrp="1"/>
          </p:cNvSpPr>
          <p:nvPr>
            <p:ph sz="half" idx="1"/>
          </p:nvPr>
        </p:nvSpPr>
        <p:spPr>
          <a:xfrm>
            <a:off x="838200" y="1137187"/>
            <a:ext cx="5181600" cy="436387"/>
          </a:xfrm>
        </p:spPr>
        <p:txBody>
          <a:bodyPr>
            <a:normAutofit/>
          </a:bodyPr>
          <a:lstStyle/>
          <a:p>
            <a:pPr marL="0" indent="0" algn="ctr">
              <a:buNone/>
            </a:pPr>
            <a:r>
              <a:rPr lang="en-GB" sz="2000" b="1" dirty="0"/>
              <a:t>Risk factor indicators</a:t>
            </a:r>
          </a:p>
        </p:txBody>
      </p:sp>
      <p:grpSp>
        <p:nvGrpSpPr>
          <p:cNvPr id="9" name="Group 8" descr="Smoking cigarette icon&#10;Text: Smoking is the biggest single factor that negatively  impacts health in pregnancy. Fewer women in Bedford Borough are known to be smoking at the time of delivery than the average for the deprivation decile ">
            <a:extLst>
              <a:ext uri="{FF2B5EF4-FFF2-40B4-BE49-F238E27FC236}">
                <a16:creationId xmlns:a16="http://schemas.microsoft.com/office/drawing/2014/main" id="{E8A5D529-F52E-DA2B-37C2-1906D629DB3F}"/>
              </a:ext>
            </a:extLst>
          </p:cNvPr>
          <p:cNvGrpSpPr/>
          <p:nvPr/>
        </p:nvGrpSpPr>
        <p:grpSpPr>
          <a:xfrm>
            <a:off x="476037" y="1575381"/>
            <a:ext cx="5417623" cy="863166"/>
            <a:chOff x="486539" y="1485902"/>
            <a:chExt cx="5417623" cy="863166"/>
          </a:xfrm>
        </p:grpSpPr>
        <p:pic>
          <p:nvPicPr>
            <p:cNvPr id="7" name="Graphic 6" descr="Smoking with solid fill">
              <a:extLst>
                <a:ext uri="{FF2B5EF4-FFF2-40B4-BE49-F238E27FC236}">
                  <a16:creationId xmlns:a16="http://schemas.microsoft.com/office/drawing/2014/main" id="{7EE51D79-903B-0EF0-E8EC-736893C00D4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9704333">
              <a:off x="486539" y="1551634"/>
              <a:ext cx="644157" cy="512223"/>
            </a:xfrm>
            <a:prstGeom prst="rect">
              <a:avLst/>
            </a:prstGeom>
          </p:spPr>
        </p:pic>
        <p:sp>
          <p:nvSpPr>
            <p:cNvPr id="8" name="Content Placeholder 2">
              <a:extLst>
                <a:ext uri="{FF2B5EF4-FFF2-40B4-BE49-F238E27FC236}">
                  <a16:creationId xmlns:a16="http://schemas.microsoft.com/office/drawing/2014/main" id="{2F0F53E0-66A1-8242-B1D5-BCFF806698F3}"/>
                </a:ext>
              </a:extLst>
            </p:cNvPr>
            <p:cNvSpPr txBox="1">
              <a:spLocks/>
            </p:cNvSpPr>
            <p:nvPr/>
          </p:nvSpPr>
          <p:spPr>
            <a:xfrm>
              <a:off x="1362455" y="1485902"/>
              <a:ext cx="4541707" cy="8631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1400" b="1" dirty="0">
                  <a:solidFill>
                    <a:schemeClr val="accent1"/>
                  </a:solidFill>
                  <a:latin typeface="Arial" panose="020B0604020202020204" pitchFamily="34" charset="0"/>
                  <a:cs typeface="Arial" panose="020B0604020202020204" pitchFamily="34" charset="0"/>
                </a:rPr>
                <a:t>Smoking</a:t>
              </a:r>
              <a:r>
                <a:rPr lang="en-GB" sz="1400" b="1" dirty="0">
                  <a:solidFill>
                    <a:schemeClr val="accent2"/>
                  </a:solidFill>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is the biggest single factor that </a:t>
              </a:r>
              <a:r>
                <a:rPr lang="en-GB" sz="1400" b="1" dirty="0">
                  <a:solidFill>
                    <a:schemeClr val="accent1"/>
                  </a:solidFill>
                  <a:latin typeface="Arial" panose="020B0604020202020204" pitchFamily="34" charset="0"/>
                  <a:cs typeface="Arial" panose="020B0604020202020204" pitchFamily="34" charset="0"/>
                </a:rPr>
                <a:t>negatively</a:t>
              </a:r>
              <a:r>
                <a:rPr lang="en-GB" sz="1400" b="1" dirty="0">
                  <a:solidFill>
                    <a:schemeClr val="accent2"/>
                  </a:solidFill>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 impacts health in pregnancy</a:t>
              </a:r>
              <a:r>
                <a:rPr lang="en-US" altLang="en-US" sz="1400" dirty="0">
                  <a:latin typeface="Arial" panose="020B0604020202020204" pitchFamily="34" charset="0"/>
                </a:rPr>
                <a:t>. </a:t>
              </a:r>
              <a:r>
                <a:rPr lang="en-US" altLang="en-US" sz="1400" b="1" dirty="0">
                  <a:solidFill>
                    <a:schemeClr val="accent1"/>
                  </a:solidFill>
                  <a:latin typeface="Arial" panose="020B0604020202020204" pitchFamily="34" charset="0"/>
                </a:rPr>
                <a:t>Fewer</a:t>
              </a:r>
              <a:r>
                <a:rPr lang="en-US" altLang="en-US" sz="1400" dirty="0">
                  <a:latin typeface="Arial" panose="020B0604020202020204" pitchFamily="34" charset="0"/>
                </a:rPr>
                <a:t> women in Bedford Borough are known to be smoking at the time of delivery than the average for the deprivation decile.</a:t>
              </a:r>
            </a:p>
          </p:txBody>
        </p:sp>
      </p:grpSp>
      <p:grpSp>
        <p:nvGrpSpPr>
          <p:cNvPr id="19" name="Group 18" descr="School girl icon&#10;Text: ">
            <a:extLst>
              <a:ext uri="{FF2B5EF4-FFF2-40B4-BE49-F238E27FC236}">
                <a16:creationId xmlns:a16="http://schemas.microsoft.com/office/drawing/2014/main" id="{DA89A543-E247-47B8-7D5F-5D7472042EBD}"/>
              </a:ext>
            </a:extLst>
          </p:cNvPr>
          <p:cNvGrpSpPr/>
          <p:nvPr/>
        </p:nvGrpSpPr>
        <p:grpSpPr>
          <a:xfrm>
            <a:off x="767929" y="2657262"/>
            <a:ext cx="5383305" cy="1078705"/>
            <a:chOff x="742701" y="2272653"/>
            <a:chExt cx="5383305" cy="914400"/>
          </a:xfrm>
        </p:grpSpPr>
        <p:sp>
          <p:nvSpPr>
            <p:cNvPr id="10" name="Content Placeholder 2">
              <a:extLst>
                <a:ext uri="{FF2B5EF4-FFF2-40B4-BE49-F238E27FC236}">
                  <a16:creationId xmlns:a16="http://schemas.microsoft.com/office/drawing/2014/main" id="{F6518F0C-A28D-69D8-1193-C8A75B5EE1B0}"/>
                </a:ext>
              </a:extLst>
            </p:cNvPr>
            <p:cNvSpPr txBox="1">
              <a:spLocks/>
            </p:cNvSpPr>
            <p:nvPr/>
          </p:nvSpPr>
          <p:spPr>
            <a:xfrm>
              <a:off x="742701" y="2335693"/>
              <a:ext cx="4499093" cy="796688"/>
            </a:xfrm>
            <a:prstGeom prst="rect">
              <a:avLst/>
            </a:prstGeom>
          </p:spPr>
          <p:txBody>
            <a:bodyPr vert="horz" lIns="91440" tIns="45720" rIns="91440" bIns="45720" rtlCol="0">
              <a:noAutofit/>
            </a:bodyPr>
            <a:lstStyle>
              <a:defPPr>
                <a:defRPr lang="en-US"/>
              </a:defPPr>
              <a:lvl1pPr indent="0">
                <a:lnSpc>
                  <a:spcPct val="100000"/>
                </a:lnSpc>
                <a:spcBef>
                  <a:spcPts val="1000"/>
                </a:spcBef>
                <a:buFont typeface="Arial" panose="020B0604020202020204" pitchFamily="34" charset="0"/>
                <a:buNone/>
                <a:defRPr sz="1400" b="1">
                  <a:solidFill>
                    <a:schemeClr val="accent1"/>
                  </a:solidFill>
                  <a:latin typeface="Arial" panose="020B0604020202020204" pitchFamily="34"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r"/>
              <a:r>
                <a:rPr lang="en-US" altLang="en-US" dirty="0"/>
                <a:t>Teenage parenting </a:t>
              </a:r>
              <a:r>
                <a:rPr lang="en-US" altLang="en-US" b="0" dirty="0">
                  <a:solidFill>
                    <a:schemeClr val="tx1"/>
                  </a:solidFill>
                </a:rPr>
                <a:t>increases the risk of poorer health outcomes without additional support. The rate of teenage pregnancy is slightly </a:t>
              </a:r>
              <a:r>
                <a:rPr lang="en-US" altLang="en-US" dirty="0"/>
                <a:t>lower</a:t>
              </a:r>
              <a:r>
                <a:rPr lang="en-US" altLang="en-US" b="0" dirty="0">
                  <a:solidFill>
                    <a:schemeClr val="tx1"/>
                  </a:solidFill>
                </a:rPr>
                <a:t> in Bedford Borough than the national average.</a:t>
              </a:r>
            </a:p>
          </p:txBody>
        </p:sp>
        <p:pic>
          <p:nvPicPr>
            <p:cNvPr id="24" name="Graphic 23" descr="School girl with solid fill">
              <a:extLst>
                <a:ext uri="{FF2B5EF4-FFF2-40B4-BE49-F238E27FC236}">
                  <a16:creationId xmlns:a16="http://schemas.microsoft.com/office/drawing/2014/main" id="{69BE4BBA-7B38-B428-D617-0030F1502D7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211606" y="2272653"/>
              <a:ext cx="914400" cy="914400"/>
            </a:xfrm>
            <a:prstGeom prst="rect">
              <a:avLst/>
            </a:prstGeom>
          </p:spPr>
        </p:pic>
      </p:grpSp>
      <p:grpSp>
        <p:nvGrpSpPr>
          <p:cNvPr id="20" name="Group 19" descr="Pregnant woman icon&#10;Text: Early access to maternity services improves birth outcomes Over 3/4 of pregnant women accessed maternity care early in Bedford - significantly better than local authorities of similar deprivation">
            <a:extLst>
              <a:ext uri="{FF2B5EF4-FFF2-40B4-BE49-F238E27FC236}">
                <a16:creationId xmlns:a16="http://schemas.microsoft.com/office/drawing/2014/main" id="{32D2221C-ECC6-65FD-7F84-2FB36725B206}"/>
              </a:ext>
            </a:extLst>
          </p:cNvPr>
          <p:cNvGrpSpPr/>
          <p:nvPr/>
        </p:nvGrpSpPr>
        <p:grpSpPr>
          <a:xfrm>
            <a:off x="476037" y="4063902"/>
            <a:ext cx="5160636" cy="821611"/>
            <a:chOff x="493819" y="3422899"/>
            <a:chExt cx="5160636" cy="821611"/>
          </a:xfrm>
        </p:grpSpPr>
        <p:pic>
          <p:nvPicPr>
            <p:cNvPr id="12" name="Picture 11" descr="Pregnant woman icon solid fill">
              <a:extLst>
                <a:ext uri="{FF2B5EF4-FFF2-40B4-BE49-F238E27FC236}">
                  <a16:creationId xmlns:a16="http://schemas.microsoft.com/office/drawing/2014/main" id="{84525193-0CB1-A2E5-BC84-2DC96C9C592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3819" y="3478802"/>
              <a:ext cx="723316" cy="723316"/>
            </a:xfrm>
            <a:prstGeom prst="rect">
              <a:avLst/>
            </a:prstGeom>
          </p:spPr>
        </p:pic>
        <p:sp>
          <p:nvSpPr>
            <p:cNvPr id="11" name="Content Placeholder 2">
              <a:extLst>
                <a:ext uri="{FF2B5EF4-FFF2-40B4-BE49-F238E27FC236}">
                  <a16:creationId xmlns:a16="http://schemas.microsoft.com/office/drawing/2014/main" id="{C14DFF8A-DC4A-0E6F-3BD4-75798CECA946}"/>
                </a:ext>
              </a:extLst>
            </p:cNvPr>
            <p:cNvSpPr txBox="1">
              <a:spLocks/>
            </p:cNvSpPr>
            <p:nvPr/>
          </p:nvSpPr>
          <p:spPr>
            <a:xfrm>
              <a:off x="1362455" y="3422899"/>
              <a:ext cx="4292000" cy="821611"/>
            </a:xfrm>
            <a:prstGeom prst="rect">
              <a:avLst/>
            </a:prstGeom>
          </p:spPr>
          <p:txBody>
            <a:bodyPr vert="horz" lIns="91440" tIns="45720" rIns="91440" bIns="45720" rtlCol="0">
              <a:noAutofit/>
            </a:bodyPr>
            <a:lstStyle>
              <a:defPPr>
                <a:defRPr lang="en-US"/>
              </a:defPPr>
              <a:lvl1pPr indent="0">
                <a:lnSpc>
                  <a:spcPct val="100000"/>
                </a:lnSpc>
                <a:spcBef>
                  <a:spcPts val="1000"/>
                </a:spcBef>
                <a:buFont typeface="Arial" panose="020B0604020202020204" pitchFamily="34" charset="0"/>
                <a:buNone/>
                <a:defRPr sz="1400" b="0">
                  <a:latin typeface="Arial" panose="020B0604020202020204" pitchFamily="34"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altLang="en-US" b="1" dirty="0">
                  <a:solidFill>
                    <a:schemeClr val="accent1"/>
                  </a:solidFill>
                </a:rPr>
                <a:t>Early access to maternity services </a:t>
              </a:r>
              <a:r>
                <a:rPr lang="en-US" altLang="en-US" dirty="0"/>
                <a:t>improves birth outcomes. </a:t>
              </a:r>
              <a:r>
                <a:rPr lang="en-US" altLang="en-US" b="1" dirty="0">
                  <a:solidFill>
                    <a:schemeClr val="accent1"/>
                  </a:solidFill>
                </a:rPr>
                <a:t>Over 3/4 </a:t>
              </a:r>
              <a:r>
                <a:rPr lang="en-US" altLang="en-US" dirty="0"/>
                <a:t>of pregnant women accessed maternity care early in Bedford - significantly </a:t>
              </a:r>
              <a:r>
                <a:rPr lang="en-US" altLang="en-US" b="1" dirty="0">
                  <a:solidFill>
                    <a:schemeClr val="accent1"/>
                  </a:solidFill>
                </a:rPr>
                <a:t>better</a:t>
              </a:r>
              <a:r>
                <a:rPr lang="en-US" altLang="en-US" dirty="0"/>
                <a:t> than local authorities of similar deprivation.</a:t>
              </a:r>
            </a:p>
          </p:txBody>
        </p:sp>
      </p:grpSp>
      <p:grpSp>
        <p:nvGrpSpPr>
          <p:cNvPr id="23" name="Group 22" descr="Human weighing scales icon&#10;Text: Obesity during pregnancy increases the health risks for both the mother and child. Over 1/2 of female adults in Bedford Borough are classified as overweight or obese">
            <a:extLst>
              <a:ext uri="{FF2B5EF4-FFF2-40B4-BE49-F238E27FC236}">
                <a16:creationId xmlns:a16="http://schemas.microsoft.com/office/drawing/2014/main" id="{3E681519-61E7-0CDD-5198-F0BF6FCCAA2B}"/>
              </a:ext>
            </a:extLst>
          </p:cNvPr>
          <p:cNvGrpSpPr/>
          <p:nvPr/>
        </p:nvGrpSpPr>
        <p:grpSpPr>
          <a:xfrm>
            <a:off x="674427" y="5323619"/>
            <a:ext cx="5345373" cy="1264824"/>
            <a:chOff x="593718" y="4416932"/>
            <a:chExt cx="5345373" cy="1264824"/>
          </a:xfrm>
        </p:grpSpPr>
        <p:sp>
          <p:nvSpPr>
            <p:cNvPr id="16" name="TextBox 15">
              <a:extLst>
                <a:ext uri="{FF2B5EF4-FFF2-40B4-BE49-F238E27FC236}">
                  <a16:creationId xmlns:a16="http://schemas.microsoft.com/office/drawing/2014/main" id="{608F4185-1FD2-CB03-D349-1B4229DCA0C7}"/>
                </a:ext>
              </a:extLst>
            </p:cNvPr>
            <p:cNvSpPr txBox="1"/>
            <p:nvPr/>
          </p:nvSpPr>
          <p:spPr>
            <a:xfrm>
              <a:off x="593718" y="4481427"/>
              <a:ext cx="4292001" cy="1200329"/>
            </a:xfrm>
            <a:prstGeom prst="rect">
              <a:avLst/>
            </a:prstGeom>
          </p:spPr>
          <p:txBody>
            <a:bodyPr vert="horz" lIns="91440" tIns="45720" rIns="91440" bIns="45720" rtlCol="0">
              <a:noAutofit/>
            </a:bodyPr>
            <a:lstStyle>
              <a:defPPr>
                <a:defRPr lang="en-US"/>
              </a:defPPr>
              <a:lvl1pPr indent="0">
                <a:lnSpc>
                  <a:spcPct val="100000"/>
                </a:lnSpc>
                <a:spcBef>
                  <a:spcPts val="1000"/>
                </a:spcBef>
                <a:buFont typeface="Arial" panose="020B0604020202020204" pitchFamily="34" charset="0"/>
                <a:buNone/>
                <a:defRPr sz="1400" b="0">
                  <a:latin typeface="Arial" panose="020B0604020202020204" pitchFamily="34"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r"/>
              <a:r>
                <a:rPr lang="en-GB" b="1" dirty="0">
                  <a:solidFill>
                    <a:schemeClr val="accent1"/>
                  </a:solidFill>
                </a:rPr>
                <a:t>Obesity during pregnancy </a:t>
              </a:r>
              <a:r>
                <a:rPr lang="en-GB" dirty="0"/>
                <a:t>increases the health risks for both the mother and child. </a:t>
              </a:r>
              <a:r>
                <a:rPr lang="en-GB" b="1" dirty="0">
                  <a:solidFill>
                    <a:schemeClr val="accent1"/>
                  </a:solidFill>
                </a:rPr>
                <a:t>Over </a:t>
              </a:r>
              <a:r>
                <a:rPr lang="en-US" b="1" dirty="0">
                  <a:solidFill>
                    <a:schemeClr val="accent1"/>
                  </a:solidFill>
                </a:rPr>
                <a:t>1</a:t>
              </a:r>
              <a:r>
                <a:rPr lang="en-US" altLang="en-US" b="1" dirty="0">
                  <a:solidFill>
                    <a:schemeClr val="accent1"/>
                  </a:solidFill>
                </a:rPr>
                <a:t>/2</a:t>
              </a:r>
              <a:r>
                <a:rPr lang="en-GB" b="1" dirty="0">
                  <a:solidFill>
                    <a:schemeClr val="accent1"/>
                  </a:solidFill>
                </a:rPr>
                <a:t> </a:t>
              </a:r>
              <a:r>
                <a:rPr lang="en-GB" dirty="0"/>
                <a:t>of female adults in Bedford Borough are classified as overweight or obese.</a:t>
              </a:r>
            </a:p>
          </p:txBody>
        </p:sp>
        <p:pic>
          <p:nvPicPr>
            <p:cNvPr id="18" name="Graphic 17" descr="Weight Loss with solid fill">
              <a:extLst>
                <a:ext uri="{FF2B5EF4-FFF2-40B4-BE49-F238E27FC236}">
                  <a16:creationId xmlns:a16="http://schemas.microsoft.com/office/drawing/2014/main" id="{C8981D15-7C0F-3359-6E65-E9F7BE3F7E7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24691" y="4416932"/>
              <a:ext cx="914400" cy="914400"/>
            </a:xfrm>
            <a:prstGeom prst="rect">
              <a:avLst/>
            </a:prstGeom>
          </p:spPr>
        </p:pic>
      </p:grpSp>
      <p:sp>
        <p:nvSpPr>
          <p:cNvPr id="6" name="Content Placeholder 5">
            <a:extLst>
              <a:ext uri="{FF2B5EF4-FFF2-40B4-BE49-F238E27FC236}">
                <a16:creationId xmlns:a16="http://schemas.microsoft.com/office/drawing/2014/main" id="{8E5F6BA6-5849-5851-6A50-B49495CDAA2C}"/>
              </a:ext>
            </a:extLst>
          </p:cNvPr>
          <p:cNvSpPr>
            <a:spLocks noGrp="1"/>
          </p:cNvSpPr>
          <p:nvPr>
            <p:ph sz="half" idx="2"/>
          </p:nvPr>
        </p:nvSpPr>
        <p:spPr>
          <a:xfrm>
            <a:off x="6172200" y="1137188"/>
            <a:ext cx="5181600" cy="436386"/>
          </a:xfrm>
        </p:spPr>
        <p:txBody>
          <a:bodyPr>
            <a:normAutofit/>
          </a:bodyPr>
          <a:lstStyle/>
          <a:p>
            <a:pPr marL="0" indent="0" algn="ctr">
              <a:buNone/>
            </a:pPr>
            <a:r>
              <a:rPr lang="en-GB" sz="2000" b="1" dirty="0"/>
              <a:t>Health outcome indicators</a:t>
            </a:r>
          </a:p>
        </p:txBody>
      </p:sp>
      <p:grpSp>
        <p:nvGrpSpPr>
          <p:cNvPr id="26" name="Group 25" descr="Baby icon&#10;Text: Infant mortality rate is higher in Bedford compared to the deprivation decile (and has increased slightly), but this difference is &#10;not statistically significant ">
            <a:extLst>
              <a:ext uri="{FF2B5EF4-FFF2-40B4-BE49-F238E27FC236}">
                <a16:creationId xmlns:a16="http://schemas.microsoft.com/office/drawing/2014/main" id="{4D78058A-AB74-1B65-DCF7-69D9D9FC050E}"/>
              </a:ext>
            </a:extLst>
          </p:cNvPr>
          <p:cNvGrpSpPr/>
          <p:nvPr/>
        </p:nvGrpSpPr>
        <p:grpSpPr>
          <a:xfrm>
            <a:off x="6865755" y="1602616"/>
            <a:ext cx="4936647" cy="998227"/>
            <a:chOff x="6858857" y="1507851"/>
            <a:chExt cx="4936647" cy="998227"/>
          </a:xfrm>
        </p:grpSpPr>
        <p:pic>
          <p:nvPicPr>
            <p:cNvPr id="14" name="Picture 13" descr="Crawling baby icon solid fill">
              <a:extLst>
                <a:ext uri="{FF2B5EF4-FFF2-40B4-BE49-F238E27FC236}">
                  <a16:creationId xmlns:a16="http://schemas.microsoft.com/office/drawing/2014/main" id="{2190FD66-40EB-8F3B-4AFA-E537AB22EFE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858857" y="1570539"/>
              <a:ext cx="654942" cy="654942"/>
            </a:xfrm>
            <a:prstGeom prst="rect">
              <a:avLst/>
            </a:prstGeom>
          </p:spPr>
        </p:pic>
        <p:sp>
          <p:nvSpPr>
            <p:cNvPr id="13" name="Content Placeholder 2" descr="Baby icon&#10;Text: Infant mortality rate is higher in Bedford compared to the deprivation decile (and has increased slightly), but this difference is &#10;not statistically significant ">
              <a:extLst>
                <a:ext uri="{FF2B5EF4-FFF2-40B4-BE49-F238E27FC236}">
                  <a16:creationId xmlns:a16="http://schemas.microsoft.com/office/drawing/2014/main" id="{F2E548F5-C02E-730E-6492-637B6EC1CEF7}"/>
                </a:ext>
              </a:extLst>
            </p:cNvPr>
            <p:cNvSpPr txBox="1">
              <a:spLocks/>
            </p:cNvSpPr>
            <p:nvPr/>
          </p:nvSpPr>
          <p:spPr>
            <a:xfrm>
              <a:off x="7683165" y="1507851"/>
              <a:ext cx="4112339" cy="9982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altLang="en-US" sz="1400" b="1" dirty="0">
                  <a:solidFill>
                    <a:schemeClr val="accent1"/>
                  </a:solidFill>
                  <a:latin typeface="Arial" panose="020B0604020202020204" pitchFamily="34" charset="0"/>
                </a:rPr>
                <a:t>I</a:t>
              </a:r>
              <a:r>
                <a:rPr kumimoji="0" lang="en-US" altLang="en-US" sz="1400" b="1" i="0" strike="noStrike" cap="none" normalizeH="0" baseline="0" dirty="0">
                  <a:ln>
                    <a:noFill/>
                  </a:ln>
                  <a:solidFill>
                    <a:schemeClr val="accent1"/>
                  </a:solidFill>
                  <a:effectLst/>
                  <a:latin typeface="Arial" panose="020B0604020202020204" pitchFamily="34" charset="0"/>
                </a:rPr>
                <a:t>nfant mortality </a:t>
              </a:r>
              <a:r>
                <a:rPr kumimoji="0" lang="en-US" altLang="en-US" sz="1400" b="0" i="0" strike="noStrike" cap="none" normalizeH="0" baseline="0" dirty="0">
                  <a:ln>
                    <a:noFill/>
                  </a:ln>
                  <a:effectLst/>
                  <a:latin typeface="Arial" panose="020B0604020202020204" pitchFamily="34" charset="0"/>
                </a:rPr>
                <a:t>rate is </a:t>
              </a:r>
              <a:r>
                <a:rPr kumimoji="0" lang="en-US" altLang="en-US" sz="1400" b="1" i="0" strike="noStrike" cap="none" normalizeH="0" baseline="0" dirty="0">
                  <a:ln>
                    <a:noFill/>
                  </a:ln>
                  <a:solidFill>
                    <a:schemeClr val="accent1"/>
                  </a:solidFill>
                  <a:effectLst/>
                  <a:latin typeface="Arial" panose="020B0604020202020204" pitchFamily="34" charset="0"/>
                </a:rPr>
                <a:t>higher </a:t>
              </a:r>
              <a:r>
                <a:rPr kumimoji="0" lang="en-US" altLang="en-US" sz="1400" i="0" strike="noStrike" cap="none" normalizeH="0" baseline="0" dirty="0">
                  <a:ln>
                    <a:noFill/>
                  </a:ln>
                  <a:effectLst/>
                  <a:latin typeface="Arial" panose="020B0604020202020204" pitchFamily="34" charset="0"/>
                </a:rPr>
                <a:t>in Bedford </a:t>
              </a:r>
              <a:r>
                <a:rPr kumimoji="0" lang="en-US" altLang="en-US" sz="1400" b="0" i="0" strike="noStrike" cap="none" normalizeH="0" baseline="0" dirty="0">
                  <a:ln>
                    <a:noFill/>
                  </a:ln>
                  <a:effectLst/>
                  <a:latin typeface="Arial" panose="020B0604020202020204" pitchFamily="34" charset="0"/>
                </a:rPr>
                <a:t>compared to the deprivation decile (and has increased slightly), </a:t>
              </a:r>
              <a:r>
                <a:rPr kumimoji="0" lang="en-US" altLang="en-US" sz="1400" b="0" i="1" strike="noStrike" cap="none" normalizeH="0" baseline="0" dirty="0">
                  <a:ln>
                    <a:noFill/>
                  </a:ln>
                  <a:effectLst/>
                  <a:latin typeface="Arial" panose="020B0604020202020204" pitchFamily="34" charset="0"/>
                </a:rPr>
                <a:t>but</a:t>
              </a:r>
              <a:r>
                <a:rPr kumimoji="0" lang="en-US" altLang="en-US" sz="1400" b="0" i="0" strike="noStrike" cap="none" normalizeH="0" baseline="0" dirty="0">
                  <a:ln>
                    <a:noFill/>
                  </a:ln>
                  <a:effectLst/>
                  <a:latin typeface="Arial" panose="020B0604020202020204" pitchFamily="34" charset="0"/>
                </a:rPr>
                <a:t> this difference is </a:t>
              </a:r>
              <a:br>
                <a:rPr kumimoji="0" lang="en-US" altLang="en-US" sz="1400" b="0" i="0" strike="noStrike" cap="none" normalizeH="0" baseline="0" dirty="0">
                  <a:ln>
                    <a:noFill/>
                  </a:ln>
                  <a:effectLst/>
                  <a:latin typeface="Arial" panose="020B0604020202020204" pitchFamily="34" charset="0"/>
                </a:rPr>
              </a:br>
              <a:r>
                <a:rPr kumimoji="0" lang="en-US" altLang="en-US" sz="1400" b="1" i="0" strike="noStrike" cap="none" normalizeH="0" baseline="0" dirty="0">
                  <a:ln>
                    <a:noFill/>
                  </a:ln>
                  <a:solidFill>
                    <a:schemeClr val="accent1"/>
                  </a:solidFill>
                  <a:effectLst/>
                  <a:latin typeface="Arial" panose="020B0604020202020204" pitchFamily="34" charset="0"/>
                </a:rPr>
                <a:t>not statistically significant</a:t>
              </a:r>
              <a:r>
                <a:rPr kumimoji="0" lang="en-US" altLang="en-US" sz="1400" i="0" strike="noStrike" cap="none" normalizeH="0" baseline="0" dirty="0">
                  <a:ln>
                    <a:noFill/>
                  </a:ln>
                  <a:effectLst/>
                  <a:latin typeface="Arial" panose="020B0604020202020204" pitchFamily="34" charset="0"/>
                </a:rPr>
                <a:t>.</a:t>
              </a:r>
              <a:endParaRPr lang="en-GB" sz="1400" dirty="0"/>
            </a:p>
          </p:txBody>
        </p:sp>
      </p:grpSp>
      <p:grpSp>
        <p:nvGrpSpPr>
          <p:cNvPr id="29" name="Group 28" descr="Mother holding a baby icon&#10;Text: Fewer than 80 births per 1,000 are premature, below the average of similar local authorities based on deprivation&#10;&#10;">
            <a:extLst>
              <a:ext uri="{FF2B5EF4-FFF2-40B4-BE49-F238E27FC236}">
                <a16:creationId xmlns:a16="http://schemas.microsoft.com/office/drawing/2014/main" id="{F68AD268-29FE-4004-1CB6-4B5FEA15F832}"/>
              </a:ext>
            </a:extLst>
          </p:cNvPr>
          <p:cNvGrpSpPr/>
          <p:nvPr/>
        </p:nvGrpSpPr>
        <p:grpSpPr>
          <a:xfrm>
            <a:off x="6751313" y="2819396"/>
            <a:ext cx="4839091" cy="820319"/>
            <a:chOff x="6807342" y="2577648"/>
            <a:chExt cx="4839091" cy="820319"/>
          </a:xfrm>
        </p:grpSpPr>
        <p:pic>
          <p:nvPicPr>
            <p:cNvPr id="21" name="Picture 20" descr="Mother holding baby icon">
              <a:extLst>
                <a:ext uri="{FF2B5EF4-FFF2-40B4-BE49-F238E27FC236}">
                  <a16:creationId xmlns:a16="http://schemas.microsoft.com/office/drawing/2014/main" id="{3286FA07-A441-78C1-09BC-B0B23333330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925571" y="2577648"/>
              <a:ext cx="720862" cy="720862"/>
            </a:xfrm>
            <a:prstGeom prst="rect">
              <a:avLst/>
            </a:prstGeom>
          </p:spPr>
        </p:pic>
        <p:sp>
          <p:nvSpPr>
            <p:cNvPr id="22" name="Content Placeholder 2">
              <a:extLst>
                <a:ext uri="{FF2B5EF4-FFF2-40B4-BE49-F238E27FC236}">
                  <a16:creationId xmlns:a16="http://schemas.microsoft.com/office/drawing/2014/main" id="{87BADDA8-8B86-9AC0-A6A9-2C1EAF36E947}"/>
                </a:ext>
              </a:extLst>
            </p:cNvPr>
            <p:cNvSpPr txBox="1">
              <a:spLocks/>
            </p:cNvSpPr>
            <p:nvPr/>
          </p:nvSpPr>
          <p:spPr>
            <a:xfrm>
              <a:off x="6807342" y="2583266"/>
              <a:ext cx="4146134" cy="81470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r" defTabSz="914400" rtl="0" eaLnBrk="0" fontAlgn="base" latinLnBrk="0" hangingPunct="0">
                <a:lnSpc>
                  <a:spcPct val="100000"/>
                </a:lnSpc>
                <a:spcBef>
                  <a:spcPct val="0"/>
                </a:spcBef>
                <a:spcAft>
                  <a:spcPct val="0"/>
                </a:spcAft>
                <a:buClrTx/>
                <a:buSzTx/>
                <a:buNone/>
                <a:tabLst/>
              </a:pPr>
              <a:r>
                <a:rPr lang="en-GB" altLang="en-US" sz="1400" dirty="0">
                  <a:latin typeface="Arial" panose="020B0604020202020204" pitchFamily="34" charset="0"/>
                </a:rPr>
                <a:t>Fewer than </a:t>
              </a:r>
              <a:r>
                <a:rPr lang="en-GB" altLang="en-US" sz="1400" b="1" dirty="0">
                  <a:solidFill>
                    <a:schemeClr val="accent1"/>
                  </a:solidFill>
                  <a:latin typeface="Arial" panose="020B0604020202020204" pitchFamily="34" charset="0"/>
                </a:rPr>
                <a:t>80 births </a:t>
              </a:r>
              <a:r>
                <a:rPr lang="en-GB" altLang="en-US" sz="1400" dirty="0">
                  <a:latin typeface="Arial" panose="020B0604020202020204" pitchFamily="34" charset="0"/>
                </a:rPr>
                <a:t>per 1,000 are </a:t>
              </a:r>
              <a:r>
                <a:rPr lang="en-GB" altLang="en-US" sz="1400" b="1" dirty="0">
                  <a:solidFill>
                    <a:schemeClr val="accent1"/>
                  </a:solidFill>
                  <a:latin typeface="Arial" panose="020B0604020202020204" pitchFamily="34" charset="0"/>
                </a:rPr>
                <a:t>premature</a:t>
              </a:r>
              <a:r>
                <a:rPr lang="en-GB" altLang="en-US" sz="1400" dirty="0">
                  <a:latin typeface="Arial" panose="020B0604020202020204" pitchFamily="34" charset="0"/>
                </a:rPr>
                <a:t>, </a:t>
              </a:r>
              <a:r>
                <a:rPr lang="en-GB" altLang="en-US" sz="1600" b="1" dirty="0">
                  <a:solidFill>
                    <a:schemeClr val="accent1"/>
                  </a:solidFill>
                  <a:latin typeface="Arial" panose="020B0604020202020204" pitchFamily="34" charset="0"/>
                </a:rPr>
                <a:t>below</a:t>
              </a:r>
              <a:r>
                <a:rPr lang="en-GB" altLang="en-US" sz="1400" dirty="0">
                  <a:latin typeface="Arial" panose="020B0604020202020204" pitchFamily="34" charset="0"/>
                </a:rPr>
                <a:t> the average of similar local authorities based on deprivation.</a:t>
              </a:r>
              <a:endParaRPr kumimoji="0" lang="en-US" altLang="en-US" sz="1400" b="1" i="0" strike="noStrike" cap="none" normalizeH="0" baseline="0" dirty="0">
                <a:ln>
                  <a:noFill/>
                </a:ln>
                <a:solidFill>
                  <a:schemeClr val="accent1"/>
                </a:solidFill>
                <a:effectLst/>
                <a:latin typeface="Arial" panose="020B0604020202020204" pitchFamily="34" charset="0"/>
              </a:endParaRPr>
            </a:p>
          </p:txBody>
        </p:sp>
      </p:grpSp>
      <p:grpSp>
        <p:nvGrpSpPr>
          <p:cNvPr id="31" name="Group 30" descr="Scales of justice with solid fill icon&#10;Text: ">
            <a:extLst>
              <a:ext uri="{FF2B5EF4-FFF2-40B4-BE49-F238E27FC236}">
                <a16:creationId xmlns:a16="http://schemas.microsoft.com/office/drawing/2014/main" id="{48C95697-C3F0-2E77-C2FE-3EE3C1DC92E6}"/>
              </a:ext>
            </a:extLst>
          </p:cNvPr>
          <p:cNvGrpSpPr/>
          <p:nvPr/>
        </p:nvGrpSpPr>
        <p:grpSpPr>
          <a:xfrm>
            <a:off x="6656156" y="3926182"/>
            <a:ext cx="4761056" cy="1220732"/>
            <a:chOff x="6695566" y="3396721"/>
            <a:chExt cx="4761056" cy="1220732"/>
          </a:xfrm>
        </p:grpSpPr>
        <p:sp>
          <p:nvSpPr>
            <p:cNvPr id="25" name="TextBox 24" descr="The percentage of babies with a low birth weight in Bedford is in line with the average for England, but with significant variations, with Elstow and Stewartby much worse and Harold much better">
              <a:extLst>
                <a:ext uri="{FF2B5EF4-FFF2-40B4-BE49-F238E27FC236}">
                  <a16:creationId xmlns:a16="http://schemas.microsoft.com/office/drawing/2014/main" id="{72CE41B3-6D8E-2134-21CA-2B15B6406DDE}"/>
                </a:ext>
              </a:extLst>
            </p:cNvPr>
            <p:cNvSpPr txBox="1"/>
            <p:nvPr/>
          </p:nvSpPr>
          <p:spPr>
            <a:xfrm>
              <a:off x="7750906" y="3447902"/>
              <a:ext cx="3705716" cy="1169551"/>
            </a:xfrm>
            <a:prstGeom prst="rect">
              <a:avLst/>
            </a:prstGeom>
            <a:noFill/>
          </p:spPr>
          <p:txBody>
            <a:bodyPr wrap="square">
              <a:spAutoFit/>
            </a:bodyPr>
            <a:lstStyle/>
            <a:p>
              <a:r>
                <a:rPr lang="en-GB" sz="1400" dirty="0">
                  <a:latin typeface="Arial" panose="020B0604020202020204" pitchFamily="34" charset="0"/>
                  <a:cs typeface="Arial" panose="020B0604020202020204" pitchFamily="34" charset="0"/>
                </a:rPr>
                <a:t>The percentage of babies with a </a:t>
              </a:r>
              <a:r>
                <a:rPr lang="en-GB" sz="1400" b="1" dirty="0">
                  <a:solidFill>
                    <a:schemeClr val="accent1"/>
                  </a:solidFill>
                  <a:latin typeface="Arial" panose="020B0604020202020204" pitchFamily="34" charset="0"/>
                  <a:cs typeface="Arial" panose="020B0604020202020204" pitchFamily="34" charset="0"/>
                </a:rPr>
                <a:t>low birth weight </a:t>
              </a:r>
              <a:r>
                <a:rPr lang="en-GB" sz="1400" dirty="0">
                  <a:latin typeface="Arial" panose="020B0604020202020204" pitchFamily="34" charset="0"/>
                  <a:cs typeface="Arial" panose="020B0604020202020204" pitchFamily="34" charset="0"/>
                </a:rPr>
                <a:t>in Bedford is </a:t>
              </a:r>
              <a:r>
                <a:rPr lang="en-GB" sz="1400" b="1" dirty="0">
                  <a:solidFill>
                    <a:schemeClr val="accent1"/>
                  </a:solidFill>
                  <a:latin typeface="Arial" panose="020B0604020202020204" pitchFamily="34" charset="0"/>
                  <a:cs typeface="Arial" panose="020B0604020202020204" pitchFamily="34" charset="0"/>
                </a:rPr>
                <a:t>in line </a:t>
              </a:r>
              <a:r>
                <a:rPr lang="en-GB" sz="1400" dirty="0">
                  <a:latin typeface="Arial" panose="020B0604020202020204" pitchFamily="34" charset="0"/>
                  <a:cs typeface="Arial" panose="020B0604020202020204" pitchFamily="34" charset="0"/>
                </a:rPr>
                <a:t>with the average for England, </a:t>
              </a:r>
              <a:r>
                <a:rPr lang="en-GB" sz="1400" i="1" dirty="0">
                  <a:latin typeface="Arial" panose="020B0604020202020204" pitchFamily="34" charset="0"/>
                  <a:cs typeface="Arial" panose="020B0604020202020204" pitchFamily="34" charset="0"/>
                </a:rPr>
                <a:t>but</a:t>
              </a:r>
              <a:r>
                <a:rPr lang="en-GB" sz="1400" dirty="0">
                  <a:latin typeface="Arial" panose="020B0604020202020204" pitchFamily="34" charset="0"/>
                  <a:cs typeface="Arial" panose="020B0604020202020204" pitchFamily="34" charset="0"/>
                </a:rPr>
                <a:t> with </a:t>
              </a:r>
              <a:r>
                <a:rPr lang="en-GB" sz="1400" b="1" dirty="0">
                  <a:solidFill>
                    <a:schemeClr val="accent1"/>
                  </a:solidFill>
                  <a:latin typeface="Arial" panose="020B0604020202020204" pitchFamily="34" charset="0"/>
                  <a:cs typeface="Arial" panose="020B0604020202020204" pitchFamily="34" charset="0"/>
                </a:rPr>
                <a:t>significant variations, </a:t>
              </a:r>
              <a:r>
                <a:rPr lang="en-GB" sz="1400" dirty="0">
                  <a:latin typeface="Arial" panose="020B0604020202020204" pitchFamily="34" charset="0"/>
                  <a:cs typeface="Arial" panose="020B0604020202020204" pitchFamily="34" charset="0"/>
                </a:rPr>
                <a:t>with </a:t>
              </a:r>
              <a:r>
                <a:rPr lang="en-GB" sz="1400" dirty="0" err="1">
                  <a:latin typeface="Arial" panose="020B0604020202020204" pitchFamily="34" charset="0"/>
                  <a:cs typeface="Arial" panose="020B0604020202020204" pitchFamily="34" charset="0"/>
                </a:rPr>
                <a:t>Elstow</a:t>
              </a:r>
              <a:r>
                <a:rPr lang="en-GB" sz="1400" dirty="0">
                  <a:latin typeface="Arial" panose="020B0604020202020204" pitchFamily="34" charset="0"/>
                  <a:cs typeface="Arial" panose="020B0604020202020204" pitchFamily="34" charset="0"/>
                </a:rPr>
                <a:t> and Stewartby much </a:t>
              </a:r>
              <a:r>
                <a:rPr lang="en-GB" sz="1400" b="1" dirty="0">
                  <a:solidFill>
                    <a:schemeClr val="accent1"/>
                  </a:solidFill>
                  <a:latin typeface="Arial" panose="020B0604020202020204" pitchFamily="34" charset="0"/>
                  <a:cs typeface="Arial" panose="020B0604020202020204" pitchFamily="34" charset="0"/>
                </a:rPr>
                <a:t>worse </a:t>
              </a:r>
              <a:r>
                <a:rPr lang="en-GB" sz="1400" dirty="0">
                  <a:latin typeface="Arial" panose="020B0604020202020204" pitchFamily="34" charset="0"/>
                  <a:cs typeface="Arial" panose="020B0604020202020204" pitchFamily="34" charset="0"/>
                </a:rPr>
                <a:t>and</a:t>
              </a:r>
              <a:r>
                <a:rPr lang="en-GB" sz="1400" b="1" dirty="0">
                  <a:solidFill>
                    <a:schemeClr val="accent1"/>
                  </a:solidFill>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Harold much </a:t>
              </a:r>
              <a:r>
                <a:rPr lang="en-GB" sz="1400" b="1" dirty="0">
                  <a:solidFill>
                    <a:schemeClr val="accent1"/>
                  </a:solidFill>
                  <a:latin typeface="Arial" panose="020B0604020202020204" pitchFamily="34" charset="0"/>
                  <a:cs typeface="Arial" panose="020B0604020202020204" pitchFamily="34" charset="0"/>
                </a:rPr>
                <a:t>better</a:t>
              </a:r>
              <a:r>
                <a:rPr lang="en-GB" sz="1400" dirty="0">
                  <a:latin typeface="Arial" panose="020B0604020202020204" pitchFamily="34" charset="0"/>
                  <a:cs typeface="Arial" panose="020B0604020202020204" pitchFamily="34" charset="0"/>
                </a:rPr>
                <a:t>.</a:t>
              </a:r>
              <a:endParaRPr lang="en-GB" sz="1400" b="1" dirty="0">
                <a:solidFill>
                  <a:schemeClr val="accent1"/>
                </a:solidFill>
                <a:latin typeface="Arial" panose="020B0604020202020204" pitchFamily="34" charset="0"/>
                <a:cs typeface="Arial" panose="020B0604020202020204" pitchFamily="34" charset="0"/>
              </a:endParaRPr>
            </a:p>
          </p:txBody>
        </p:sp>
        <p:pic>
          <p:nvPicPr>
            <p:cNvPr id="27" name="Graphic 26" descr="Scales of justice with solid fill">
              <a:extLst>
                <a:ext uri="{FF2B5EF4-FFF2-40B4-BE49-F238E27FC236}">
                  <a16:creationId xmlns:a16="http://schemas.microsoft.com/office/drawing/2014/main" id="{91967CC8-E32D-60D8-6ADD-0F7E65582F4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695566" y="3396721"/>
              <a:ext cx="914400" cy="914400"/>
            </a:xfrm>
            <a:prstGeom prst="rect">
              <a:avLst/>
            </a:prstGeom>
          </p:spPr>
        </p:pic>
      </p:grpSp>
      <p:grpSp>
        <p:nvGrpSpPr>
          <p:cNvPr id="32" name="Group 31" descr="Mental health head icon&#10;Text: More than 1 in 10 women nationally are affected by perinatal mental health issues">
            <a:extLst>
              <a:ext uri="{FF2B5EF4-FFF2-40B4-BE49-F238E27FC236}">
                <a16:creationId xmlns:a16="http://schemas.microsoft.com/office/drawing/2014/main" id="{D8DA7114-68CF-1DED-2758-5C87B86CAF11}"/>
              </a:ext>
            </a:extLst>
          </p:cNvPr>
          <p:cNvGrpSpPr/>
          <p:nvPr/>
        </p:nvGrpSpPr>
        <p:grpSpPr>
          <a:xfrm>
            <a:off x="6981039" y="5394560"/>
            <a:ext cx="4609365" cy="772517"/>
            <a:chOff x="7086599" y="4524740"/>
            <a:chExt cx="4609365" cy="772517"/>
          </a:xfrm>
        </p:grpSpPr>
        <p:sp>
          <p:nvSpPr>
            <p:cNvPr id="37" name="Content Placeholder 2">
              <a:extLst>
                <a:ext uri="{FF2B5EF4-FFF2-40B4-BE49-F238E27FC236}">
                  <a16:creationId xmlns:a16="http://schemas.microsoft.com/office/drawing/2014/main" id="{42962300-A7EF-0049-00F3-958BAC66374C}"/>
                </a:ext>
              </a:extLst>
            </p:cNvPr>
            <p:cNvSpPr txBox="1">
              <a:spLocks/>
            </p:cNvSpPr>
            <p:nvPr/>
          </p:nvSpPr>
          <p:spPr>
            <a:xfrm>
              <a:off x="7086599" y="4667388"/>
              <a:ext cx="3956619" cy="62986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altLang="en-US" sz="1400" dirty="0">
                  <a:latin typeface="Arial" panose="020B0604020202020204" pitchFamily="34" charset="0"/>
                </a:rPr>
                <a:t>About </a:t>
              </a:r>
              <a:r>
                <a:rPr lang="en-GB" altLang="en-US" sz="1400" b="1" dirty="0">
                  <a:solidFill>
                    <a:schemeClr val="accent1"/>
                  </a:solidFill>
                  <a:latin typeface="Arial" panose="020B0604020202020204" pitchFamily="34" charset="0"/>
                </a:rPr>
                <a:t>1 in 5 </a:t>
              </a:r>
              <a:r>
                <a:rPr lang="en-GB" altLang="en-US" sz="1400" dirty="0">
                  <a:latin typeface="Arial" panose="020B0604020202020204" pitchFamily="34" charset="0"/>
                </a:rPr>
                <a:t>women nationally are affected by </a:t>
              </a:r>
              <a:r>
                <a:rPr lang="en-GB" altLang="en-US" sz="1400" b="1" dirty="0">
                  <a:solidFill>
                    <a:schemeClr val="accent1"/>
                  </a:solidFill>
                  <a:latin typeface="Arial" panose="020B0604020202020204" pitchFamily="34" charset="0"/>
                </a:rPr>
                <a:t>perinatal mental health issues</a:t>
              </a:r>
              <a:r>
                <a:rPr lang="en-GB" altLang="en-US" sz="1400" dirty="0">
                  <a:latin typeface="Arial" panose="020B0604020202020204" pitchFamily="34" charset="0"/>
                </a:rPr>
                <a:t>.</a:t>
              </a:r>
              <a:endParaRPr lang="en-US" altLang="en-US" sz="1400" b="1" dirty="0">
                <a:solidFill>
                  <a:schemeClr val="accent1"/>
                </a:solidFill>
                <a:latin typeface="Arial" panose="020B0604020202020204" pitchFamily="34" charset="0"/>
              </a:endParaRPr>
            </a:p>
          </p:txBody>
        </p:sp>
        <p:pic>
          <p:nvPicPr>
            <p:cNvPr id="38" name="Graphic 37" descr="Mental Health with solid fill">
              <a:extLst>
                <a:ext uri="{FF2B5EF4-FFF2-40B4-BE49-F238E27FC236}">
                  <a16:creationId xmlns:a16="http://schemas.microsoft.com/office/drawing/2014/main" id="{9083638D-FACA-F726-6AC4-95976E0AA2F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925571" y="4524740"/>
              <a:ext cx="770393" cy="770393"/>
            </a:xfrm>
            <a:prstGeom prst="rect">
              <a:avLst/>
            </a:prstGeom>
          </p:spPr>
        </p:pic>
      </p:grpSp>
    </p:spTree>
    <p:extLst>
      <p:ext uri="{BB962C8B-B14F-4D97-AF65-F5344CB8AC3E}">
        <p14:creationId xmlns:p14="http://schemas.microsoft.com/office/powerpoint/2010/main" val="388367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893C53-2050-E963-4108-77D4EBDFF435}"/>
              </a:ext>
            </a:extLst>
          </p:cNvPr>
          <p:cNvSpPr>
            <a:spLocks noGrp="1"/>
          </p:cNvSpPr>
          <p:nvPr>
            <p:ph type="title"/>
          </p:nvPr>
        </p:nvSpPr>
        <p:spPr/>
        <p:txBody>
          <a:bodyPr/>
          <a:lstStyle/>
          <a:p>
            <a:r>
              <a:rPr lang="en-GB" dirty="0"/>
              <a:t>Healthy Pregnancy Priorities</a:t>
            </a:r>
          </a:p>
        </p:txBody>
      </p:sp>
      <p:sp>
        <p:nvSpPr>
          <p:cNvPr id="7" name="Content Placeholder 6">
            <a:extLst>
              <a:ext uri="{FF2B5EF4-FFF2-40B4-BE49-F238E27FC236}">
                <a16:creationId xmlns:a16="http://schemas.microsoft.com/office/drawing/2014/main" id="{C5336035-6EB6-5C80-2E4A-49D76C737961}"/>
              </a:ext>
            </a:extLst>
          </p:cNvPr>
          <p:cNvSpPr txBox="1">
            <a:spLocks noGrp="1"/>
          </p:cNvSpPr>
          <p:nvPr>
            <p:ph sz="half" idx="1"/>
          </p:nvPr>
        </p:nvSpPr>
        <p:spPr>
          <a:xfrm>
            <a:off x="384192" y="1337144"/>
            <a:ext cx="5508000" cy="1548000"/>
          </a:xfrm>
          <a:prstGeom prst="rect">
            <a:avLst/>
          </a:prstGeom>
          <a:solidFill>
            <a:srgbClr val="662A63">
              <a:alpha val="14902"/>
            </a:srgbClr>
          </a:solidFill>
        </p:spPr>
        <p:txBody>
          <a:bodyPr wrap="square" rtlCol="0">
            <a:spAutoFit/>
          </a:bodyPr>
          <a:lstStyle/>
          <a:p>
            <a:pPr marL="0" indent="0">
              <a:lnSpc>
                <a:spcPct val="100000"/>
              </a:lnSpc>
              <a:buNone/>
            </a:pPr>
            <a:r>
              <a:rPr lang="en-GB" sz="1600" b="1" dirty="0">
                <a:solidFill>
                  <a:schemeClr val="accent1"/>
                </a:solidFill>
                <a:latin typeface="Arial" panose="020B0604020202020204" pitchFamily="34" charset="0"/>
                <a:cs typeface="Arial" panose="020B0604020202020204" pitchFamily="34" charset="0"/>
              </a:rPr>
              <a:t>    Priority areas </a:t>
            </a:r>
          </a:p>
          <a:p>
            <a:pPr marL="540000" indent="-342900">
              <a:lnSpc>
                <a:spcPct val="100000"/>
              </a:lnSpc>
              <a:buClr>
                <a:schemeClr val="accent1"/>
              </a:buClr>
              <a:buFont typeface="+mj-lt"/>
              <a:buAutoNum type="arabicPeriod"/>
            </a:pPr>
            <a:r>
              <a:rPr lang="en-GB" sz="1400" dirty="0">
                <a:latin typeface="Arial" panose="020B0604020202020204" pitchFamily="34" charset="0"/>
                <a:cs typeface="Arial" panose="020B0604020202020204" pitchFamily="34" charset="0"/>
              </a:rPr>
              <a:t>Promote early access to maternity care.</a:t>
            </a:r>
          </a:p>
          <a:p>
            <a:pPr marL="540000" indent="-342900">
              <a:lnSpc>
                <a:spcPct val="100000"/>
              </a:lnSpc>
              <a:buClr>
                <a:schemeClr val="accent1"/>
              </a:buClr>
              <a:buFont typeface="+mj-lt"/>
              <a:buAutoNum type="arabicPeriod"/>
            </a:pPr>
            <a:r>
              <a:rPr lang="en-GB" sz="1400" dirty="0"/>
              <a:t>Embed a ‘whole family’ approach.</a:t>
            </a:r>
          </a:p>
          <a:p>
            <a:pPr marL="540000" indent="-342900">
              <a:lnSpc>
                <a:spcPct val="100000"/>
              </a:lnSpc>
              <a:buClr>
                <a:schemeClr val="accent1"/>
              </a:buClr>
              <a:buFont typeface="+mj-lt"/>
              <a:buAutoNum type="arabicPeriod"/>
            </a:pPr>
            <a:r>
              <a:rPr lang="en-GB" sz="1400" dirty="0"/>
              <a:t>Co-produce l</a:t>
            </a:r>
            <a:r>
              <a:rPr lang="en-GB" sz="1400" dirty="0">
                <a:latin typeface="Arial" panose="020B0604020202020204" pitchFamily="34" charset="0"/>
                <a:cs typeface="Arial" panose="020B0604020202020204" pitchFamily="34" charset="0"/>
              </a:rPr>
              <a:t>ocal maternity services.</a:t>
            </a:r>
          </a:p>
        </p:txBody>
      </p:sp>
      <p:pic>
        <p:nvPicPr>
          <p:cNvPr id="8" name="Graphic 7" descr="Priorities with solid fill">
            <a:extLst>
              <a:ext uri="{FF2B5EF4-FFF2-40B4-BE49-F238E27FC236}">
                <a16:creationId xmlns:a16="http://schemas.microsoft.com/office/drawing/2014/main" id="{3FEAF88A-E3D5-369B-BA7E-F9C44692F3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9544" y="2551583"/>
            <a:ext cx="2969273" cy="2969273"/>
          </a:xfrm>
          <a:prstGeom prst="rect">
            <a:avLst/>
          </a:prstGeom>
        </p:spPr>
      </p:pic>
      <p:grpSp>
        <p:nvGrpSpPr>
          <p:cNvPr id="10" name="Group 9" descr="Covid-19 icon and head wearing a mask icon">
            <a:extLst>
              <a:ext uri="{FF2B5EF4-FFF2-40B4-BE49-F238E27FC236}">
                <a16:creationId xmlns:a16="http://schemas.microsoft.com/office/drawing/2014/main" id="{70D45CDF-8408-A7FD-4D5F-FC50D2140F5A}"/>
              </a:ext>
            </a:extLst>
          </p:cNvPr>
          <p:cNvGrpSpPr/>
          <p:nvPr/>
        </p:nvGrpSpPr>
        <p:grpSpPr>
          <a:xfrm flipH="1">
            <a:off x="10273935" y="1359334"/>
            <a:ext cx="1533873" cy="1039611"/>
            <a:chOff x="6807342" y="5638247"/>
            <a:chExt cx="1350272" cy="904714"/>
          </a:xfrm>
        </p:grpSpPr>
        <p:pic>
          <p:nvPicPr>
            <p:cNvPr id="11" name="Graphic 10" descr="Covid-19 with solid fill">
              <a:extLst>
                <a:ext uri="{FF2B5EF4-FFF2-40B4-BE49-F238E27FC236}">
                  <a16:creationId xmlns:a16="http://schemas.microsoft.com/office/drawing/2014/main" id="{E2EA91E8-BBD7-09BF-39DB-5E6FE0AE9C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807342" y="5638247"/>
              <a:ext cx="823390" cy="904714"/>
            </a:xfrm>
            <a:prstGeom prst="rect">
              <a:avLst/>
            </a:prstGeom>
          </p:spPr>
        </p:pic>
        <p:pic>
          <p:nvPicPr>
            <p:cNvPr id="12" name="Graphic 11" descr="Face with mask with solid fill">
              <a:extLst>
                <a:ext uri="{FF2B5EF4-FFF2-40B4-BE49-F238E27FC236}">
                  <a16:creationId xmlns:a16="http://schemas.microsoft.com/office/drawing/2014/main" id="{D6290E01-D4B1-A965-CE01-816C464B712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418303" y="5681756"/>
              <a:ext cx="739311" cy="812331"/>
            </a:xfrm>
            <a:prstGeom prst="rect">
              <a:avLst/>
            </a:prstGeom>
          </p:spPr>
        </p:pic>
      </p:grpSp>
      <p:sp>
        <p:nvSpPr>
          <p:cNvPr id="2" name="Content Placeholder 6">
            <a:extLst>
              <a:ext uri="{FF2B5EF4-FFF2-40B4-BE49-F238E27FC236}">
                <a16:creationId xmlns:a16="http://schemas.microsoft.com/office/drawing/2014/main" id="{1A82F5D3-3FC8-5E0F-49D6-B3DBA9292797}"/>
              </a:ext>
            </a:extLst>
          </p:cNvPr>
          <p:cNvSpPr txBox="1">
            <a:spLocks/>
          </p:cNvSpPr>
          <p:nvPr/>
        </p:nvSpPr>
        <p:spPr>
          <a:xfrm>
            <a:off x="6299808" y="1337144"/>
            <a:ext cx="5508000" cy="1548000"/>
          </a:xfrm>
          <a:prstGeom prst="rect">
            <a:avLst/>
          </a:prstGeom>
          <a:solidFill>
            <a:srgbClr val="662A63">
              <a:alpha val="14902"/>
            </a:srgbClr>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a:solidFill>
                  <a:schemeClr val="accent1"/>
                </a:solidFill>
                <a:latin typeface="Arial" panose="020B0604020202020204" pitchFamily="34" charset="0"/>
                <a:cs typeface="Arial" panose="020B0604020202020204" pitchFamily="34" charset="0"/>
              </a:rPr>
              <a:t>COVID-19 recovery</a:t>
            </a:r>
          </a:p>
          <a:p>
            <a:pPr marL="285750" indent="-285750">
              <a:lnSpc>
                <a:spcPct val="150000"/>
              </a:lnSpc>
              <a:buFont typeface="Arial" panose="020B0604020202020204" pitchFamily="34" charset="0"/>
              <a:buChar char="•"/>
            </a:pPr>
            <a:r>
              <a:rPr lang="en-GB" sz="1400" dirty="0">
                <a:latin typeface="Arial" panose="020B0604020202020204" pitchFamily="34" charset="0"/>
                <a:cs typeface="Arial" panose="020B0604020202020204" pitchFamily="34" charset="0"/>
              </a:rPr>
              <a:t>Development of Community Maternity Hubs</a:t>
            </a:r>
          </a:p>
          <a:p>
            <a:pPr marL="742950" lvl="1" indent="-285750">
              <a:lnSpc>
                <a:spcPct val="150000"/>
              </a:lnSpc>
            </a:pPr>
            <a:r>
              <a:rPr lang="en-GB" sz="1400" dirty="0"/>
              <a:t>Antenatal and postnatal care</a:t>
            </a:r>
          </a:p>
          <a:p>
            <a:pPr marL="742950" lvl="1" indent="-285750">
              <a:lnSpc>
                <a:spcPct val="150000"/>
              </a:lnSpc>
            </a:pPr>
            <a:r>
              <a:rPr lang="en-GB" sz="1400" dirty="0"/>
              <a:t>Continuity of care </a:t>
            </a:r>
          </a:p>
        </p:txBody>
      </p:sp>
      <p:sp>
        <p:nvSpPr>
          <p:cNvPr id="3" name="Content Placeholder 6">
            <a:extLst>
              <a:ext uri="{FF2B5EF4-FFF2-40B4-BE49-F238E27FC236}">
                <a16:creationId xmlns:a16="http://schemas.microsoft.com/office/drawing/2014/main" id="{D3313948-740D-7F0B-FD19-5BFDFD95314B}"/>
              </a:ext>
            </a:extLst>
          </p:cNvPr>
          <p:cNvSpPr txBox="1">
            <a:spLocks/>
          </p:cNvSpPr>
          <p:nvPr/>
        </p:nvSpPr>
        <p:spPr>
          <a:xfrm>
            <a:off x="3841674" y="3293592"/>
            <a:ext cx="4508652" cy="3113673"/>
          </a:xfrm>
          <a:prstGeom prst="rect">
            <a:avLst/>
          </a:prstGeom>
          <a:solidFill>
            <a:srgbClr val="662A63">
              <a:alpha val="14902"/>
            </a:srgbClr>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1600" b="1" dirty="0">
                <a:solidFill>
                  <a:schemeClr val="accent1"/>
                </a:solidFill>
              </a:rPr>
              <a:t>    Priority actions</a:t>
            </a:r>
          </a:p>
          <a:p>
            <a:pPr marL="540000" indent="-342900">
              <a:lnSpc>
                <a:spcPct val="100000"/>
              </a:lnSpc>
              <a:buClr>
                <a:schemeClr val="accent1"/>
              </a:buClr>
              <a:buFont typeface="+mj-lt"/>
              <a:buAutoNum type="arabicPeriod"/>
            </a:pPr>
            <a:r>
              <a:rPr lang="en-GB" sz="1400" dirty="0"/>
              <a:t>Roll-out ‘Continuity of Carer’.</a:t>
            </a:r>
          </a:p>
          <a:p>
            <a:pPr marL="540000" indent="-342900">
              <a:lnSpc>
                <a:spcPct val="100000"/>
              </a:lnSpc>
              <a:buClr>
                <a:schemeClr val="accent1"/>
              </a:buClr>
              <a:buFont typeface="+mj-lt"/>
              <a:buAutoNum type="arabicPeriod"/>
            </a:pPr>
            <a:r>
              <a:rPr lang="en-GB" sz="1400" dirty="0"/>
              <a:t>Women and partners are listened to and </a:t>
            </a:r>
            <a:r>
              <a:rPr lang="en-GB" sz="1400" i="1" dirty="0"/>
              <a:t>heard</a:t>
            </a:r>
            <a:r>
              <a:rPr lang="en-GB" sz="1400" dirty="0"/>
              <a:t>. </a:t>
            </a:r>
          </a:p>
          <a:p>
            <a:pPr marL="540000" indent="-342900">
              <a:lnSpc>
                <a:spcPct val="100000"/>
              </a:lnSpc>
              <a:buClr>
                <a:schemeClr val="accent1"/>
              </a:buClr>
              <a:buFont typeface="+mj-lt"/>
              <a:buAutoNum type="arabicPeriod"/>
            </a:pPr>
            <a:r>
              <a:rPr lang="en-GB" sz="1400" dirty="0"/>
              <a:t>Improved information sharing between maternity and health visiting services.</a:t>
            </a:r>
          </a:p>
          <a:p>
            <a:pPr marL="540000" indent="-342900">
              <a:lnSpc>
                <a:spcPct val="100000"/>
              </a:lnSpc>
              <a:buClr>
                <a:schemeClr val="accent1"/>
              </a:buClr>
              <a:buFont typeface="+mj-lt"/>
              <a:buAutoNum type="arabicPeriod"/>
            </a:pPr>
            <a:r>
              <a:rPr lang="en-GB" sz="1400" dirty="0"/>
              <a:t>Efficient mental health referral system. </a:t>
            </a:r>
          </a:p>
          <a:p>
            <a:pPr marL="540000" indent="-342900">
              <a:lnSpc>
                <a:spcPct val="100000"/>
              </a:lnSpc>
              <a:buClr>
                <a:schemeClr val="accent1"/>
              </a:buClr>
              <a:buFont typeface="+mj-lt"/>
              <a:buAutoNum type="arabicPeriod"/>
            </a:pPr>
            <a:r>
              <a:rPr lang="en-GB" sz="1400" dirty="0"/>
              <a:t>Monitor smoking in pregnancy. </a:t>
            </a:r>
          </a:p>
          <a:p>
            <a:pPr marL="997200" lvl="1" indent="-342900">
              <a:lnSpc>
                <a:spcPct val="100000"/>
              </a:lnSpc>
              <a:buClr>
                <a:schemeClr val="accent1"/>
              </a:buClr>
            </a:pPr>
            <a:r>
              <a:rPr lang="en-GB" sz="1400" dirty="0"/>
              <a:t>Keeping Well in Pregnancy team.</a:t>
            </a:r>
          </a:p>
          <a:p>
            <a:pPr marL="540000" indent="-342900">
              <a:lnSpc>
                <a:spcPct val="100000"/>
              </a:lnSpc>
              <a:buClr>
                <a:schemeClr val="accent1"/>
              </a:buClr>
              <a:buFont typeface="+mj-lt"/>
              <a:buAutoNum type="arabicPeriod"/>
            </a:pPr>
            <a:r>
              <a:rPr lang="en-GB" sz="1400" dirty="0"/>
              <a:t>Review Maternity Obesity Pathway. </a:t>
            </a:r>
          </a:p>
          <a:p>
            <a:pPr marL="997200" lvl="1" indent="-342900">
              <a:lnSpc>
                <a:spcPct val="100000"/>
              </a:lnSpc>
              <a:buClr>
                <a:schemeClr val="accent1"/>
              </a:buClr>
              <a:buFont typeface="+mj-lt"/>
              <a:buAutoNum type="arabicPeriod"/>
            </a:pPr>
            <a:endParaRPr lang="en-GB" sz="1000" dirty="0"/>
          </a:p>
        </p:txBody>
      </p:sp>
    </p:spTree>
    <p:extLst>
      <p:ext uri="{BB962C8B-B14F-4D97-AF65-F5344CB8AC3E}">
        <p14:creationId xmlns:p14="http://schemas.microsoft.com/office/powerpoint/2010/main" val="3993421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893C53-2050-E963-4108-77D4EBDFF435}"/>
              </a:ext>
            </a:extLst>
          </p:cNvPr>
          <p:cNvSpPr>
            <a:spLocks noGrp="1"/>
          </p:cNvSpPr>
          <p:nvPr>
            <p:ph type="title"/>
          </p:nvPr>
        </p:nvSpPr>
        <p:spPr/>
        <p:txBody>
          <a:bodyPr/>
          <a:lstStyle/>
          <a:p>
            <a:r>
              <a:rPr lang="en-GB" dirty="0"/>
              <a:t>Bedford Borough H</a:t>
            </a:r>
            <a:r>
              <a:rPr lang="en-GB" dirty="0">
                <a:solidFill>
                  <a:schemeClr val="bg1"/>
                </a:solidFill>
              </a:rPr>
              <a:t>ealthy </a:t>
            </a:r>
            <a:r>
              <a:rPr lang="en-GB" dirty="0"/>
              <a:t>B</a:t>
            </a:r>
            <a:r>
              <a:rPr lang="en-GB" dirty="0">
                <a:solidFill>
                  <a:schemeClr val="bg1"/>
                </a:solidFill>
              </a:rPr>
              <a:t>irth and Early </a:t>
            </a:r>
            <a:r>
              <a:rPr lang="en-GB" dirty="0"/>
              <a:t>Y</a:t>
            </a:r>
            <a:r>
              <a:rPr lang="en-GB" dirty="0">
                <a:solidFill>
                  <a:schemeClr val="bg1"/>
                </a:solidFill>
              </a:rPr>
              <a:t>ears</a:t>
            </a:r>
            <a:endParaRPr lang="en-GB" dirty="0"/>
          </a:p>
        </p:txBody>
      </p:sp>
      <p:pic>
        <p:nvPicPr>
          <p:cNvPr id="2" name="Picture 1">
            <a:extLst>
              <a:ext uri="{FF2B5EF4-FFF2-40B4-BE49-F238E27FC236}">
                <a16:creationId xmlns:a16="http://schemas.microsoft.com/office/drawing/2014/main" id="{8D727453-13D6-FA05-6733-32C4DB18D7C5}"/>
              </a:ext>
            </a:extLst>
          </p:cNvPr>
          <p:cNvPicPr>
            <a:picLocks noChangeAspect="1"/>
          </p:cNvPicPr>
          <p:nvPr/>
        </p:nvPicPr>
        <p:blipFill rotWithShape="1">
          <a:blip r:embed="rId3"/>
          <a:srcRect b="21890"/>
          <a:stretch/>
        </p:blipFill>
        <p:spPr>
          <a:xfrm>
            <a:off x="1018650" y="1031325"/>
            <a:ext cx="9569838" cy="5382036"/>
          </a:xfrm>
          <a:prstGeom prst="rect">
            <a:avLst/>
          </a:prstGeom>
        </p:spPr>
      </p:pic>
      <p:pic>
        <p:nvPicPr>
          <p:cNvPr id="3" name="Picture 2">
            <a:extLst>
              <a:ext uri="{FF2B5EF4-FFF2-40B4-BE49-F238E27FC236}">
                <a16:creationId xmlns:a16="http://schemas.microsoft.com/office/drawing/2014/main" id="{B6D6FF8A-9283-A4CF-1BA6-35A945275CC0}"/>
              </a:ext>
            </a:extLst>
          </p:cNvPr>
          <p:cNvPicPr>
            <a:picLocks noChangeAspect="1"/>
          </p:cNvPicPr>
          <p:nvPr/>
        </p:nvPicPr>
        <p:blipFill>
          <a:blip r:embed="rId4"/>
          <a:stretch>
            <a:fillRect/>
          </a:stretch>
        </p:blipFill>
        <p:spPr>
          <a:xfrm>
            <a:off x="6869546" y="5158365"/>
            <a:ext cx="3571875" cy="771525"/>
          </a:xfrm>
          <a:prstGeom prst="rect">
            <a:avLst/>
          </a:prstGeom>
        </p:spPr>
      </p:pic>
    </p:spTree>
    <p:extLst>
      <p:ext uri="{BB962C8B-B14F-4D97-AF65-F5344CB8AC3E}">
        <p14:creationId xmlns:p14="http://schemas.microsoft.com/office/powerpoint/2010/main" val="719476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EF10503-8D12-C7E6-412F-A473C1E61081}"/>
              </a:ext>
            </a:extLst>
          </p:cNvPr>
          <p:cNvSpPr>
            <a:spLocks noGrp="1"/>
          </p:cNvSpPr>
          <p:nvPr>
            <p:ph type="title"/>
          </p:nvPr>
        </p:nvSpPr>
        <p:spPr/>
        <p:txBody>
          <a:bodyPr/>
          <a:lstStyle/>
          <a:p>
            <a:r>
              <a:rPr lang="en-GB" dirty="0"/>
              <a:t>Bedford Borough H</a:t>
            </a:r>
            <a:r>
              <a:rPr lang="en-GB" dirty="0">
                <a:solidFill>
                  <a:schemeClr val="bg1"/>
                </a:solidFill>
              </a:rPr>
              <a:t>ealthy </a:t>
            </a:r>
            <a:r>
              <a:rPr lang="en-GB" dirty="0"/>
              <a:t>B</a:t>
            </a:r>
            <a:r>
              <a:rPr lang="en-GB" dirty="0">
                <a:solidFill>
                  <a:schemeClr val="bg1"/>
                </a:solidFill>
              </a:rPr>
              <a:t>irth and Early </a:t>
            </a:r>
            <a:r>
              <a:rPr lang="en-GB" dirty="0"/>
              <a:t>Y</a:t>
            </a:r>
            <a:r>
              <a:rPr lang="en-GB" dirty="0">
                <a:solidFill>
                  <a:schemeClr val="bg1"/>
                </a:solidFill>
              </a:rPr>
              <a:t>ears S</a:t>
            </a:r>
            <a:r>
              <a:rPr lang="en-GB" dirty="0"/>
              <a:t>napshot (2023)</a:t>
            </a:r>
          </a:p>
        </p:txBody>
      </p:sp>
      <p:sp>
        <p:nvSpPr>
          <p:cNvPr id="5" name="Content Placeholder 4">
            <a:extLst>
              <a:ext uri="{FF2B5EF4-FFF2-40B4-BE49-F238E27FC236}">
                <a16:creationId xmlns:a16="http://schemas.microsoft.com/office/drawing/2014/main" id="{8B2030C7-1002-738A-CD9C-E1897F9264B2}"/>
              </a:ext>
            </a:extLst>
          </p:cNvPr>
          <p:cNvSpPr>
            <a:spLocks noGrp="1"/>
          </p:cNvSpPr>
          <p:nvPr>
            <p:ph sz="half" idx="1"/>
          </p:nvPr>
        </p:nvSpPr>
        <p:spPr>
          <a:xfrm>
            <a:off x="838201" y="1098762"/>
            <a:ext cx="5181600" cy="436387"/>
          </a:xfrm>
        </p:spPr>
        <p:txBody>
          <a:bodyPr>
            <a:normAutofit/>
          </a:bodyPr>
          <a:lstStyle/>
          <a:p>
            <a:pPr marL="0" indent="0" algn="ctr">
              <a:buNone/>
            </a:pPr>
            <a:r>
              <a:rPr lang="en-GB" sz="2000" b="1" dirty="0"/>
              <a:t>Risk factor indicators</a:t>
            </a:r>
          </a:p>
        </p:txBody>
      </p:sp>
      <p:grpSp>
        <p:nvGrpSpPr>
          <p:cNvPr id="9" name="Group 8" descr="Line art icon of woman breastfeeding baby.&#10;Text: Breast feeding is linked to lower the rates of gastroenteritis, respiratory infections, sudden infant death syndrome, obesity and allergies. The proportion of women breastfeeding – both at initiation and at 6-8 weeks – improved slightly from the previous year. These are both significantly better than the national average">
            <a:extLst>
              <a:ext uri="{FF2B5EF4-FFF2-40B4-BE49-F238E27FC236}">
                <a16:creationId xmlns:a16="http://schemas.microsoft.com/office/drawing/2014/main" id="{BA31CEE8-A15C-A2B1-A42A-B8AFBA61CACB}"/>
              </a:ext>
              <a:ext uri="{C183D7F6-B498-43B3-948B-1728B52AA6E4}">
                <adec:decorative xmlns:adec="http://schemas.microsoft.com/office/drawing/2017/decorative" val="0"/>
              </a:ext>
            </a:extLst>
          </p:cNvPr>
          <p:cNvGrpSpPr/>
          <p:nvPr/>
        </p:nvGrpSpPr>
        <p:grpSpPr>
          <a:xfrm>
            <a:off x="429462" y="1481133"/>
            <a:ext cx="5558124" cy="1223125"/>
            <a:chOff x="430587" y="1389228"/>
            <a:chExt cx="5558124" cy="863166"/>
          </a:xfrm>
        </p:grpSpPr>
        <p:pic>
          <p:nvPicPr>
            <p:cNvPr id="2" name="Picture 1" descr="A picture containing line art of a mother breastfeeding a baby">
              <a:extLst>
                <a:ext uri="{FF2B5EF4-FFF2-40B4-BE49-F238E27FC236}">
                  <a16:creationId xmlns:a16="http://schemas.microsoft.com/office/drawing/2014/main" id="{20B3C065-A69A-DCE5-4FF8-B20A73884C98}"/>
                </a:ext>
              </a:extLst>
            </p:cNvPr>
            <p:cNvPicPr>
              <a:picLocks noChangeAspect="1"/>
            </p:cNvPicPr>
            <p:nvPr/>
          </p:nvPicPr>
          <p:blipFill>
            <a:blip r:embed="rId3">
              <a:biLevel thresh="75000"/>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30587" y="1488225"/>
              <a:ext cx="765299" cy="570063"/>
            </a:xfrm>
            <a:prstGeom prst="rect">
              <a:avLst/>
            </a:prstGeom>
            <a:solidFill>
              <a:schemeClr val="bg1"/>
            </a:solidFill>
            <a:ln>
              <a:solidFill>
                <a:schemeClr val="bg1"/>
              </a:solidFill>
            </a:ln>
          </p:spPr>
        </p:pic>
        <p:sp>
          <p:nvSpPr>
            <p:cNvPr id="8" name="Content Placeholder 2">
              <a:extLst>
                <a:ext uri="{FF2B5EF4-FFF2-40B4-BE49-F238E27FC236}">
                  <a16:creationId xmlns:a16="http://schemas.microsoft.com/office/drawing/2014/main" id="{2F0F53E0-66A1-8242-B1D5-BCFF806698F3}"/>
                </a:ext>
              </a:extLst>
            </p:cNvPr>
            <p:cNvSpPr txBox="1">
              <a:spLocks/>
            </p:cNvSpPr>
            <p:nvPr/>
          </p:nvSpPr>
          <p:spPr>
            <a:xfrm>
              <a:off x="1215848" y="1389228"/>
              <a:ext cx="4772863" cy="8631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None/>
              </a:pPr>
              <a:r>
                <a:rPr lang="en-GB" sz="1300" b="1" dirty="0">
                  <a:solidFill>
                    <a:schemeClr val="accent1"/>
                  </a:solidFill>
                  <a:latin typeface="Arial" panose="020B0604020202020204" pitchFamily="34" charset="0"/>
                </a:rPr>
                <a:t>Breast feeding </a:t>
              </a:r>
              <a:r>
                <a:rPr lang="en-GB" sz="1300" dirty="0">
                  <a:latin typeface="Arial" panose="020B0604020202020204" pitchFamily="34" charset="0"/>
                </a:rPr>
                <a:t>is linked to lower the rates of gastroenteritis, respiratory infections, sudden infant death syndrome, obesity and allergies. The proportion of women </a:t>
              </a:r>
              <a:r>
                <a:rPr lang="en-GB" sz="1300" b="1" dirty="0">
                  <a:solidFill>
                    <a:schemeClr val="accent1"/>
                  </a:solidFill>
                  <a:latin typeface="Arial" panose="020B0604020202020204" pitchFamily="34" charset="0"/>
                </a:rPr>
                <a:t>breastfeeding</a:t>
              </a:r>
              <a:r>
                <a:rPr lang="en-GB" sz="1300" dirty="0">
                  <a:latin typeface="Arial" panose="020B0604020202020204" pitchFamily="34" charset="0"/>
                </a:rPr>
                <a:t> at </a:t>
              </a:r>
              <a:r>
                <a:rPr lang="en-GB" sz="1300" b="1" dirty="0">
                  <a:solidFill>
                    <a:schemeClr val="accent1"/>
                  </a:solidFill>
                  <a:latin typeface="Arial" panose="020B0604020202020204" pitchFamily="34" charset="0"/>
                </a:rPr>
                <a:t>initiation</a:t>
              </a:r>
              <a:r>
                <a:rPr lang="en-GB" sz="1300" dirty="0">
                  <a:latin typeface="Arial" panose="020B0604020202020204" pitchFamily="34" charset="0"/>
                </a:rPr>
                <a:t> is slightly down from previous years </a:t>
              </a:r>
              <a:r>
                <a:rPr lang="en-GB" sz="1300" i="1" dirty="0">
                  <a:latin typeface="Arial" panose="020B0604020202020204" pitchFamily="34" charset="0"/>
                </a:rPr>
                <a:t>but</a:t>
              </a:r>
              <a:r>
                <a:rPr lang="en-GB" sz="1300" dirty="0">
                  <a:latin typeface="Arial" panose="020B0604020202020204" pitchFamily="34" charset="0"/>
                </a:rPr>
                <a:t> at </a:t>
              </a:r>
              <a:r>
                <a:rPr lang="en-GB" sz="1300" b="1" dirty="0">
                  <a:solidFill>
                    <a:schemeClr val="accent1"/>
                  </a:solidFill>
                  <a:latin typeface="Arial" panose="020B0604020202020204" pitchFamily="34" charset="0"/>
                </a:rPr>
                <a:t>6-8 weeks </a:t>
              </a:r>
              <a:r>
                <a:rPr lang="en-GB" sz="1300" dirty="0">
                  <a:latin typeface="Arial" panose="020B0604020202020204" pitchFamily="34" charset="0"/>
                </a:rPr>
                <a:t>has</a:t>
              </a:r>
              <a:r>
                <a:rPr lang="en-GB" sz="1300" b="1" dirty="0">
                  <a:solidFill>
                    <a:schemeClr val="accent1"/>
                  </a:solidFill>
                  <a:latin typeface="Arial" panose="020B0604020202020204" pitchFamily="34" charset="0"/>
                </a:rPr>
                <a:t> </a:t>
              </a:r>
              <a:r>
                <a:rPr lang="en-GB" sz="1300" dirty="0">
                  <a:latin typeface="Arial" panose="020B0604020202020204" pitchFamily="34" charset="0"/>
                </a:rPr>
                <a:t>improved. These are both </a:t>
              </a:r>
              <a:r>
                <a:rPr lang="en-GB" sz="1300" b="1" dirty="0">
                  <a:solidFill>
                    <a:schemeClr val="accent1"/>
                  </a:solidFill>
                  <a:latin typeface="Arial" panose="020B0604020202020204" pitchFamily="34" charset="0"/>
                </a:rPr>
                <a:t>significantly better </a:t>
              </a:r>
              <a:r>
                <a:rPr lang="en-GB" sz="1300" dirty="0">
                  <a:latin typeface="Arial" panose="020B0604020202020204" pitchFamily="34" charset="0"/>
                </a:rPr>
                <a:t>than the national average.</a:t>
              </a:r>
            </a:p>
          </p:txBody>
        </p:sp>
      </p:grpSp>
      <p:grpSp>
        <p:nvGrpSpPr>
          <p:cNvPr id="12" name="Group 11" descr="Needle solid fill icon&#10;Text: Vaccination is recognised as one of the most effective public health interventions in the world.  The percentage of infants who received two doses of MMR vaccine is down on previous levels and worse than the national average.">
            <a:extLst>
              <a:ext uri="{FF2B5EF4-FFF2-40B4-BE49-F238E27FC236}">
                <a16:creationId xmlns:a16="http://schemas.microsoft.com/office/drawing/2014/main" id="{5AC9D4BE-E822-BEFA-E363-D3E5443D0DDE}"/>
              </a:ext>
            </a:extLst>
          </p:cNvPr>
          <p:cNvGrpSpPr/>
          <p:nvPr/>
        </p:nvGrpSpPr>
        <p:grpSpPr>
          <a:xfrm>
            <a:off x="530486" y="2939543"/>
            <a:ext cx="5528533" cy="914400"/>
            <a:chOff x="530486" y="2647696"/>
            <a:chExt cx="5528533" cy="914400"/>
          </a:xfrm>
        </p:grpSpPr>
        <p:pic>
          <p:nvPicPr>
            <p:cNvPr id="51" name="Graphic 50" descr="Needle with solid fill">
              <a:extLst>
                <a:ext uri="{FF2B5EF4-FFF2-40B4-BE49-F238E27FC236}">
                  <a16:creationId xmlns:a16="http://schemas.microsoft.com/office/drawing/2014/main" id="{AA65E216-524C-A568-67F7-B62C1720627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64667" y="2674540"/>
              <a:ext cx="694352" cy="715852"/>
            </a:xfrm>
            <a:prstGeom prst="rect">
              <a:avLst/>
            </a:prstGeom>
          </p:spPr>
        </p:pic>
        <p:sp>
          <p:nvSpPr>
            <p:cNvPr id="11" name="Content Placeholder 2">
              <a:extLst>
                <a:ext uri="{FF2B5EF4-FFF2-40B4-BE49-F238E27FC236}">
                  <a16:creationId xmlns:a16="http://schemas.microsoft.com/office/drawing/2014/main" id="{C14DFF8A-DC4A-0E6F-3BD4-75798CECA946}"/>
                </a:ext>
              </a:extLst>
            </p:cNvPr>
            <p:cNvSpPr txBox="1">
              <a:spLocks/>
            </p:cNvSpPr>
            <p:nvPr/>
          </p:nvSpPr>
          <p:spPr>
            <a:xfrm>
              <a:off x="530486" y="2647696"/>
              <a:ext cx="4905643" cy="914400"/>
            </a:xfrm>
            <a:prstGeom prst="rect">
              <a:avLst/>
            </a:prstGeom>
          </p:spPr>
          <p:txBody>
            <a:bodyPr vert="horz" lIns="91440" tIns="45720" rIns="91440" bIns="45720" rtlCol="0">
              <a:noAutofit/>
            </a:bodyPr>
            <a:lstStyle>
              <a:defPPr>
                <a:defRPr lang="en-US"/>
              </a:defPPr>
              <a:lvl1pPr indent="0" eaLnBrk="0" fontAlgn="base" hangingPunct="0">
                <a:lnSpc>
                  <a:spcPct val="100000"/>
                </a:lnSpc>
                <a:spcBef>
                  <a:spcPct val="0"/>
                </a:spcBef>
                <a:spcAft>
                  <a:spcPct val="0"/>
                </a:spcAft>
                <a:buFont typeface="Arial" panose="020B0604020202020204" pitchFamily="34" charset="0"/>
                <a:buNone/>
                <a:defRPr sz="1400" b="1">
                  <a:solidFill>
                    <a:schemeClr val="accent1"/>
                  </a:solidFill>
                  <a:latin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r"/>
              <a:r>
                <a:rPr lang="en-GB" sz="1300" dirty="0"/>
                <a:t>Vaccination</a:t>
              </a:r>
              <a:r>
                <a:rPr lang="en-GB" sz="1300" b="0" dirty="0">
                  <a:solidFill>
                    <a:schemeClr val="tx1"/>
                  </a:solidFill>
                </a:rPr>
                <a:t> is recognised as one of the most effective public health interventions in the world.  </a:t>
              </a:r>
              <a:r>
                <a:rPr lang="en-US" altLang="en-US" sz="1300" b="0" dirty="0">
                  <a:solidFill>
                    <a:schemeClr val="tx1"/>
                  </a:solidFill>
                </a:rPr>
                <a:t>The percentage of infants who received two doses of MMR vaccine has </a:t>
              </a:r>
              <a:r>
                <a:rPr lang="en-US" altLang="en-US" sz="1300" dirty="0"/>
                <a:t>increased</a:t>
              </a:r>
              <a:r>
                <a:rPr lang="en-US" altLang="en-US" sz="1300" b="0" dirty="0">
                  <a:solidFill>
                    <a:schemeClr val="tx1"/>
                  </a:solidFill>
                </a:rPr>
                <a:t> from previous levels </a:t>
              </a:r>
              <a:r>
                <a:rPr lang="en-US" altLang="en-US" sz="1300" b="0" i="1" dirty="0">
                  <a:solidFill>
                    <a:schemeClr val="tx1"/>
                  </a:solidFill>
                </a:rPr>
                <a:t>and</a:t>
              </a:r>
              <a:r>
                <a:rPr lang="en-US" altLang="en-US" sz="1300" b="0" dirty="0">
                  <a:solidFill>
                    <a:schemeClr val="tx1"/>
                  </a:solidFill>
                </a:rPr>
                <a:t> is </a:t>
              </a:r>
              <a:r>
                <a:rPr lang="en-US" altLang="en-US" sz="1300" dirty="0"/>
                <a:t>better</a:t>
              </a:r>
              <a:r>
                <a:rPr lang="en-US" altLang="en-US" sz="1300" b="0" dirty="0">
                  <a:solidFill>
                    <a:schemeClr val="tx1"/>
                  </a:solidFill>
                </a:rPr>
                <a:t> than the national average.</a:t>
              </a:r>
            </a:p>
            <a:p>
              <a:endParaRPr lang="en-US" altLang="en-US" sz="1300" dirty="0"/>
            </a:p>
          </p:txBody>
        </p:sp>
      </p:grpSp>
      <p:grpSp>
        <p:nvGrpSpPr>
          <p:cNvPr id="14" name="Group 13" descr="Toothbrush solid fill icon.&#10;Text: Poor oral health can affect a child’s ability to speak, eat, sleep, play, socialise, and can negatively impact on their school attendance and wellbeing. Over 1/5 of 5-year-olds exhibit visually obvious tooth decay. This is improving and is better than the national average">
            <a:extLst>
              <a:ext uri="{FF2B5EF4-FFF2-40B4-BE49-F238E27FC236}">
                <a16:creationId xmlns:a16="http://schemas.microsoft.com/office/drawing/2014/main" id="{6C3DDE45-83F7-10E0-C8E2-1F6BC1B82CFB}"/>
              </a:ext>
            </a:extLst>
          </p:cNvPr>
          <p:cNvGrpSpPr/>
          <p:nvPr/>
        </p:nvGrpSpPr>
        <p:grpSpPr>
          <a:xfrm>
            <a:off x="429462" y="4089228"/>
            <a:ext cx="5285617" cy="914400"/>
            <a:chOff x="429462" y="3509096"/>
            <a:chExt cx="5285617" cy="914400"/>
          </a:xfrm>
        </p:grpSpPr>
        <p:sp>
          <p:nvSpPr>
            <p:cNvPr id="23" name="Content Placeholder 2">
              <a:extLst>
                <a:ext uri="{FF2B5EF4-FFF2-40B4-BE49-F238E27FC236}">
                  <a16:creationId xmlns:a16="http://schemas.microsoft.com/office/drawing/2014/main" id="{CD8EBC87-3D87-DC85-54A7-8958F125CB25}"/>
                </a:ext>
              </a:extLst>
            </p:cNvPr>
            <p:cNvSpPr txBox="1">
              <a:spLocks/>
            </p:cNvSpPr>
            <p:nvPr/>
          </p:nvSpPr>
          <p:spPr>
            <a:xfrm>
              <a:off x="1240161" y="3509096"/>
              <a:ext cx="4474918" cy="914400"/>
            </a:xfrm>
            <a:prstGeom prst="rect">
              <a:avLst/>
            </a:prstGeom>
          </p:spPr>
          <p:txBody>
            <a:bodyPr vert="horz" lIns="91440" tIns="45720" rIns="91440" bIns="45720" rtlCol="0">
              <a:noAutofit/>
            </a:bodyPr>
            <a:lstStyle>
              <a:defPPr>
                <a:defRPr lang="en-US"/>
              </a:defPPr>
              <a:lvl1pPr indent="0" eaLnBrk="0" fontAlgn="base" hangingPunct="0">
                <a:lnSpc>
                  <a:spcPct val="100000"/>
                </a:lnSpc>
                <a:spcBef>
                  <a:spcPct val="0"/>
                </a:spcBef>
                <a:spcAft>
                  <a:spcPct val="0"/>
                </a:spcAft>
                <a:buFont typeface="Arial" panose="020B0604020202020204" pitchFamily="34" charset="0"/>
                <a:buNone/>
                <a:defRPr sz="1400" b="1">
                  <a:solidFill>
                    <a:schemeClr val="accent1"/>
                  </a:solidFill>
                  <a:latin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1300" dirty="0"/>
                <a:t>Poor oral health </a:t>
              </a:r>
              <a:r>
                <a:rPr lang="en-GB" sz="1300" b="0" dirty="0">
                  <a:solidFill>
                    <a:schemeClr val="tx1"/>
                  </a:solidFill>
                </a:rPr>
                <a:t>can affect a child’s ability to speak, eat, sleep, play, socialise, and can negatively impact on their school attendance and wellbeing. </a:t>
              </a:r>
              <a:r>
                <a:rPr lang="en-GB" sz="1300" dirty="0"/>
                <a:t>Over 1/5 </a:t>
              </a:r>
              <a:r>
                <a:rPr lang="en-US" altLang="en-US" sz="1300" b="0" dirty="0">
                  <a:solidFill>
                    <a:schemeClr val="tx1"/>
                  </a:solidFill>
                </a:rPr>
                <a:t>of 5-year-olds exhibit visually obvious tooth decay. This is </a:t>
              </a:r>
              <a:r>
                <a:rPr lang="en-US" altLang="en-US" sz="1300" dirty="0"/>
                <a:t>improving</a:t>
              </a:r>
              <a:r>
                <a:rPr lang="en-US" altLang="en-US" sz="1300" b="0" dirty="0">
                  <a:solidFill>
                    <a:schemeClr val="tx1"/>
                  </a:solidFill>
                </a:rPr>
                <a:t> </a:t>
              </a:r>
              <a:r>
                <a:rPr lang="en-US" altLang="en-US" sz="1300" b="0" i="1" dirty="0">
                  <a:solidFill>
                    <a:schemeClr val="tx1"/>
                  </a:solidFill>
                </a:rPr>
                <a:t>and</a:t>
              </a:r>
              <a:r>
                <a:rPr lang="en-US" altLang="en-US" sz="1300" b="0" dirty="0">
                  <a:solidFill>
                    <a:schemeClr val="tx1"/>
                  </a:solidFill>
                </a:rPr>
                <a:t> is </a:t>
              </a:r>
              <a:r>
                <a:rPr lang="en-US" altLang="en-US" sz="1300" dirty="0"/>
                <a:t>better</a:t>
              </a:r>
              <a:r>
                <a:rPr lang="en-US" altLang="en-US" sz="1300" b="0" dirty="0">
                  <a:solidFill>
                    <a:schemeClr val="tx1"/>
                  </a:solidFill>
                </a:rPr>
                <a:t> than the national average.</a:t>
              </a:r>
            </a:p>
            <a:p>
              <a:endParaRPr lang="en-US" altLang="en-US" sz="1300" dirty="0"/>
            </a:p>
          </p:txBody>
        </p:sp>
        <p:pic>
          <p:nvPicPr>
            <p:cNvPr id="29" name="Graphic 28" descr="Toothbrush with solid fill">
              <a:extLst>
                <a:ext uri="{FF2B5EF4-FFF2-40B4-BE49-F238E27FC236}">
                  <a16:creationId xmlns:a16="http://schemas.microsoft.com/office/drawing/2014/main" id="{C5165C4C-90C9-69A3-7756-C1A4454B7C2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29462" y="3594502"/>
              <a:ext cx="807790" cy="807790"/>
            </a:xfrm>
            <a:prstGeom prst="rect">
              <a:avLst/>
            </a:prstGeom>
          </p:spPr>
        </p:pic>
      </p:grpSp>
      <p:grpSp>
        <p:nvGrpSpPr>
          <p:cNvPr id="16" name="Group 15" descr="Sad face solid fill icon&#10;TExt: Adverse Childhood Experiences or traumatic events, such as domestic abuse increase the risk of high-risk behaviours and poorer outcomes as adults. The rate of domestic abuse incidents per 1,000 is worsening but in line with the national average">
            <a:extLst>
              <a:ext uri="{FF2B5EF4-FFF2-40B4-BE49-F238E27FC236}">
                <a16:creationId xmlns:a16="http://schemas.microsoft.com/office/drawing/2014/main" id="{118F2442-569D-7870-C5E6-79C2FA0178E4}"/>
              </a:ext>
            </a:extLst>
          </p:cNvPr>
          <p:cNvGrpSpPr/>
          <p:nvPr/>
        </p:nvGrpSpPr>
        <p:grpSpPr>
          <a:xfrm>
            <a:off x="508196" y="5422724"/>
            <a:ext cx="5550824" cy="838308"/>
            <a:chOff x="508196" y="4577988"/>
            <a:chExt cx="5550824" cy="838308"/>
          </a:xfrm>
        </p:grpSpPr>
        <p:sp>
          <p:nvSpPr>
            <p:cNvPr id="7" name="TextBox 6">
              <a:extLst>
                <a:ext uri="{FF2B5EF4-FFF2-40B4-BE49-F238E27FC236}">
                  <a16:creationId xmlns:a16="http://schemas.microsoft.com/office/drawing/2014/main" id="{C821183B-F972-C0D0-BDF4-86F63F687747}"/>
                </a:ext>
              </a:extLst>
            </p:cNvPr>
            <p:cNvSpPr txBox="1"/>
            <p:nvPr/>
          </p:nvSpPr>
          <p:spPr>
            <a:xfrm>
              <a:off x="508196" y="4577988"/>
              <a:ext cx="4766331" cy="784111"/>
            </a:xfrm>
            <a:prstGeom prst="rect">
              <a:avLst/>
            </a:prstGeom>
          </p:spPr>
          <p:txBody>
            <a:bodyPr vert="horz" lIns="91440" tIns="45720" rIns="91440" bIns="45720" rtlCol="0">
              <a:noAutofit/>
            </a:bodyPr>
            <a:lstStyle>
              <a:defPPr>
                <a:defRPr lang="en-US"/>
              </a:defPPr>
              <a:lvl1pPr indent="0" eaLnBrk="0" fontAlgn="base" hangingPunct="0">
                <a:lnSpc>
                  <a:spcPct val="100000"/>
                </a:lnSpc>
                <a:spcBef>
                  <a:spcPct val="0"/>
                </a:spcBef>
                <a:spcAft>
                  <a:spcPct val="0"/>
                </a:spcAft>
                <a:buFont typeface="Arial" panose="020B0604020202020204" pitchFamily="34" charset="0"/>
                <a:buNone/>
                <a:defRPr sz="1400" b="1">
                  <a:solidFill>
                    <a:schemeClr val="accent2"/>
                  </a:solidFill>
                  <a:latin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lgn="r"/>
              <a:r>
                <a:rPr lang="en-GB" sz="1300" dirty="0">
                  <a:solidFill>
                    <a:schemeClr val="accent1"/>
                  </a:solidFill>
                </a:rPr>
                <a:t>Adverse Childhood Experiences </a:t>
              </a:r>
              <a:r>
                <a:rPr lang="en-GB" sz="1300" b="0" dirty="0">
                  <a:solidFill>
                    <a:schemeClr val="tx1"/>
                  </a:solidFill>
                </a:rPr>
                <a:t>or traumatic events, such as domestic abuse increase the risk of high-risk behaviours and poorer outcomes as adults. The rate of </a:t>
              </a:r>
              <a:r>
                <a:rPr lang="en-GB" sz="1300" dirty="0">
                  <a:solidFill>
                    <a:schemeClr val="accent1"/>
                  </a:solidFill>
                </a:rPr>
                <a:t>domestic abuse incidents</a:t>
              </a:r>
              <a:r>
                <a:rPr lang="en-GB" sz="1300" dirty="0"/>
                <a:t> </a:t>
              </a:r>
              <a:r>
                <a:rPr lang="en-GB" sz="1300" b="0" dirty="0">
                  <a:solidFill>
                    <a:schemeClr val="tx1"/>
                  </a:solidFill>
                </a:rPr>
                <a:t>per 1,000 </a:t>
              </a:r>
              <a:r>
                <a:rPr lang="en-GB" sz="1300" dirty="0">
                  <a:solidFill>
                    <a:schemeClr val="accent1"/>
                  </a:solidFill>
                </a:rPr>
                <a:t>slightly reduced </a:t>
              </a:r>
              <a:r>
                <a:rPr lang="en-GB" sz="1300" b="0" i="1" dirty="0">
                  <a:solidFill>
                    <a:schemeClr val="tx1"/>
                  </a:solidFill>
                </a:rPr>
                <a:t>and</a:t>
              </a:r>
              <a:r>
                <a:rPr lang="en-GB" sz="1300" b="0" dirty="0">
                  <a:solidFill>
                    <a:schemeClr val="tx1"/>
                  </a:solidFill>
                </a:rPr>
                <a:t> is</a:t>
              </a:r>
              <a:r>
                <a:rPr lang="en-GB" sz="1300" b="0" dirty="0">
                  <a:solidFill>
                    <a:schemeClr val="accent1"/>
                  </a:solidFill>
                </a:rPr>
                <a:t> </a:t>
              </a:r>
              <a:r>
                <a:rPr lang="en-GB" sz="1300" dirty="0">
                  <a:solidFill>
                    <a:schemeClr val="accent1"/>
                  </a:solidFill>
                </a:rPr>
                <a:t>in line </a:t>
              </a:r>
              <a:r>
                <a:rPr lang="en-GB" sz="1300" b="0" dirty="0">
                  <a:solidFill>
                    <a:schemeClr val="tx1"/>
                  </a:solidFill>
                </a:rPr>
                <a:t>with the </a:t>
              </a:r>
              <a:br>
                <a:rPr lang="en-GB" sz="1300" b="0" dirty="0">
                  <a:solidFill>
                    <a:schemeClr val="tx1"/>
                  </a:solidFill>
                </a:rPr>
              </a:br>
              <a:r>
                <a:rPr lang="en-GB" sz="1300" b="0" dirty="0">
                  <a:solidFill>
                    <a:schemeClr val="tx1"/>
                  </a:solidFill>
                </a:rPr>
                <a:t>national average.</a:t>
              </a:r>
            </a:p>
          </p:txBody>
        </p:sp>
        <p:pic>
          <p:nvPicPr>
            <p:cNvPr id="10" name="Graphic 9" descr="Crying face with solid fill with solid fill">
              <a:extLst>
                <a:ext uri="{FF2B5EF4-FFF2-40B4-BE49-F238E27FC236}">
                  <a16:creationId xmlns:a16="http://schemas.microsoft.com/office/drawing/2014/main" id="{14B2509C-06FD-D2F0-B3B5-E3624C370FE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364667" y="4721943"/>
              <a:ext cx="694353" cy="694353"/>
            </a:xfrm>
            <a:prstGeom prst="rect">
              <a:avLst/>
            </a:prstGeom>
          </p:spPr>
        </p:pic>
      </p:grpSp>
      <p:sp>
        <p:nvSpPr>
          <p:cNvPr id="6" name="Content Placeholder 5">
            <a:extLst>
              <a:ext uri="{FF2B5EF4-FFF2-40B4-BE49-F238E27FC236}">
                <a16:creationId xmlns:a16="http://schemas.microsoft.com/office/drawing/2014/main" id="{8E5F6BA6-5849-5851-6A50-B49495CDAA2C}"/>
              </a:ext>
            </a:extLst>
          </p:cNvPr>
          <p:cNvSpPr>
            <a:spLocks noGrp="1"/>
          </p:cNvSpPr>
          <p:nvPr>
            <p:ph sz="half" idx="2"/>
          </p:nvPr>
        </p:nvSpPr>
        <p:spPr>
          <a:xfrm>
            <a:off x="6265834" y="1106241"/>
            <a:ext cx="5181600" cy="436386"/>
          </a:xfrm>
        </p:spPr>
        <p:txBody>
          <a:bodyPr>
            <a:normAutofit/>
          </a:bodyPr>
          <a:lstStyle/>
          <a:p>
            <a:pPr marL="0" indent="0" algn="ctr">
              <a:buNone/>
            </a:pPr>
            <a:r>
              <a:rPr lang="en-GB" sz="2000" b="1" dirty="0"/>
              <a:t>Health outcome indicators</a:t>
            </a:r>
          </a:p>
        </p:txBody>
      </p:sp>
      <p:grpSp>
        <p:nvGrpSpPr>
          <p:cNvPr id="18" name="Group 17" descr="Ambulance icon&#10;Text: The rate of A&amp;E attendances in children &#10;aged 0-4 years has decreased from the previous year, and remains significantly lower than local authorities in the same &#10;deprivation decile">
            <a:extLst>
              <a:ext uri="{FF2B5EF4-FFF2-40B4-BE49-F238E27FC236}">
                <a16:creationId xmlns:a16="http://schemas.microsoft.com/office/drawing/2014/main" id="{F9D7462F-CB39-D5A1-59F6-D10D54271399}"/>
              </a:ext>
            </a:extLst>
          </p:cNvPr>
          <p:cNvGrpSpPr/>
          <p:nvPr/>
        </p:nvGrpSpPr>
        <p:grpSpPr>
          <a:xfrm>
            <a:off x="6646983" y="1809213"/>
            <a:ext cx="4964760" cy="989521"/>
            <a:chOff x="6609601" y="1433115"/>
            <a:chExt cx="4964760" cy="993912"/>
          </a:xfrm>
        </p:grpSpPr>
        <p:sp>
          <p:nvSpPr>
            <p:cNvPr id="13" name="Content Placeholder 2">
              <a:extLst>
                <a:ext uri="{FF2B5EF4-FFF2-40B4-BE49-F238E27FC236}">
                  <a16:creationId xmlns:a16="http://schemas.microsoft.com/office/drawing/2014/main" id="{F2E548F5-C02E-730E-6492-637B6EC1CEF7}"/>
                </a:ext>
              </a:extLst>
            </p:cNvPr>
            <p:cNvSpPr txBox="1">
              <a:spLocks/>
            </p:cNvSpPr>
            <p:nvPr/>
          </p:nvSpPr>
          <p:spPr>
            <a:xfrm>
              <a:off x="7750084" y="1434292"/>
              <a:ext cx="3824277" cy="9154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0" fontAlgn="base" hangingPunct="0">
                <a:lnSpc>
                  <a:spcPct val="100000"/>
                </a:lnSpc>
                <a:spcBef>
                  <a:spcPct val="0"/>
                </a:spcBef>
                <a:spcAft>
                  <a:spcPct val="0"/>
                </a:spcAft>
                <a:buSzPts val="1000"/>
                <a:buNone/>
                <a:tabLst>
                  <a:tab pos="457200" algn="l"/>
                </a:tabLst>
              </a:pPr>
              <a:r>
                <a:rPr lang="en-GB" sz="1300" dirty="0">
                  <a:latin typeface="Arial" panose="020B0604020202020204" pitchFamily="34" charset="0"/>
                </a:rPr>
                <a:t>The rate of </a:t>
              </a:r>
              <a:r>
                <a:rPr lang="en-GB" sz="1300" b="1" dirty="0">
                  <a:solidFill>
                    <a:schemeClr val="accent1"/>
                  </a:solidFill>
                  <a:latin typeface="Arial" panose="020B0604020202020204" pitchFamily="34" charset="0"/>
                </a:rPr>
                <a:t>A&amp;E attendances </a:t>
              </a:r>
              <a:r>
                <a:rPr lang="en-GB" sz="1300" dirty="0">
                  <a:latin typeface="Arial" panose="020B0604020202020204" pitchFamily="34" charset="0"/>
                </a:rPr>
                <a:t>in children </a:t>
              </a:r>
              <a:br>
                <a:rPr lang="en-GB" sz="1300" dirty="0">
                  <a:latin typeface="Arial" panose="020B0604020202020204" pitchFamily="34" charset="0"/>
                </a:rPr>
              </a:br>
              <a:r>
                <a:rPr lang="en-GB" sz="1300" b="1" dirty="0">
                  <a:solidFill>
                    <a:schemeClr val="accent1"/>
                  </a:solidFill>
                  <a:latin typeface="Arial" panose="020B0604020202020204" pitchFamily="34" charset="0"/>
                </a:rPr>
                <a:t>aged 0-4 years</a:t>
              </a:r>
              <a:r>
                <a:rPr lang="en-GB" sz="1300" b="1" dirty="0">
                  <a:solidFill>
                    <a:srgbClr val="7030A0"/>
                  </a:solidFill>
                  <a:latin typeface="Arial" panose="020B0604020202020204" pitchFamily="34" charset="0"/>
                </a:rPr>
                <a:t> </a:t>
              </a:r>
              <a:r>
                <a:rPr lang="en-GB" sz="1300" dirty="0">
                  <a:latin typeface="Arial" panose="020B0604020202020204" pitchFamily="34" charset="0"/>
                </a:rPr>
                <a:t>has </a:t>
              </a:r>
              <a:r>
                <a:rPr lang="en-GB" sz="1300" b="1" dirty="0">
                  <a:solidFill>
                    <a:schemeClr val="accent1"/>
                  </a:solidFill>
                  <a:latin typeface="Arial" panose="020B0604020202020204" pitchFamily="34" charset="0"/>
                </a:rPr>
                <a:t>increased</a:t>
              </a:r>
              <a:r>
                <a:rPr lang="en-GB" sz="1300" dirty="0">
                  <a:latin typeface="Arial" panose="020B0604020202020204" pitchFamily="34" charset="0"/>
                </a:rPr>
                <a:t> from the previous year </a:t>
              </a:r>
              <a:r>
                <a:rPr lang="en-GB" sz="1300" i="1" dirty="0">
                  <a:latin typeface="Arial" panose="020B0604020202020204" pitchFamily="34" charset="0"/>
                </a:rPr>
                <a:t>but</a:t>
              </a:r>
              <a:r>
                <a:rPr lang="en-GB" sz="1300" dirty="0">
                  <a:latin typeface="Arial" panose="020B0604020202020204" pitchFamily="34" charset="0"/>
                </a:rPr>
                <a:t> remains </a:t>
              </a:r>
              <a:r>
                <a:rPr lang="en-GB" sz="1300" b="1" dirty="0">
                  <a:solidFill>
                    <a:schemeClr val="accent1"/>
                  </a:solidFill>
                  <a:latin typeface="Arial" panose="020B0604020202020204" pitchFamily="34" charset="0"/>
                </a:rPr>
                <a:t>significantly lower </a:t>
              </a:r>
              <a:r>
                <a:rPr lang="en-GB" sz="1300" dirty="0">
                  <a:latin typeface="Arial" panose="020B0604020202020204" pitchFamily="34" charset="0"/>
                </a:rPr>
                <a:t>than local authorities in the same deprivation decile.</a:t>
              </a:r>
              <a:endParaRPr lang="en-GB" sz="1300" b="1" dirty="0">
                <a:solidFill>
                  <a:schemeClr val="accent1"/>
                </a:solidFill>
                <a:latin typeface="Arial" panose="020B0604020202020204" pitchFamily="34" charset="0"/>
              </a:endParaRPr>
            </a:p>
          </p:txBody>
        </p:sp>
        <p:pic>
          <p:nvPicPr>
            <p:cNvPr id="31" name="Graphic 30" descr="Ambulance with solid fill">
              <a:extLst>
                <a:ext uri="{FF2B5EF4-FFF2-40B4-BE49-F238E27FC236}">
                  <a16:creationId xmlns:a16="http://schemas.microsoft.com/office/drawing/2014/main" id="{D668AE62-5337-4A52-0C67-B1D648A5391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609601" y="1433115"/>
              <a:ext cx="993912" cy="993912"/>
            </a:xfrm>
            <a:prstGeom prst="rect">
              <a:avLst/>
            </a:prstGeom>
          </p:spPr>
        </p:pic>
      </p:grpSp>
      <p:grpSp>
        <p:nvGrpSpPr>
          <p:cNvPr id="19" name="Group 18" descr="Lung icon and smoach icon with virus and bacteria in it.&#10;Text: The rate of admissions for lower respiratory tract infections in infants under the age of 1 year has increased and is significantly better than local authorities in the same deprivation decile&#10;Admissions for gastroenteritis in 1-year-olds continues to decline and is in line with local authorities in the same deprivation decile">
            <a:extLst>
              <a:ext uri="{FF2B5EF4-FFF2-40B4-BE49-F238E27FC236}">
                <a16:creationId xmlns:a16="http://schemas.microsoft.com/office/drawing/2014/main" id="{68F71B3B-E1EB-7F4F-B276-8804C51B818A}"/>
              </a:ext>
            </a:extLst>
          </p:cNvPr>
          <p:cNvGrpSpPr/>
          <p:nvPr/>
        </p:nvGrpSpPr>
        <p:grpSpPr>
          <a:xfrm>
            <a:off x="6160368" y="2884443"/>
            <a:ext cx="5764747" cy="1994119"/>
            <a:chOff x="6061959" y="2435219"/>
            <a:chExt cx="5764747" cy="1994119"/>
          </a:xfrm>
        </p:grpSpPr>
        <p:sp>
          <p:nvSpPr>
            <p:cNvPr id="22" name="Content Placeholder 2">
              <a:extLst>
                <a:ext uri="{FF2B5EF4-FFF2-40B4-BE49-F238E27FC236}">
                  <a16:creationId xmlns:a16="http://schemas.microsoft.com/office/drawing/2014/main" id="{87BADDA8-8B86-9AC0-A6A9-2C1EAF36E947}"/>
                </a:ext>
              </a:extLst>
            </p:cNvPr>
            <p:cNvSpPr txBox="1">
              <a:spLocks/>
            </p:cNvSpPr>
            <p:nvPr/>
          </p:nvSpPr>
          <p:spPr>
            <a:xfrm>
              <a:off x="6061959" y="2616097"/>
              <a:ext cx="4641056" cy="18049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eaLnBrk="0" fontAlgn="base" hangingPunct="0">
                <a:lnSpc>
                  <a:spcPct val="100000"/>
                </a:lnSpc>
                <a:spcBef>
                  <a:spcPct val="0"/>
                </a:spcBef>
                <a:spcAft>
                  <a:spcPct val="0"/>
                </a:spcAft>
                <a:buSzPts val="1000"/>
                <a:buNone/>
                <a:tabLst>
                  <a:tab pos="457200" algn="l"/>
                </a:tabLst>
              </a:pPr>
              <a:r>
                <a:rPr lang="en-GB" sz="1300" dirty="0">
                  <a:latin typeface="Arial" panose="020B0604020202020204" pitchFamily="34" charset="0"/>
                </a:rPr>
                <a:t>The rate of </a:t>
              </a:r>
              <a:r>
                <a:rPr lang="en-GB" sz="1300" b="1" dirty="0">
                  <a:solidFill>
                    <a:schemeClr val="accent1"/>
                  </a:solidFill>
                  <a:latin typeface="Arial" panose="020B0604020202020204" pitchFamily="34" charset="0"/>
                </a:rPr>
                <a:t>admissions</a:t>
              </a:r>
              <a:r>
                <a:rPr lang="en-GB" sz="1300" dirty="0">
                  <a:latin typeface="Arial" panose="020B0604020202020204" pitchFamily="34" charset="0"/>
                </a:rPr>
                <a:t> for </a:t>
              </a:r>
              <a:r>
                <a:rPr lang="en-GB" sz="1300" b="1" dirty="0">
                  <a:solidFill>
                    <a:schemeClr val="accent1"/>
                  </a:solidFill>
                  <a:latin typeface="Arial" panose="020B0604020202020204" pitchFamily="34" charset="0"/>
                </a:rPr>
                <a:t>lower respiratory tract infections</a:t>
              </a:r>
              <a:r>
                <a:rPr lang="en-GB" sz="1300" dirty="0">
                  <a:latin typeface="Arial" panose="020B0604020202020204" pitchFamily="34" charset="0"/>
                </a:rPr>
                <a:t> in infants under the age of 1 year has </a:t>
              </a:r>
              <a:r>
                <a:rPr lang="en-GB" sz="1300" b="1" dirty="0">
                  <a:solidFill>
                    <a:schemeClr val="accent1"/>
                  </a:solidFill>
                  <a:latin typeface="Arial" panose="020B0604020202020204" pitchFamily="34" charset="0"/>
                </a:rPr>
                <a:t>decreased</a:t>
              </a:r>
              <a:r>
                <a:rPr lang="en-GB" sz="1300" dirty="0">
                  <a:latin typeface="Arial" panose="020B0604020202020204" pitchFamily="34" charset="0"/>
                </a:rPr>
                <a:t> </a:t>
              </a:r>
              <a:r>
                <a:rPr lang="en-GB" sz="1300" i="1" dirty="0">
                  <a:latin typeface="Arial" panose="020B0604020202020204" pitchFamily="34" charset="0"/>
                </a:rPr>
                <a:t>and</a:t>
              </a:r>
              <a:r>
                <a:rPr lang="en-GB" sz="1300" dirty="0">
                  <a:latin typeface="Arial" panose="020B0604020202020204" pitchFamily="34" charset="0"/>
                </a:rPr>
                <a:t> is significantly </a:t>
              </a:r>
              <a:r>
                <a:rPr lang="en-GB" sz="1300" b="1" dirty="0">
                  <a:solidFill>
                    <a:schemeClr val="accent1"/>
                  </a:solidFill>
                  <a:latin typeface="Arial" panose="020B0604020202020204" pitchFamily="34" charset="0"/>
                </a:rPr>
                <a:t>better</a:t>
              </a:r>
              <a:r>
                <a:rPr lang="en-GB" sz="1300" dirty="0">
                  <a:latin typeface="Arial" panose="020B0604020202020204" pitchFamily="34" charset="0"/>
                </a:rPr>
                <a:t> than local authorities in the same deprivation decile.</a:t>
              </a:r>
            </a:p>
            <a:p>
              <a:pPr marL="0" indent="0" algn="r" eaLnBrk="0" fontAlgn="base" hangingPunct="0">
                <a:lnSpc>
                  <a:spcPct val="100000"/>
                </a:lnSpc>
                <a:spcBef>
                  <a:spcPct val="0"/>
                </a:spcBef>
                <a:spcAft>
                  <a:spcPct val="0"/>
                </a:spcAft>
                <a:buSzPts val="1000"/>
                <a:buNone/>
                <a:tabLst>
                  <a:tab pos="457200" algn="l"/>
                </a:tabLst>
              </a:pPr>
              <a:br>
                <a:rPr lang="en-GB" sz="1300" dirty="0">
                  <a:latin typeface="Arial" panose="020B0604020202020204" pitchFamily="34" charset="0"/>
                </a:rPr>
              </a:br>
              <a:r>
                <a:rPr lang="en-GB" sz="1300" b="1" dirty="0">
                  <a:solidFill>
                    <a:schemeClr val="accent1"/>
                  </a:solidFill>
                  <a:latin typeface="Arial" panose="020B0604020202020204" pitchFamily="34" charset="0"/>
                </a:rPr>
                <a:t>Admissions</a:t>
              </a:r>
              <a:r>
                <a:rPr lang="en-GB" sz="1300" dirty="0">
                  <a:latin typeface="Arial" panose="020B0604020202020204" pitchFamily="34" charset="0"/>
                </a:rPr>
                <a:t> for </a:t>
              </a:r>
              <a:r>
                <a:rPr lang="en-GB" sz="1300" b="1" dirty="0">
                  <a:solidFill>
                    <a:schemeClr val="accent1"/>
                  </a:solidFill>
                  <a:latin typeface="Arial" panose="020B0604020202020204" pitchFamily="34" charset="0"/>
                </a:rPr>
                <a:t>gastroenteritis</a:t>
              </a:r>
              <a:r>
                <a:rPr lang="en-GB" sz="1300" dirty="0">
                  <a:latin typeface="Arial" panose="020B0604020202020204" pitchFamily="34" charset="0"/>
                </a:rPr>
                <a:t> in 1-year-olds </a:t>
              </a:r>
              <a:r>
                <a:rPr lang="en-GB" sz="1300" b="1" dirty="0">
                  <a:solidFill>
                    <a:schemeClr val="accent1"/>
                  </a:solidFill>
                  <a:latin typeface="Arial" panose="020B0604020202020204" pitchFamily="34" charset="0"/>
                </a:rPr>
                <a:t>increased dramatically </a:t>
              </a:r>
              <a:r>
                <a:rPr lang="en-GB" sz="1300" i="1" dirty="0">
                  <a:latin typeface="Arial" panose="020B0604020202020204" pitchFamily="34" charset="0"/>
                </a:rPr>
                <a:t>and</a:t>
              </a:r>
              <a:r>
                <a:rPr lang="en-GB" sz="1300" dirty="0">
                  <a:latin typeface="Arial" panose="020B0604020202020204" pitchFamily="34" charset="0"/>
                </a:rPr>
                <a:t> is now </a:t>
              </a:r>
              <a:r>
                <a:rPr lang="en-GB" sz="1300" b="1" dirty="0">
                  <a:solidFill>
                    <a:schemeClr val="accent1"/>
                  </a:solidFill>
                  <a:latin typeface="Arial" panose="020B0604020202020204" pitchFamily="34" charset="0"/>
                </a:rPr>
                <a:t>significantly higher </a:t>
              </a:r>
              <a:r>
                <a:rPr lang="en-GB" sz="1300" dirty="0">
                  <a:latin typeface="Arial" panose="020B0604020202020204" pitchFamily="34" charset="0"/>
                </a:rPr>
                <a:t>than local authorities in the same deprivation decile.</a:t>
              </a:r>
            </a:p>
          </p:txBody>
        </p:sp>
        <p:pic>
          <p:nvPicPr>
            <p:cNvPr id="32" name="Picture 31" descr="Lungs icon solid fill">
              <a:extLst>
                <a:ext uri="{FF2B5EF4-FFF2-40B4-BE49-F238E27FC236}">
                  <a16:creationId xmlns:a16="http://schemas.microsoft.com/office/drawing/2014/main" id="{284C9B6D-EBD9-CA3E-645C-81DBE1BC836C}"/>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790723" y="2435219"/>
              <a:ext cx="948274" cy="948274"/>
            </a:xfrm>
            <a:prstGeom prst="rect">
              <a:avLst/>
            </a:prstGeom>
          </p:spPr>
        </p:pic>
        <p:grpSp>
          <p:nvGrpSpPr>
            <p:cNvPr id="48" name="Group 47" descr="Solid fill stomach icon with outline virus and bacteria in it in it">
              <a:extLst>
                <a:ext uri="{FF2B5EF4-FFF2-40B4-BE49-F238E27FC236}">
                  <a16:creationId xmlns:a16="http://schemas.microsoft.com/office/drawing/2014/main" id="{8722F17C-D800-E3C1-152E-514C7EAA820F}"/>
                </a:ext>
              </a:extLst>
            </p:cNvPr>
            <p:cNvGrpSpPr/>
            <p:nvPr/>
          </p:nvGrpSpPr>
          <p:grpSpPr>
            <a:xfrm>
              <a:off x="10550428" y="3153060"/>
              <a:ext cx="1276278" cy="1276278"/>
              <a:chOff x="5591502" y="2940268"/>
              <a:chExt cx="1235820" cy="1235820"/>
            </a:xfrm>
          </p:grpSpPr>
          <p:pic>
            <p:nvPicPr>
              <p:cNvPr id="45" name="Graphic 44" descr="Stomach with solid fill">
                <a:extLst>
                  <a:ext uri="{FF2B5EF4-FFF2-40B4-BE49-F238E27FC236}">
                    <a16:creationId xmlns:a16="http://schemas.microsoft.com/office/drawing/2014/main" id="{10C728AA-7895-2934-E22A-CD094D32E3A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591502" y="2940268"/>
                <a:ext cx="1235820" cy="1235820"/>
              </a:xfrm>
              <a:prstGeom prst="rect">
                <a:avLst/>
              </a:prstGeom>
            </p:spPr>
          </p:pic>
          <p:pic>
            <p:nvPicPr>
              <p:cNvPr id="46" name="Graphic 45" descr="Germ outline">
                <a:extLst>
                  <a:ext uri="{FF2B5EF4-FFF2-40B4-BE49-F238E27FC236}">
                    <a16:creationId xmlns:a16="http://schemas.microsoft.com/office/drawing/2014/main" id="{0A433844-1346-36F0-E86E-65D65426DCBC}"/>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6146591" y="3565933"/>
                <a:ext cx="436386" cy="436386"/>
              </a:xfrm>
              <a:prstGeom prst="rect">
                <a:avLst/>
              </a:prstGeom>
            </p:spPr>
          </p:pic>
          <p:pic>
            <p:nvPicPr>
              <p:cNvPr id="47" name="Graphic 46" descr="Germ outline">
                <a:extLst>
                  <a:ext uri="{FF2B5EF4-FFF2-40B4-BE49-F238E27FC236}">
                    <a16:creationId xmlns:a16="http://schemas.microsoft.com/office/drawing/2014/main" id="{9376A749-896F-89C5-477E-2E22B006D358}"/>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6244727" y="3253376"/>
                <a:ext cx="436386" cy="436386"/>
              </a:xfrm>
              <a:prstGeom prst="rect">
                <a:avLst/>
              </a:prstGeom>
            </p:spPr>
          </p:pic>
        </p:grpSp>
      </p:grpSp>
      <p:grpSp>
        <p:nvGrpSpPr>
          <p:cNvPr id="24" name="Group 23" descr="Child with balloon icon&#10;Text: The proportion of 5 year olds reaching a good level of development at the Early Years Foundation stage decreased slightly and is worse than local authorities in the same deprivation decile">
            <a:extLst>
              <a:ext uri="{FF2B5EF4-FFF2-40B4-BE49-F238E27FC236}">
                <a16:creationId xmlns:a16="http://schemas.microsoft.com/office/drawing/2014/main" id="{1EAA5045-0C7F-523D-9B1D-33DFA9594DEC}"/>
              </a:ext>
            </a:extLst>
          </p:cNvPr>
          <p:cNvGrpSpPr/>
          <p:nvPr/>
        </p:nvGrpSpPr>
        <p:grpSpPr>
          <a:xfrm>
            <a:off x="6608804" y="4963365"/>
            <a:ext cx="5165315" cy="1070271"/>
            <a:chOff x="6518489" y="4297788"/>
            <a:chExt cx="5165315" cy="1070271"/>
          </a:xfrm>
        </p:grpSpPr>
        <p:sp>
          <p:nvSpPr>
            <p:cNvPr id="25" name="TextBox 24">
              <a:extLst>
                <a:ext uri="{FF2B5EF4-FFF2-40B4-BE49-F238E27FC236}">
                  <a16:creationId xmlns:a16="http://schemas.microsoft.com/office/drawing/2014/main" id="{72CE41B3-6D8E-2134-21CA-2B15B6406DDE}"/>
                </a:ext>
              </a:extLst>
            </p:cNvPr>
            <p:cNvSpPr txBox="1"/>
            <p:nvPr/>
          </p:nvSpPr>
          <p:spPr>
            <a:xfrm>
              <a:off x="7588760" y="4475507"/>
              <a:ext cx="4095044" cy="892552"/>
            </a:xfrm>
            <a:prstGeom prst="rect">
              <a:avLst/>
            </a:prstGeom>
            <a:noFill/>
          </p:spPr>
          <p:txBody>
            <a:bodyPr wrap="square">
              <a:spAutoFit/>
            </a:bodyPr>
            <a:lstStyle/>
            <a:p>
              <a:pPr marL="0" indent="0" eaLnBrk="0" fontAlgn="base" hangingPunct="0">
                <a:lnSpc>
                  <a:spcPct val="100000"/>
                </a:lnSpc>
                <a:spcBef>
                  <a:spcPct val="0"/>
                </a:spcBef>
                <a:spcAft>
                  <a:spcPct val="0"/>
                </a:spcAft>
                <a:buSzPts val="1000"/>
                <a:buNone/>
                <a:tabLst>
                  <a:tab pos="457200" algn="l"/>
                </a:tabLst>
              </a:pPr>
              <a:r>
                <a:rPr lang="en-GB" sz="1300" dirty="0">
                  <a:latin typeface="Arial" panose="020B0604020202020204" pitchFamily="34" charset="0"/>
                </a:rPr>
                <a:t>The proportion of 5 year olds reaching a </a:t>
              </a:r>
              <a:r>
                <a:rPr lang="en-GB" sz="1300" b="1" dirty="0">
                  <a:solidFill>
                    <a:schemeClr val="accent1"/>
                  </a:solidFill>
                  <a:latin typeface="Arial" panose="020B0604020202020204" pitchFamily="34" charset="0"/>
                </a:rPr>
                <a:t>good level of development</a:t>
              </a:r>
              <a:r>
                <a:rPr lang="en-GB" sz="1300" b="1" dirty="0">
                  <a:solidFill>
                    <a:schemeClr val="accent2"/>
                  </a:solidFill>
                  <a:latin typeface="Arial" panose="020B0604020202020204" pitchFamily="34" charset="0"/>
                </a:rPr>
                <a:t> </a:t>
              </a:r>
              <a:r>
                <a:rPr lang="en-GB" sz="1300" dirty="0">
                  <a:latin typeface="Arial" panose="020B0604020202020204" pitchFamily="34" charset="0"/>
                </a:rPr>
                <a:t>at the </a:t>
              </a:r>
              <a:r>
                <a:rPr lang="en-GB" sz="1300" b="1" dirty="0">
                  <a:solidFill>
                    <a:schemeClr val="accent1"/>
                  </a:solidFill>
                  <a:latin typeface="Arial" panose="020B0604020202020204" pitchFamily="34" charset="0"/>
                </a:rPr>
                <a:t>Early Years Foundation stage decreased slightly</a:t>
              </a:r>
              <a:r>
                <a:rPr lang="en-GB" sz="1300" b="1" dirty="0">
                  <a:solidFill>
                    <a:schemeClr val="accent2"/>
                  </a:solidFill>
                  <a:latin typeface="Arial" panose="020B0604020202020204" pitchFamily="34" charset="0"/>
                </a:rPr>
                <a:t> </a:t>
              </a:r>
              <a:r>
                <a:rPr lang="en-GB" sz="1300" i="1" dirty="0">
                  <a:latin typeface="Arial" panose="020B0604020202020204" pitchFamily="34" charset="0"/>
                </a:rPr>
                <a:t>and</a:t>
              </a:r>
              <a:r>
                <a:rPr lang="en-GB" sz="1300" b="1" dirty="0">
                  <a:solidFill>
                    <a:schemeClr val="accent2"/>
                  </a:solidFill>
                  <a:latin typeface="Arial" panose="020B0604020202020204" pitchFamily="34" charset="0"/>
                </a:rPr>
                <a:t> </a:t>
              </a:r>
              <a:r>
                <a:rPr lang="en-GB" sz="1300" dirty="0">
                  <a:latin typeface="Arial" panose="020B0604020202020204" pitchFamily="34" charset="0"/>
                </a:rPr>
                <a:t>is</a:t>
              </a:r>
              <a:r>
                <a:rPr lang="en-GB" sz="1300" b="1" dirty="0">
                  <a:solidFill>
                    <a:schemeClr val="accent2"/>
                  </a:solidFill>
                  <a:latin typeface="Arial" panose="020B0604020202020204" pitchFamily="34" charset="0"/>
                </a:rPr>
                <a:t> </a:t>
              </a:r>
              <a:r>
                <a:rPr lang="en-GB" sz="1300" b="1" dirty="0">
                  <a:solidFill>
                    <a:schemeClr val="accent1"/>
                  </a:solidFill>
                  <a:latin typeface="Arial" panose="020B0604020202020204" pitchFamily="34" charset="0"/>
                </a:rPr>
                <a:t>worse</a:t>
              </a:r>
              <a:r>
                <a:rPr lang="en-GB" sz="1300" b="1" dirty="0">
                  <a:solidFill>
                    <a:schemeClr val="accent2"/>
                  </a:solidFill>
                  <a:latin typeface="Arial" panose="020B0604020202020204" pitchFamily="34" charset="0"/>
                </a:rPr>
                <a:t> </a:t>
              </a:r>
              <a:r>
                <a:rPr lang="en-GB" sz="1300" dirty="0">
                  <a:latin typeface="Arial" panose="020B0604020202020204" pitchFamily="34" charset="0"/>
                </a:rPr>
                <a:t>than</a:t>
              </a:r>
              <a:r>
                <a:rPr lang="en-GB" sz="1300" b="1" dirty="0">
                  <a:solidFill>
                    <a:schemeClr val="accent2"/>
                  </a:solidFill>
                  <a:latin typeface="Arial" panose="020B0604020202020204" pitchFamily="34" charset="0"/>
                </a:rPr>
                <a:t> </a:t>
              </a:r>
              <a:r>
                <a:rPr lang="en-GB" sz="1300" dirty="0">
                  <a:latin typeface="Arial" panose="020B0604020202020204" pitchFamily="34" charset="0"/>
                </a:rPr>
                <a:t>local authorities in the same deprivation decile.</a:t>
              </a:r>
            </a:p>
          </p:txBody>
        </p:sp>
        <p:pic>
          <p:nvPicPr>
            <p:cNvPr id="49" name="Graphic 48" descr="Child with balloon with solid fill">
              <a:extLst>
                <a:ext uri="{FF2B5EF4-FFF2-40B4-BE49-F238E27FC236}">
                  <a16:creationId xmlns:a16="http://schemas.microsoft.com/office/drawing/2014/main" id="{E3DF9596-B0B9-E11C-F364-63FD6EB8A398}"/>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6518489" y="4297788"/>
              <a:ext cx="1070271" cy="1070271"/>
            </a:xfrm>
            <a:prstGeom prst="rect">
              <a:avLst/>
            </a:prstGeom>
          </p:spPr>
        </p:pic>
      </p:grpSp>
    </p:spTree>
    <p:extLst>
      <p:ext uri="{BB962C8B-B14F-4D97-AF65-F5344CB8AC3E}">
        <p14:creationId xmlns:p14="http://schemas.microsoft.com/office/powerpoint/2010/main" val="420863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ontent Placeholder 6">
            <a:extLst>
              <a:ext uri="{FF2B5EF4-FFF2-40B4-BE49-F238E27FC236}">
                <a16:creationId xmlns:a16="http://schemas.microsoft.com/office/drawing/2014/main" id="{46E23DB9-7BE0-321E-CC50-7620EABE4237}"/>
              </a:ext>
            </a:extLst>
          </p:cNvPr>
          <p:cNvSpPr txBox="1">
            <a:spLocks/>
          </p:cNvSpPr>
          <p:nvPr/>
        </p:nvSpPr>
        <p:spPr>
          <a:xfrm>
            <a:off x="6299808" y="1337144"/>
            <a:ext cx="5507999" cy="2272417"/>
          </a:xfrm>
          <a:prstGeom prst="rect">
            <a:avLst/>
          </a:prstGeom>
          <a:solidFill>
            <a:srgbClr val="662A63">
              <a:alpha val="14902"/>
            </a:srgbClr>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sz="1400" dirty="0"/>
          </a:p>
        </p:txBody>
      </p:sp>
      <p:grpSp>
        <p:nvGrpSpPr>
          <p:cNvPr id="19" name="Group 18" descr="Covid-19 icon and head wearing a mask icon">
            <a:extLst>
              <a:ext uri="{FF2B5EF4-FFF2-40B4-BE49-F238E27FC236}">
                <a16:creationId xmlns:a16="http://schemas.microsoft.com/office/drawing/2014/main" id="{7F40B85F-B569-7253-F654-ECB63CE1B6B2}"/>
              </a:ext>
            </a:extLst>
          </p:cNvPr>
          <p:cNvGrpSpPr/>
          <p:nvPr/>
        </p:nvGrpSpPr>
        <p:grpSpPr>
          <a:xfrm flipH="1">
            <a:off x="10477040" y="1995893"/>
            <a:ext cx="1414310" cy="954918"/>
            <a:chOff x="6807342" y="5638247"/>
            <a:chExt cx="1350272" cy="904714"/>
          </a:xfrm>
        </p:grpSpPr>
        <p:pic>
          <p:nvPicPr>
            <p:cNvPr id="20" name="Graphic 19" descr="Covid-19 with solid fill">
              <a:extLst>
                <a:ext uri="{FF2B5EF4-FFF2-40B4-BE49-F238E27FC236}">
                  <a16:creationId xmlns:a16="http://schemas.microsoft.com/office/drawing/2014/main" id="{A15BCD70-8292-6A5C-5CFD-0690453D25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07342" y="5638247"/>
              <a:ext cx="823390" cy="904714"/>
            </a:xfrm>
            <a:prstGeom prst="rect">
              <a:avLst/>
            </a:prstGeom>
          </p:spPr>
        </p:pic>
        <p:pic>
          <p:nvPicPr>
            <p:cNvPr id="21" name="Graphic 20" descr="Face with mask with solid fill">
              <a:extLst>
                <a:ext uri="{FF2B5EF4-FFF2-40B4-BE49-F238E27FC236}">
                  <a16:creationId xmlns:a16="http://schemas.microsoft.com/office/drawing/2014/main" id="{938A5690-CD48-575C-B978-DFE2E3C669E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418303" y="5681756"/>
              <a:ext cx="739311" cy="812331"/>
            </a:xfrm>
            <a:prstGeom prst="rect">
              <a:avLst/>
            </a:prstGeom>
          </p:spPr>
        </p:pic>
      </p:grpSp>
      <p:sp>
        <p:nvSpPr>
          <p:cNvPr id="4" name="Title 3">
            <a:extLst>
              <a:ext uri="{FF2B5EF4-FFF2-40B4-BE49-F238E27FC236}">
                <a16:creationId xmlns:a16="http://schemas.microsoft.com/office/drawing/2014/main" id="{17F9D832-7C0D-BB07-26A9-CC5C22B184D4}"/>
              </a:ext>
            </a:extLst>
          </p:cNvPr>
          <p:cNvSpPr>
            <a:spLocks noGrp="1"/>
          </p:cNvSpPr>
          <p:nvPr>
            <p:ph type="title"/>
          </p:nvPr>
        </p:nvSpPr>
        <p:spPr/>
        <p:txBody>
          <a:bodyPr/>
          <a:lstStyle/>
          <a:p>
            <a:r>
              <a:rPr lang="en-GB" dirty="0">
                <a:solidFill>
                  <a:schemeClr val="bg1"/>
                </a:solidFill>
              </a:rPr>
              <a:t>Healthy Birth and Early </a:t>
            </a:r>
            <a:r>
              <a:rPr lang="en-GB" dirty="0"/>
              <a:t>Y</a:t>
            </a:r>
            <a:r>
              <a:rPr lang="en-GB" dirty="0">
                <a:solidFill>
                  <a:schemeClr val="bg1"/>
                </a:solidFill>
              </a:rPr>
              <a:t>ears </a:t>
            </a:r>
            <a:r>
              <a:rPr lang="en-GB" dirty="0"/>
              <a:t>P</a:t>
            </a:r>
            <a:r>
              <a:rPr lang="en-GB" dirty="0">
                <a:solidFill>
                  <a:schemeClr val="bg1"/>
                </a:solidFill>
              </a:rPr>
              <a:t>riorities</a:t>
            </a:r>
            <a:endParaRPr lang="en-GB" dirty="0"/>
          </a:p>
        </p:txBody>
      </p:sp>
      <p:sp>
        <p:nvSpPr>
          <p:cNvPr id="2" name="Content Placeholder 6">
            <a:extLst>
              <a:ext uri="{FF2B5EF4-FFF2-40B4-BE49-F238E27FC236}">
                <a16:creationId xmlns:a16="http://schemas.microsoft.com/office/drawing/2014/main" id="{7F24BEFC-2F62-D08E-4A3A-EE8D6CAA8596}"/>
              </a:ext>
            </a:extLst>
          </p:cNvPr>
          <p:cNvSpPr txBox="1">
            <a:spLocks/>
          </p:cNvSpPr>
          <p:nvPr/>
        </p:nvSpPr>
        <p:spPr>
          <a:xfrm>
            <a:off x="384193" y="1337144"/>
            <a:ext cx="5508000" cy="2272417"/>
          </a:xfrm>
          <a:prstGeom prst="rect">
            <a:avLst/>
          </a:prstGeom>
          <a:solidFill>
            <a:srgbClr val="662A63">
              <a:alpha val="14902"/>
            </a:srgbClr>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GB" sz="1600" b="1" dirty="0">
                <a:solidFill>
                  <a:schemeClr val="accent1"/>
                </a:solidFill>
              </a:rPr>
              <a:t>    Priority areas </a:t>
            </a:r>
          </a:p>
          <a:p>
            <a:pPr marL="540000" indent="-342900">
              <a:lnSpc>
                <a:spcPct val="100000"/>
              </a:lnSpc>
              <a:buClr>
                <a:schemeClr val="accent1"/>
              </a:buClr>
              <a:buFont typeface="+mj-lt"/>
              <a:buAutoNum type="arabicPeriod"/>
            </a:pPr>
            <a:r>
              <a:rPr lang="en-GB" sz="1400" dirty="0"/>
              <a:t>Develop and retain integrated workforce.</a:t>
            </a:r>
          </a:p>
          <a:p>
            <a:pPr marL="540000" indent="-342900">
              <a:lnSpc>
                <a:spcPct val="100000"/>
              </a:lnSpc>
              <a:buClr>
                <a:schemeClr val="accent1"/>
              </a:buClr>
              <a:buFont typeface="+mj-lt"/>
              <a:buAutoNum type="arabicPeriod"/>
            </a:pPr>
            <a:r>
              <a:rPr lang="en-GB" sz="1400" dirty="0"/>
              <a:t>Train all professionals working with children and families.</a:t>
            </a:r>
          </a:p>
          <a:p>
            <a:pPr marL="540000" indent="-342900">
              <a:lnSpc>
                <a:spcPct val="100000"/>
              </a:lnSpc>
              <a:buClr>
                <a:schemeClr val="accent1"/>
              </a:buClr>
              <a:buFont typeface="+mj-lt"/>
              <a:buAutoNum type="arabicPeriod"/>
            </a:pPr>
            <a:r>
              <a:rPr lang="en-GB" sz="1400" dirty="0"/>
              <a:t>Support parents and carers in preparation for education.</a:t>
            </a:r>
          </a:p>
          <a:p>
            <a:pPr marL="540000" indent="-342900">
              <a:lnSpc>
                <a:spcPct val="100000"/>
              </a:lnSpc>
              <a:buClr>
                <a:schemeClr val="accent1"/>
              </a:buClr>
              <a:buFont typeface="+mj-lt"/>
              <a:buAutoNum type="arabicPeriod"/>
            </a:pPr>
            <a:r>
              <a:rPr lang="en-GB" sz="1400" dirty="0"/>
              <a:t>Promote responsive breastfeeding, responsive bottle-feeding and smoke-free environments. </a:t>
            </a:r>
          </a:p>
          <a:p>
            <a:pPr marL="540000" indent="-342900">
              <a:lnSpc>
                <a:spcPct val="100000"/>
              </a:lnSpc>
              <a:buClr>
                <a:schemeClr val="accent1"/>
              </a:buClr>
              <a:buFont typeface="+mj-lt"/>
              <a:buAutoNum type="arabicPeriod"/>
            </a:pPr>
            <a:r>
              <a:rPr lang="en-GB" sz="1400" dirty="0"/>
              <a:t>Reduce unintentional injuries. </a:t>
            </a:r>
          </a:p>
        </p:txBody>
      </p:sp>
      <p:sp>
        <p:nvSpPr>
          <p:cNvPr id="13" name="Content Placeholder 6">
            <a:extLst>
              <a:ext uri="{FF2B5EF4-FFF2-40B4-BE49-F238E27FC236}">
                <a16:creationId xmlns:a16="http://schemas.microsoft.com/office/drawing/2014/main" id="{AC679743-A0AF-DB0F-A96C-6F786C2DAEEB}"/>
              </a:ext>
            </a:extLst>
          </p:cNvPr>
          <p:cNvSpPr txBox="1">
            <a:spLocks/>
          </p:cNvSpPr>
          <p:nvPr/>
        </p:nvSpPr>
        <p:spPr>
          <a:xfrm>
            <a:off x="3841674" y="3811114"/>
            <a:ext cx="4508652" cy="2681760"/>
          </a:xfrm>
          <a:prstGeom prst="rect">
            <a:avLst/>
          </a:prstGeom>
          <a:solidFill>
            <a:srgbClr val="662A63">
              <a:alpha val="14902"/>
            </a:srgbClr>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1600" b="1" dirty="0">
                <a:solidFill>
                  <a:schemeClr val="accent1"/>
                </a:solidFill>
              </a:rPr>
              <a:t>    Priority actions</a:t>
            </a:r>
          </a:p>
          <a:p>
            <a:pPr marL="540000" indent="-342900">
              <a:lnSpc>
                <a:spcPct val="100000"/>
              </a:lnSpc>
              <a:buClr>
                <a:schemeClr val="accent1"/>
              </a:buClr>
              <a:buFont typeface="+mj-lt"/>
              <a:buAutoNum type="arabicPeriod"/>
            </a:pPr>
            <a:r>
              <a:rPr lang="en-GB" sz="1400" dirty="0"/>
              <a:t>Vaccination delivery and monitor activity.</a:t>
            </a:r>
          </a:p>
          <a:p>
            <a:pPr marL="540000" indent="-342900">
              <a:lnSpc>
                <a:spcPct val="100000"/>
              </a:lnSpc>
              <a:buClr>
                <a:schemeClr val="accent1"/>
              </a:buClr>
              <a:buFont typeface="+mj-lt"/>
              <a:buAutoNum type="arabicPeriod"/>
            </a:pPr>
            <a:r>
              <a:rPr lang="en-GB" sz="1400" dirty="0"/>
              <a:t>Improve immunisation rates through communication, co-ordination improvements and promotion. </a:t>
            </a:r>
            <a:endParaRPr lang="en-GB" sz="1000" dirty="0"/>
          </a:p>
          <a:p>
            <a:pPr marL="540000" indent="-342900">
              <a:lnSpc>
                <a:spcPct val="100000"/>
              </a:lnSpc>
              <a:buClr>
                <a:schemeClr val="accent1"/>
              </a:buClr>
              <a:buFont typeface="+mj-lt"/>
              <a:buAutoNum type="arabicPeriod"/>
            </a:pPr>
            <a:r>
              <a:rPr lang="en-GB" sz="1400" dirty="0"/>
              <a:t>Support access to community vaccination venues. </a:t>
            </a:r>
          </a:p>
          <a:p>
            <a:pPr marL="540000" indent="-342900">
              <a:lnSpc>
                <a:spcPct val="100000"/>
              </a:lnSpc>
              <a:buClr>
                <a:schemeClr val="accent1"/>
              </a:buClr>
              <a:buFont typeface="+mj-lt"/>
              <a:buAutoNum type="arabicPeriod"/>
            </a:pPr>
            <a:r>
              <a:rPr lang="en-GB" sz="1400" dirty="0"/>
              <a:t>Improve response for vulnerable children. </a:t>
            </a:r>
          </a:p>
          <a:p>
            <a:pPr algn="ctr"/>
            <a:endParaRPr lang="en-GB" sz="1400" dirty="0"/>
          </a:p>
        </p:txBody>
      </p:sp>
      <p:sp>
        <p:nvSpPr>
          <p:cNvPr id="16" name="Content Placeholder 6">
            <a:extLst>
              <a:ext uri="{FF2B5EF4-FFF2-40B4-BE49-F238E27FC236}">
                <a16:creationId xmlns:a16="http://schemas.microsoft.com/office/drawing/2014/main" id="{85A0AD4F-6710-315F-072B-7A92F7E37A90}"/>
              </a:ext>
            </a:extLst>
          </p:cNvPr>
          <p:cNvSpPr txBox="1">
            <a:spLocks/>
          </p:cNvSpPr>
          <p:nvPr/>
        </p:nvSpPr>
        <p:spPr>
          <a:xfrm>
            <a:off x="6299808" y="1337145"/>
            <a:ext cx="4674018" cy="2274533"/>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b="1" dirty="0">
                <a:solidFill>
                  <a:schemeClr val="accent1"/>
                </a:solidFill>
                <a:latin typeface="Arial" panose="020B0604020202020204" pitchFamily="34" charset="0"/>
                <a:cs typeface="Arial" panose="020B0604020202020204" pitchFamily="34" charset="0"/>
              </a:rPr>
              <a:t>COVID-19 recovery</a:t>
            </a:r>
          </a:p>
          <a:p>
            <a:pPr marL="285750" indent="-285750">
              <a:lnSpc>
                <a:spcPct val="150000"/>
              </a:lnSpc>
              <a:buFont typeface="Arial" panose="020B0604020202020204" pitchFamily="34" charset="0"/>
              <a:buChar char="•"/>
            </a:pPr>
            <a:r>
              <a:rPr lang="en-GB" sz="1400" dirty="0"/>
              <a:t>0-5 services continuing to re-engage families as well as support healthy births and child development. </a:t>
            </a:r>
          </a:p>
          <a:p>
            <a:pPr marL="285750" indent="-285750">
              <a:lnSpc>
                <a:spcPct val="150000"/>
              </a:lnSpc>
              <a:buFont typeface="Arial" panose="020B0604020202020204" pitchFamily="34" charset="0"/>
              <a:buChar char="•"/>
            </a:pPr>
            <a:r>
              <a:rPr lang="en-GB" sz="1400" dirty="0"/>
              <a:t>Face to face delivery of services alongside virtual support where proven effective. </a:t>
            </a:r>
          </a:p>
          <a:p>
            <a:pPr marL="285750" indent="-285750">
              <a:lnSpc>
                <a:spcPct val="150000"/>
              </a:lnSpc>
              <a:buFont typeface="Arial" panose="020B0604020202020204" pitchFamily="34" charset="0"/>
              <a:buChar char="•"/>
            </a:pPr>
            <a:r>
              <a:rPr lang="en-GB" sz="1400" dirty="0"/>
              <a:t>Workforce recruitment remains challenging. </a:t>
            </a:r>
          </a:p>
        </p:txBody>
      </p:sp>
      <p:pic>
        <p:nvPicPr>
          <p:cNvPr id="24" name="Graphic 23" descr="Priorities with solid fill">
            <a:extLst>
              <a:ext uri="{FF2B5EF4-FFF2-40B4-BE49-F238E27FC236}">
                <a16:creationId xmlns:a16="http://schemas.microsoft.com/office/drawing/2014/main" id="{FE9F715A-5B38-4512-9A53-EC4FA512CB3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14450" y="3356390"/>
            <a:ext cx="2741568" cy="2741568"/>
          </a:xfrm>
          <a:prstGeom prst="rect">
            <a:avLst/>
          </a:prstGeom>
        </p:spPr>
      </p:pic>
    </p:spTree>
    <p:extLst>
      <p:ext uri="{BB962C8B-B14F-4D97-AF65-F5344CB8AC3E}">
        <p14:creationId xmlns:p14="http://schemas.microsoft.com/office/powerpoint/2010/main" val="297455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893C53-2050-E963-4108-77D4EBDFF435}"/>
              </a:ext>
            </a:extLst>
          </p:cNvPr>
          <p:cNvSpPr>
            <a:spLocks noGrp="1"/>
          </p:cNvSpPr>
          <p:nvPr>
            <p:ph type="title"/>
          </p:nvPr>
        </p:nvSpPr>
        <p:spPr/>
        <p:txBody>
          <a:bodyPr/>
          <a:lstStyle/>
          <a:p>
            <a:r>
              <a:rPr lang="en-GB" dirty="0"/>
              <a:t>Bedford Borough School-aged Years</a:t>
            </a:r>
          </a:p>
        </p:txBody>
      </p:sp>
      <p:pic>
        <p:nvPicPr>
          <p:cNvPr id="3" name="Picture 2">
            <a:extLst>
              <a:ext uri="{FF2B5EF4-FFF2-40B4-BE49-F238E27FC236}">
                <a16:creationId xmlns:a16="http://schemas.microsoft.com/office/drawing/2014/main" id="{B6D6FF8A-9283-A4CF-1BA6-35A945275CC0}"/>
              </a:ext>
            </a:extLst>
          </p:cNvPr>
          <p:cNvPicPr>
            <a:picLocks noChangeAspect="1"/>
          </p:cNvPicPr>
          <p:nvPr/>
        </p:nvPicPr>
        <p:blipFill>
          <a:blip r:embed="rId3"/>
          <a:stretch>
            <a:fillRect/>
          </a:stretch>
        </p:blipFill>
        <p:spPr>
          <a:xfrm>
            <a:off x="9500442" y="1748061"/>
            <a:ext cx="2331893" cy="503689"/>
          </a:xfrm>
          <a:prstGeom prst="rect">
            <a:avLst/>
          </a:prstGeom>
        </p:spPr>
      </p:pic>
      <p:pic>
        <p:nvPicPr>
          <p:cNvPr id="7" name="Picture 6">
            <a:extLst>
              <a:ext uri="{FF2B5EF4-FFF2-40B4-BE49-F238E27FC236}">
                <a16:creationId xmlns:a16="http://schemas.microsoft.com/office/drawing/2014/main" id="{F826B045-B793-ED0A-9740-09386B9F6570}"/>
              </a:ext>
            </a:extLst>
          </p:cNvPr>
          <p:cNvPicPr>
            <a:picLocks noChangeAspect="1"/>
          </p:cNvPicPr>
          <p:nvPr/>
        </p:nvPicPr>
        <p:blipFill>
          <a:blip r:embed="rId4"/>
          <a:stretch>
            <a:fillRect/>
          </a:stretch>
        </p:blipFill>
        <p:spPr>
          <a:xfrm>
            <a:off x="531716" y="989124"/>
            <a:ext cx="8793797" cy="5716663"/>
          </a:xfrm>
          <a:prstGeom prst="rect">
            <a:avLst/>
          </a:prstGeom>
        </p:spPr>
      </p:pic>
    </p:spTree>
    <p:extLst>
      <p:ext uri="{BB962C8B-B14F-4D97-AF65-F5344CB8AC3E}">
        <p14:creationId xmlns:p14="http://schemas.microsoft.com/office/powerpoint/2010/main" val="917859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EF10503-8D12-C7E6-412F-A473C1E61081}"/>
              </a:ext>
            </a:extLst>
          </p:cNvPr>
          <p:cNvSpPr>
            <a:spLocks noGrp="1"/>
          </p:cNvSpPr>
          <p:nvPr>
            <p:ph type="title"/>
          </p:nvPr>
        </p:nvSpPr>
        <p:spPr/>
        <p:txBody>
          <a:bodyPr/>
          <a:lstStyle/>
          <a:p>
            <a:r>
              <a:rPr lang="en-GB" dirty="0"/>
              <a:t>Bedford Borough School-aged Years Snapshot (2023)</a:t>
            </a:r>
          </a:p>
        </p:txBody>
      </p:sp>
      <p:sp>
        <p:nvSpPr>
          <p:cNvPr id="5" name="Content Placeholder 4">
            <a:extLst>
              <a:ext uri="{FF2B5EF4-FFF2-40B4-BE49-F238E27FC236}">
                <a16:creationId xmlns:a16="http://schemas.microsoft.com/office/drawing/2014/main" id="{8B2030C7-1002-738A-CD9C-E1897F9264B2}"/>
              </a:ext>
            </a:extLst>
          </p:cNvPr>
          <p:cNvSpPr>
            <a:spLocks noGrp="1"/>
          </p:cNvSpPr>
          <p:nvPr>
            <p:ph sz="half" idx="1"/>
          </p:nvPr>
        </p:nvSpPr>
        <p:spPr>
          <a:xfrm>
            <a:off x="838200" y="1023173"/>
            <a:ext cx="5181600" cy="436387"/>
          </a:xfrm>
        </p:spPr>
        <p:txBody>
          <a:bodyPr>
            <a:normAutofit/>
          </a:bodyPr>
          <a:lstStyle/>
          <a:p>
            <a:pPr marL="0" indent="0" algn="ctr">
              <a:buNone/>
            </a:pPr>
            <a:r>
              <a:rPr lang="en-GB" sz="2000" b="1" dirty="0"/>
              <a:t>Risk factor indicators</a:t>
            </a:r>
          </a:p>
        </p:txBody>
      </p:sp>
      <p:grpSp>
        <p:nvGrpSpPr>
          <p:cNvPr id="2" name="Group 1" descr="Human weighing scales&#10;Text: Obese children have a higher risk of poor health, disability and premature mortality in adulthood and potentially poorer teenage mental health. &#10;Approaching 1/4 of all Reception children are Obese, in line with the national average. &#10;At Year 6 that proportion stays in line with the national average, which  increased to around 35%">
            <a:extLst>
              <a:ext uri="{FF2B5EF4-FFF2-40B4-BE49-F238E27FC236}">
                <a16:creationId xmlns:a16="http://schemas.microsoft.com/office/drawing/2014/main" id="{7EB7361B-0047-C65C-0FF1-1D4B22014151}"/>
              </a:ext>
            </a:extLst>
          </p:cNvPr>
          <p:cNvGrpSpPr/>
          <p:nvPr/>
        </p:nvGrpSpPr>
        <p:grpSpPr>
          <a:xfrm>
            <a:off x="465784" y="1561220"/>
            <a:ext cx="5415947" cy="1526773"/>
            <a:chOff x="383647" y="1384298"/>
            <a:chExt cx="5415947" cy="1727664"/>
          </a:xfrm>
        </p:grpSpPr>
        <p:sp>
          <p:nvSpPr>
            <p:cNvPr id="8" name="Content Placeholder 2">
              <a:extLst>
                <a:ext uri="{FF2B5EF4-FFF2-40B4-BE49-F238E27FC236}">
                  <a16:creationId xmlns:a16="http://schemas.microsoft.com/office/drawing/2014/main" id="{2F0F53E0-66A1-8242-B1D5-BCFF806698F3}"/>
                </a:ext>
              </a:extLst>
            </p:cNvPr>
            <p:cNvSpPr txBox="1">
              <a:spLocks/>
            </p:cNvSpPr>
            <p:nvPr/>
          </p:nvSpPr>
          <p:spPr>
            <a:xfrm>
              <a:off x="1242950" y="1415021"/>
              <a:ext cx="4556644" cy="1696941"/>
            </a:xfrm>
            <a:prstGeom prst="rect">
              <a:avLst/>
            </a:prstGeom>
          </p:spPr>
          <p:txBody>
            <a:bodyPr vert="horz" lIns="91440" tIns="45720" rIns="91440" bIns="45720" rtlCol="0">
              <a:noAutofit/>
            </a:bodyPr>
            <a:lstStyle>
              <a:defPPr>
                <a:defRPr lang="en-US"/>
              </a:defPPr>
              <a:lvl1pPr indent="0" eaLnBrk="0" fontAlgn="base" hangingPunct="0">
                <a:lnSpc>
                  <a:spcPct val="100000"/>
                </a:lnSpc>
                <a:spcBef>
                  <a:spcPct val="0"/>
                </a:spcBef>
                <a:spcAft>
                  <a:spcPct val="0"/>
                </a:spcAft>
                <a:buSzPts val="1000"/>
                <a:buFont typeface="Arial" panose="020B0604020202020204" pitchFamily="34" charset="0"/>
                <a:buNone/>
                <a:tabLst>
                  <a:tab pos="457200" algn="l"/>
                </a:tabLst>
                <a:defRPr sz="1400" b="0">
                  <a:latin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1300" b="1" dirty="0">
                  <a:solidFill>
                    <a:schemeClr val="accent1"/>
                  </a:solidFill>
                </a:rPr>
                <a:t>Obese</a:t>
              </a:r>
              <a:r>
                <a:rPr lang="en-GB" sz="1300" dirty="0"/>
                <a:t> children have a higher risk of poor health, disability and premature mortality in adulthood and potentially poorer teenage mental health. </a:t>
              </a:r>
              <a:br>
                <a:rPr lang="en-GB" sz="1300" dirty="0"/>
              </a:br>
              <a:r>
                <a:rPr lang="en-GB" sz="1300" dirty="0"/>
                <a:t>Roughly </a:t>
              </a:r>
              <a:r>
                <a:rPr lang="en-GB" sz="1300" b="1" dirty="0">
                  <a:solidFill>
                    <a:schemeClr val="accent1"/>
                  </a:solidFill>
                </a:rPr>
                <a:t>1 in 5 Reception children </a:t>
              </a:r>
              <a:r>
                <a:rPr lang="en-GB" sz="1300" dirty="0"/>
                <a:t>are </a:t>
              </a:r>
              <a:r>
                <a:rPr lang="en-GB" sz="1300" b="1" dirty="0">
                  <a:solidFill>
                    <a:schemeClr val="accent1"/>
                  </a:solidFill>
                </a:rPr>
                <a:t>overweight or obese</a:t>
              </a:r>
              <a:r>
                <a:rPr lang="en-GB" sz="1300" dirty="0"/>
                <a:t>, this has </a:t>
              </a:r>
              <a:r>
                <a:rPr lang="en-GB" sz="1300" b="1" dirty="0">
                  <a:solidFill>
                    <a:schemeClr val="accent1"/>
                  </a:solidFill>
                </a:rPr>
                <a:t>improved</a:t>
              </a:r>
              <a:r>
                <a:rPr lang="en-GB" sz="1300" dirty="0"/>
                <a:t> </a:t>
              </a:r>
              <a:r>
                <a:rPr lang="en-GB" sz="1300" i="1" dirty="0"/>
                <a:t>and</a:t>
              </a:r>
              <a:r>
                <a:rPr lang="en-GB" sz="1300" dirty="0"/>
                <a:t> is </a:t>
              </a:r>
              <a:r>
                <a:rPr lang="en-GB" sz="1300" b="1" dirty="0">
                  <a:solidFill>
                    <a:schemeClr val="accent1"/>
                  </a:solidFill>
                </a:rPr>
                <a:t>significantly better </a:t>
              </a:r>
              <a:r>
                <a:rPr lang="en-GB" sz="1300" dirty="0"/>
                <a:t>than</a:t>
              </a:r>
              <a:r>
                <a:rPr lang="en-GB" sz="1300" b="1" dirty="0">
                  <a:solidFill>
                    <a:schemeClr val="accent1"/>
                  </a:solidFill>
                </a:rPr>
                <a:t> </a:t>
              </a:r>
              <a:r>
                <a:rPr lang="en-GB" sz="1300" dirty="0"/>
                <a:t>the national average. </a:t>
              </a:r>
              <a:br>
                <a:rPr lang="en-GB" sz="1300" dirty="0"/>
              </a:br>
              <a:r>
                <a:rPr lang="en-GB" sz="1300" dirty="0"/>
                <a:t>At </a:t>
              </a:r>
              <a:r>
                <a:rPr lang="en-GB" sz="1300" b="1" dirty="0">
                  <a:solidFill>
                    <a:schemeClr val="accent1"/>
                  </a:solidFill>
                </a:rPr>
                <a:t>Year 6</a:t>
              </a:r>
              <a:r>
                <a:rPr lang="en-GB" sz="1300" b="1" dirty="0">
                  <a:solidFill>
                    <a:schemeClr val="accent2"/>
                  </a:solidFill>
                </a:rPr>
                <a:t> </a:t>
              </a:r>
              <a:r>
                <a:rPr lang="en-GB" sz="1300" dirty="0"/>
                <a:t>that proportion stays </a:t>
              </a:r>
              <a:r>
                <a:rPr lang="en-GB" sz="1300" b="1" dirty="0">
                  <a:solidFill>
                    <a:schemeClr val="accent1"/>
                  </a:solidFill>
                </a:rPr>
                <a:t>in line </a:t>
              </a:r>
              <a:r>
                <a:rPr lang="en-GB" sz="1300" dirty="0"/>
                <a:t>with the national average, which </a:t>
              </a:r>
              <a:r>
                <a:rPr lang="en-GB" sz="1300" b="1" dirty="0">
                  <a:solidFill>
                    <a:schemeClr val="accent1"/>
                  </a:solidFill>
                </a:rPr>
                <a:t>increased</a:t>
              </a:r>
              <a:r>
                <a:rPr lang="en-GB" sz="1300" dirty="0"/>
                <a:t> to around </a:t>
              </a:r>
              <a:r>
                <a:rPr lang="en-GB" sz="1300" b="1" dirty="0">
                  <a:solidFill>
                    <a:schemeClr val="accent1"/>
                  </a:solidFill>
                </a:rPr>
                <a:t>36%</a:t>
              </a:r>
              <a:r>
                <a:rPr lang="en-GB" sz="1300" dirty="0"/>
                <a:t>.</a:t>
              </a:r>
              <a:endParaRPr lang="en-GB" sz="1300" dirty="0">
                <a:solidFill>
                  <a:schemeClr val="accent1"/>
                </a:solidFill>
              </a:endParaRPr>
            </a:p>
          </p:txBody>
        </p:sp>
        <p:pic>
          <p:nvPicPr>
            <p:cNvPr id="3" name="Graphic 2" descr="Weight Loss with solid fill">
              <a:extLst>
                <a:ext uri="{FF2B5EF4-FFF2-40B4-BE49-F238E27FC236}">
                  <a16:creationId xmlns:a16="http://schemas.microsoft.com/office/drawing/2014/main" id="{B3BCE958-6725-7126-3597-87106BAFF1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3647" y="1384298"/>
              <a:ext cx="914400" cy="953181"/>
            </a:xfrm>
            <a:prstGeom prst="rect">
              <a:avLst/>
            </a:prstGeom>
          </p:spPr>
        </p:pic>
      </p:grpSp>
      <p:grpSp>
        <p:nvGrpSpPr>
          <p:cNvPr id="17" name="Group 16" descr="Mental health head icon&#10;Text: Children suffering from poor mental ill health are at risk of poor physical health outcomes, poor educational&#10;attainment, and are at greater risk of unhealthy behaviours. A lower number of school pupils in Bedford Borough have social, emotional and mental health needs than the average for the deprivation decile">
            <a:extLst>
              <a:ext uri="{FF2B5EF4-FFF2-40B4-BE49-F238E27FC236}">
                <a16:creationId xmlns:a16="http://schemas.microsoft.com/office/drawing/2014/main" id="{587CD1E0-05B8-6628-6CD9-9A6476C0EB4C}"/>
              </a:ext>
            </a:extLst>
          </p:cNvPr>
          <p:cNvGrpSpPr/>
          <p:nvPr/>
        </p:nvGrpSpPr>
        <p:grpSpPr>
          <a:xfrm>
            <a:off x="495738" y="3560599"/>
            <a:ext cx="5554016" cy="1310720"/>
            <a:chOff x="465784" y="3417722"/>
            <a:chExt cx="5554016" cy="919618"/>
          </a:xfrm>
        </p:grpSpPr>
        <p:pic>
          <p:nvPicPr>
            <p:cNvPr id="9" name="Graphic 8" descr="Mental Health with solid fill">
              <a:extLst>
                <a:ext uri="{FF2B5EF4-FFF2-40B4-BE49-F238E27FC236}">
                  <a16:creationId xmlns:a16="http://schemas.microsoft.com/office/drawing/2014/main" id="{112AE0AC-F92D-1E36-CB0D-C3C93E4EB0B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5232581" y="3417722"/>
              <a:ext cx="787219" cy="582236"/>
            </a:xfrm>
            <a:prstGeom prst="rect">
              <a:avLst/>
            </a:prstGeom>
          </p:spPr>
        </p:pic>
        <p:sp>
          <p:nvSpPr>
            <p:cNvPr id="35" name="Content Placeholder 2">
              <a:extLst>
                <a:ext uri="{FF2B5EF4-FFF2-40B4-BE49-F238E27FC236}">
                  <a16:creationId xmlns:a16="http://schemas.microsoft.com/office/drawing/2014/main" id="{7A086FEC-B500-4FDB-2945-C8B95FE0BD04}"/>
                </a:ext>
              </a:extLst>
            </p:cNvPr>
            <p:cNvSpPr txBox="1">
              <a:spLocks/>
            </p:cNvSpPr>
            <p:nvPr/>
          </p:nvSpPr>
          <p:spPr>
            <a:xfrm>
              <a:off x="465784" y="3488725"/>
              <a:ext cx="4878250" cy="848615"/>
            </a:xfrm>
            <a:prstGeom prst="rect">
              <a:avLst/>
            </a:prstGeom>
          </p:spPr>
          <p:txBody>
            <a:bodyPr vert="horz" lIns="91440" tIns="45720" rIns="91440" bIns="45720" rtlCol="0">
              <a:noAutofit/>
            </a:bodyPr>
            <a:lstStyle>
              <a:defPPr>
                <a:defRPr lang="en-US"/>
              </a:defPPr>
              <a:lvl1pPr indent="0" eaLnBrk="0" fontAlgn="base" hangingPunct="0">
                <a:lnSpc>
                  <a:spcPct val="100000"/>
                </a:lnSpc>
                <a:spcBef>
                  <a:spcPct val="0"/>
                </a:spcBef>
                <a:spcAft>
                  <a:spcPct val="0"/>
                </a:spcAft>
                <a:buSzPts val="1000"/>
                <a:buFont typeface="Arial" panose="020B0604020202020204" pitchFamily="34" charset="0"/>
                <a:buNone/>
                <a:tabLst>
                  <a:tab pos="457200" algn="l"/>
                </a:tabLst>
                <a:defRPr sz="1400" b="1">
                  <a:solidFill>
                    <a:schemeClr val="accent2"/>
                  </a:solidFill>
                  <a:latin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1300" b="0" dirty="0">
                  <a:solidFill>
                    <a:schemeClr val="tx1"/>
                  </a:solidFill>
                </a:rPr>
                <a:t>Children suffering from </a:t>
              </a:r>
              <a:r>
                <a:rPr lang="en-GB" sz="1300" dirty="0">
                  <a:solidFill>
                    <a:schemeClr val="accent1"/>
                  </a:solidFill>
                </a:rPr>
                <a:t>poor mental ill health </a:t>
              </a:r>
              <a:r>
                <a:rPr lang="en-GB" sz="1300" b="0" dirty="0">
                  <a:solidFill>
                    <a:schemeClr val="tx1"/>
                  </a:solidFill>
                </a:rPr>
                <a:t>are at risk of poor physical health outcomes, poor educational</a:t>
              </a:r>
              <a:br>
                <a:rPr lang="en-GB" sz="1300" b="0" dirty="0">
                  <a:solidFill>
                    <a:schemeClr val="tx1"/>
                  </a:solidFill>
                </a:rPr>
              </a:br>
              <a:r>
                <a:rPr lang="en-GB" sz="1300" b="0" dirty="0">
                  <a:solidFill>
                    <a:schemeClr val="tx1"/>
                  </a:solidFill>
                </a:rPr>
                <a:t>attainment, and are at greater risk of unhealthy behaviours. A </a:t>
              </a:r>
              <a:r>
                <a:rPr lang="en-GB" sz="1300" dirty="0">
                  <a:solidFill>
                    <a:schemeClr val="accent1"/>
                  </a:solidFill>
                </a:rPr>
                <a:t>lower number</a:t>
              </a:r>
              <a:r>
                <a:rPr lang="en-GB" sz="1300" b="0" dirty="0">
                  <a:solidFill>
                    <a:schemeClr val="tx1"/>
                  </a:solidFill>
                </a:rPr>
                <a:t> of school pupils in Bedford Borough </a:t>
              </a:r>
              <a:r>
                <a:rPr lang="en-GB" sz="1300" dirty="0">
                  <a:solidFill>
                    <a:schemeClr val="accent1"/>
                  </a:solidFill>
                </a:rPr>
                <a:t>have social, emotional and mental health needs </a:t>
              </a:r>
              <a:r>
                <a:rPr lang="en-GB" sz="1300" b="0" dirty="0">
                  <a:solidFill>
                    <a:schemeClr val="tx1"/>
                  </a:solidFill>
                </a:rPr>
                <a:t>than the average for the deprivation decile.</a:t>
              </a:r>
              <a:endParaRPr lang="en-US" altLang="en-US" sz="1300" b="0" dirty="0">
                <a:solidFill>
                  <a:schemeClr val="tx1"/>
                </a:solidFill>
              </a:endParaRPr>
            </a:p>
          </p:txBody>
        </p:sp>
      </p:grpSp>
      <p:grpSp>
        <p:nvGrpSpPr>
          <p:cNvPr id="20" name="Group 19" descr="Smoking cigarette icon&#10;Text: Smoking is a major cause of ill health, particularly heart and lung disease and many people who start smoking as adolescents continue to smoke into adulthood. The prevalence of smokers in Bedford Borough’s children under the age of 15 is above the national average">
            <a:extLst>
              <a:ext uri="{FF2B5EF4-FFF2-40B4-BE49-F238E27FC236}">
                <a16:creationId xmlns:a16="http://schemas.microsoft.com/office/drawing/2014/main" id="{A302C80F-E221-CD8F-ABE0-A448A3506F64}"/>
              </a:ext>
            </a:extLst>
          </p:cNvPr>
          <p:cNvGrpSpPr/>
          <p:nvPr/>
        </p:nvGrpSpPr>
        <p:grpSpPr>
          <a:xfrm>
            <a:off x="465784" y="5177587"/>
            <a:ext cx="5455628" cy="1209519"/>
            <a:chOff x="433013" y="4164637"/>
            <a:chExt cx="5455628" cy="848615"/>
          </a:xfrm>
        </p:grpSpPr>
        <p:sp>
          <p:nvSpPr>
            <p:cNvPr id="11" name="Content Placeholder 2">
              <a:extLst>
                <a:ext uri="{FF2B5EF4-FFF2-40B4-BE49-F238E27FC236}">
                  <a16:creationId xmlns:a16="http://schemas.microsoft.com/office/drawing/2014/main" id="{C14DFF8A-DC4A-0E6F-3BD4-75798CECA946}"/>
                </a:ext>
              </a:extLst>
            </p:cNvPr>
            <p:cNvSpPr txBox="1">
              <a:spLocks/>
            </p:cNvSpPr>
            <p:nvPr/>
          </p:nvSpPr>
          <p:spPr>
            <a:xfrm>
              <a:off x="1194105" y="4164637"/>
              <a:ext cx="4694536" cy="848615"/>
            </a:xfrm>
            <a:prstGeom prst="rect">
              <a:avLst/>
            </a:prstGeom>
          </p:spPr>
          <p:txBody>
            <a:bodyPr vert="horz" lIns="91440" tIns="45720" rIns="91440" bIns="45720" rtlCol="0">
              <a:noAutofit/>
            </a:bodyPr>
            <a:lstStyle>
              <a:defPPr>
                <a:defRPr lang="en-US"/>
              </a:defPPr>
              <a:lvl1pPr indent="0" eaLnBrk="0" fontAlgn="base" hangingPunct="0">
                <a:lnSpc>
                  <a:spcPct val="100000"/>
                </a:lnSpc>
                <a:spcBef>
                  <a:spcPct val="0"/>
                </a:spcBef>
                <a:spcAft>
                  <a:spcPct val="0"/>
                </a:spcAft>
                <a:buFont typeface="Arial" panose="020B0604020202020204" pitchFamily="34" charset="0"/>
                <a:buNone/>
                <a:defRPr sz="1400">
                  <a:latin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1300" b="1" dirty="0">
                  <a:solidFill>
                    <a:schemeClr val="accent1"/>
                  </a:solidFill>
                </a:rPr>
                <a:t>Smoking</a:t>
              </a:r>
              <a:r>
                <a:rPr lang="en-GB" sz="1300" dirty="0"/>
                <a:t> is a major cause of ill health, particularly heart and lung disease and many people who start smoking as adolescents continue to smoke into adulthood. The </a:t>
              </a:r>
              <a:r>
                <a:rPr lang="en-GB" sz="1300" b="1" dirty="0">
                  <a:solidFill>
                    <a:schemeClr val="accent1"/>
                  </a:solidFill>
                </a:rPr>
                <a:t>prevalence of smokers </a:t>
              </a:r>
              <a:r>
                <a:rPr lang="en-GB" sz="1300" dirty="0"/>
                <a:t>in Bedford Borough’s children under the age of 15 is </a:t>
              </a:r>
              <a:r>
                <a:rPr lang="en-GB" sz="1300" b="1" dirty="0">
                  <a:solidFill>
                    <a:schemeClr val="accent1"/>
                  </a:solidFill>
                </a:rPr>
                <a:t>above</a:t>
              </a:r>
              <a:r>
                <a:rPr lang="en-GB" sz="1300" dirty="0"/>
                <a:t> the national average.</a:t>
              </a:r>
              <a:endParaRPr lang="en-US" altLang="en-US" sz="1300" dirty="0"/>
            </a:p>
          </p:txBody>
        </p:sp>
        <p:pic>
          <p:nvPicPr>
            <p:cNvPr id="34" name="Graphic 33" descr="Smoking with solid fill">
              <a:extLst>
                <a:ext uri="{FF2B5EF4-FFF2-40B4-BE49-F238E27FC236}">
                  <a16:creationId xmlns:a16="http://schemas.microsoft.com/office/drawing/2014/main" id="{8C77B0F0-2221-7BC5-8D10-BF66CFC794B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9704333">
              <a:off x="433013" y="4264164"/>
              <a:ext cx="644157" cy="512223"/>
            </a:xfrm>
            <a:prstGeom prst="rect">
              <a:avLst/>
            </a:prstGeom>
          </p:spPr>
        </p:pic>
      </p:grpSp>
      <p:sp>
        <p:nvSpPr>
          <p:cNvPr id="6" name="Content Placeholder 5">
            <a:extLst>
              <a:ext uri="{FF2B5EF4-FFF2-40B4-BE49-F238E27FC236}">
                <a16:creationId xmlns:a16="http://schemas.microsoft.com/office/drawing/2014/main" id="{8E5F6BA6-5849-5851-6A50-B49495CDAA2C}"/>
              </a:ext>
            </a:extLst>
          </p:cNvPr>
          <p:cNvSpPr>
            <a:spLocks noGrp="1"/>
          </p:cNvSpPr>
          <p:nvPr>
            <p:ph sz="half" idx="2"/>
          </p:nvPr>
        </p:nvSpPr>
        <p:spPr>
          <a:xfrm>
            <a:off x="6214405" y="1024404"/>
            <a:ext cx="5181600" cy="436386"/>
          </a:xfrm>
        </p:spPr>
        <p:txBody>
          <a:bodyPr>
            <a:normAutofit/>
          </a:bodyPr>
          <a:lstStyle/>
          <a:p>
            <a:pPr marL="0" indent="0" algn="ctr">
              <a:buNone/>
            </a:pPr>
            <a:r>
              <a:rPr lang="en-GB" sz="2000" b="1" dirty="0"/>
              <a:t>Outcome indicators</a:t>
            </a:r>
          </a:p>
        </p:txBody>
      </p:sp>
      <p:grpSp>
        <p:nvGrpSpPr>
          <p:cNvPr id="22" name="Group 21" descr="Ambulance icon&#10;Text: Compared to local authorities in the same deprivation decile, &#10;hospital admissions due to:&#10;Bullet points: &#10;1) Self-harm in young people aged 10 to 24 years reduced and remains better&#10;2) Mental health conditions for those aged 0 to 17 decreased and is remains better&#10;3) Alcohol-specific conditions for those under 18 increased but remains better&#10;4) Substance misuse for those aged 15 to 24 increased and is now worse&#10;5) Unintentional and deliberate injuries in those under 14, increased slightly but remains better&#10;6) Asthma for those under 18 decreased and remains better">
            <a:extLst>
              <a:ext uri="{FF2B5EF4-FFF2-40B4-BE49-F238E27FC236}">
                <a16:creationId xmlns:a16="http://schemas.microsoft.com/office/drawing/2014/main" id="{73B2CC9B-9321-AD7F-F0F1-64087D58C9E9}"/>
              </a:ext>
            </a:extLst>
          </p:cNvPr>
          <p:cNvGrpSpPr/>
          <p:nvPr/>
        </p:nvGrpSpPr>
        <p:grpSpPr>
          <a:xfrm>
            <a:off x="6019800" y="1561220"/>
            <a:ext cx="5846342" cy="3310099"/>
            <a:chOff x="6006864" y="1380359"/>
            <a:chExt cx="5846342" cy="3015369"/>
          </a:xfrm>
        </p:grpSpPr>
        <p:sp>
          <p:nvSpPr>
            <p:cNvPr id="13" name="Content Placeholder 2">
              <a:extLst>
                <a:ext uri="{FF2B5EF4-FFF2-40B4-BE49-F238E27FC236}">
                  <a16:creationId xmlns:a16="http://schemas.microsoft.com/office/drawing/2014/main" id="{F2E548F5-C02E-730E-6492-637B6EC1CEF7}"/>
                </a:ext>
              </a:extLst>
            </p:cNvPr>
            <p:cNvSpPr txBox="1">
              <a:spLocks/>
            </p:cNvSpPr>
            <p:nvPr/>
          </p:nvSpPr>
          <p:spPr>
            <a:xfrm>
              <a:off x="6934677" y="2058356"/>
              <a:ext cx="4824019" cy="2337372"/>
            </a:xfrm>
            <a:prstGeom prst="rect">
              <a:avLst/>
            </a:prstGeom>
          </p:spPr>
          <p:txBody>
            <a:bodyPr vert="horz" lIns="91440" tIns="45720" rIns="91440" bIns="45720" rtlCol="0">
              <a:noAutofit/>
            </a:bodyPr>
            <a:lstStyle>
              <a:defPPr>
                <a:defRPr lang="en-US"/>
              </a:defPPr>
              <a:lvl1pPr indent="0" eaLnBrk="0" fontAlgn="base" hangingPunct="0">
                <a:lnSpc>
                  <a:spcPct val="100000"/>
                </a:lnSpc>
                <a:spcBef>
                  <a:spcPct val="0"/>
                </a:spcBef>
                <a:spcAft>
                  <a:spcPct val="0"/>
                </a:spcAft>
                <a:buSzPts val="1000"/>
                <a:buFont typeface="Arial" panose="020B0604020202020204" pitchFamily="34" charset="0"/>
                <a:buNone/>
                <a:tabLst>
                  <a:tab pos="457200" algn="l"/>
                </a:tabLst>
                <a:defRPr sz="1400">
                  <a:latin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285750" indent="-285750">
                <a:buFont typeface="Arial" panose="020B0604020202020204" pitchFamily="34" charset="0"/>
                <a:buChar char="•"/>
              </a:pPr>
              <a:r>
                <a:rPr lang="en-GB" sz="1300" b="1" dirty="0">
                  <a:solidFill>
                    <a:schemeClr val="accent1"/>
                  </a:solidFill>
                </a:rPr>
                <a:t>Self-harm</a:t>
              </a:r>
              <a:r>
                <a:rPr lang="en-GB" sz="1300" b="1" dirty="0">
                  <a:solidFill>
                    <a:schemeClr val="accent2"/>
                  </a:solidFill>
                </a:rPr>
                <a:t> </a:t>
              </a:r>
              <a:r>
                <a:rPr lang="en-GB" sz="1300" dirty="0"/>
                <a:t>in young people aged 10 to 24 years </a:t>
              </a:r>
              <a:r>
                <a:rPr lang="en-GB" sz="1300" b="1" dirty="0">
                  <a:solidFill>
                    <a:schemeClr val="accent1"/>
                  </a:solidFill>
                </a:rPr>
                <a:t>reduced</a:t>
              </a:r>
              <a:r>
                <a:rPr lang="en-GB" sz="1300" dirty="0"/>
                <a:t> </a:t>
              </a:r>
              <a:r>
                <a:rPr lang="en-GB" sz="1300" i="1" dirty="0"/>
                <a:t>and</a:t>
              </a:r>
              <a:r>
                <a:rPr lang="en-GB" sz="1300" dirty="0"/>
                <a:t> remains </a:t>
              </a:r>
              <a:r>
                <a:rPr lang="en-GB" sz="1300" b="1" dirty="0">
                  <a:solidFill>
                    <a:schemeClr val="accent1"/>
                  </a:solidFill>
                </a:rPr>
                <a:t>better</a:t>
              </a:r>
              <a:r>
                <a:rPr lang="en-GB" sz="1300" dirty="0"/>
                <a:t>.</a:t>
              </a:r>
              <a:endParaRPr lang="en-GB" sz="1300" dirty="0">
                <a:solidFill>
                  <a:schemeClr val="accent1"/>
                </a:solidFill>
              </a:endParaRPr>
            </a:p>
            <a:p>
              <a:pPr marL="285750" indent="-285750">
                <a:buFont typeface="Arial" panose="020B0604020202020204" pitchFamily="34" charset="0"/>
                <a:buChar char="•"/>
              </a:pPr>
              <a:r>
                <a:rPr lang="en-GB" sz="1300" b="1" dirty="0">
                  <a:solidFill>
                    <a:schemeClr val="accent1"/>
                  </a:solidFill>
                </a:rPr>
                <a:t>Mental health </a:t>
              </a:r>
              <a:r>
                <a:rPr lang="en-GB" sz="1300" dirty="0"/>
                <a:t>conditions for those aged 0 to 17 </a:t>
              </a:r>
              <a:r>
                <a:rPr lang="en-GB" sz="1300" b="1" dirty="0">
                  <a:solidFill>
                    <a:schemeClr val="accent1"/>
                  </a:solidFill>
                </a:rPr>
                <a:t>increased</a:t>
              </a:r>
              <a:r>
                <a:rPr lang="en-GB" sz="1300" dirty="0"/>
                <a:t> </a:t>
              </a:r>
              <a:r>
                <a:rPr lang="en-GB" sz="1300" b="1" dirty="0">
                  <a:solidFill>
                    <a:schemeClr val="accent1"/>
                  </a:solidFill>
                </a:rPr>
                <a:t>Alcohol-specific conditions </a:t>
              </a:r>
              <a:r>
                <a:rPr lang="en-GB" sz="1300" dirty="0"/>
                <a:t>for those under 18 </a:t>
              </a:r>
              <a:r>
                <a:rPr lang="en-GB" sz="1300" b="1" dirty="0">
                  <a:solidFill>
                    <a:schemeClr val="accent1"/>
                  </a:solidFill>
                </a:rPr>
                <a:t>decreased</a:t>
              </a:r>
              <a:r>
                <a:rPr lang="en-GB" sz="1300" dirty="0"/>
                <a:t> </a:t>
              </a:r>
              <a:r>
                <a:rPr lang="en-GB" sz="1300" i="1" dirty="0"/>
                <a:t>and</a:t>
              </a:r>
              <a:r>
                <a:rPr lang="en-GB" sz="1300" dirty="0"/>
                <a:t> remains </a:t>
              </a:r>
              <a:r>
                <a:rPr lang="en-GB" sz="1300" b="1" dirty="0">
                  <a:solidFill>
                    <a:schemeClr val="accent1"/>
                  </a:solidFill>
                </a:rPr>
                <a:t>better</a:t>
              </a:r>
              <a:r>
                <a:rPr lang="en-GB" sz="1300" dirty="0"/>
                <a:t>.</a:t>
              </a:r>
              <a:endParaRPr lang="en-GB" sz="1300" b="1" dirty="0">
                <a:solidFill>
                  <a:schemeClr val="accent1"/>
                </a:solidFill>
              </a:endParaRPr>
            </a:p>
            <a:p>
              <a:pPr marL="285750" indent="-285750">
                <a:buFont typeface="Arial" panose="020B0604020202020204" pitchFamily="34" charset="0"/>
                <a:buChar char="•"/>
              </a:pPr>
              <a:r>
                <a:rPr lang="en-GB" sz="1300" b="1" dirty="0">
                  <a:solidFill>
                    <a:schemeClr val="accent1"/>
                  </a:solidFill>
                </a:rPr>
                <a:t>Substance misuse </a:t>
              </a:r>
              <a:r>
                <a:rPr lang="en-GB" sz="1300" dirty="0"/>
                <a:t>for those aged 15 to 24 </a:t>
              </a:r>
              <a:r>
                <a:rPr lang="en-GB" sz="1300" b="1" dirty="0">
                  <a:solidFill>
                    <a:schemeClr val="accent1"/>
                  </a:solidFill>
                </a:rPr>
                <a:t>decreased</a:t>
              </a:r>
            </a:p>
            <a:p>
              <a:pPr marL="285750" indent="-285750">
                <a:buFont typeface="Arial" panose="020B0604020202020204" pitchFamily="34" charset="0"/>
                <a:buChar char="•"/>
              </a:pPr>
              <a:r>
                <a:rPr lang="en-GB" sz="1300" b="1" dirty="0">
                  <a:solidFill>
                    <a:schemeClr val="accent1"/>
                  </a:solidFill>
                </a:rPr>
                <a:t>Unintentional and deliberate injuries </a:t>
              </a:r>
              <a:r>
                <a:rPr lang="en-GB" sz="1300" dirty="0"/>
                <a:t>in those under 14</a:t>
              </a:r>
              <a:r>
                <a:rPr lang="en-GB" sz="1300" dirty="0">
                  <a:solidFill>
                    <a:schemeClr val="accent2"/>
                  </a:solidFill>
                </a:rPr>
                <a:t>, </a:t>
              </a:r>
              <a:r>
                <a:rPr lang="en-GB" sz="1300" b="1" dirty="0">
                  <a:solidFill>
                    <a:schemeClr val="accent1"/>
                  </a:solidFill>
                </a:rPr>
                <a:t>increased</a:t>
              </a:r>
              <a:r>
                <a:rPr lang="en-GB" sz="1300" dirty="0">
                  <a:solidFill>
                    <a:schemeClr val="accent2"/>
                  </a:solidFill>
                </a:rPr>
                <a:t> </a:t>
              </a:r>
              <a:r>
                <a:rPr lang="en-GB" sz="1300" dirty="0"/>
                <a:t>slightly </a:t>
              </a:r>
            </a:p>
            <a:p>
              <a:pPr marL="285750" indent="-285750">
                <a:buFont typeface="Arial" panose="020B0604020202020204" pitchFamily="34" charset="0"/>
                <a:buChar char="•"/>
              </a:pPr>
              <a:r>
                <a:rPr lang="en-GB" sz="1300" b="1" dirty="0">
                  <a:solidFill>
                    <a:schemeClr val="accent1"/>
                  </a:solidFill>
                </a:rPr>
                <a:t>Asthma</a:t>
              </a:r>
              <a:r>
                <a:rPr lang="en-GB" sz="1300" b="1" dirty="0">
                  <a:solidFill>
                    <a:schemeClr val="accent2"/>
                  </a:solidFill>
                </a:rPr>
                <a:t> </a:t>
              </a:r>
              <a:r>
                <a:rPr lang="en-GB" sz="1300" dirty="0"/>
                <a:t>for those under 18 </a:t>
              </a:r>
              <a:r>
                <a:rPr lang="en-GB" sz="1300" b="1" dirty="0">
                  <a:solidFill>
                    <a:schemeClr val="accent1"/>
                  </a:solidFill>
                </a:rPr>
                <a:t>increased</a:t>
              </a:r>
              <a:r>
                <a:rPr lang="en-GB" sz="1300" b="1" dirty="0">
                  <a:solidFill>
                    <a:schemeClr val="accent2"/>
                  </a:solidFill>
                </a:rPr>
                <a:t> </a:t>
              </a:r>
              <a:r>
                <a:rPr lang="en-GB" sz="1300" i="1" dirty="0"/>
                <a:t>and</a:t>
              </a:r>
              <a:r>
                <a:rPr lang="en-GB" sz="1300" b="1" i="1" dirty="0"/>
                <a:t> </a:t>
              </a:r>
              <a:r>
                <a:rPr lang="en-GB" sz="1300" dirty="0"/>
                <a:t>is now </a:t>
              </a:r>
              <a:r>
                <a:rPr lang="en-GB" sz="1300" b="1" dirty="0">
                  <a:solidFill>
                    <a:schemeClr val="accent1"/>
                  </a:solidFill>
                </a:rPr>
                <a:t>worse</a:t>
              </a:r>
              <a:r>
                <a:rPr lang="en-GB" sz="1300" dirty="0"/>
                <a:t>.</a:t>
              </a:r>
            </a:p>
            <a:p>
              <a:endParaRPr lang="en-GB" sz="1300" dirty="0"/>
            </a:p>
          </p:txBody>
        </p:sp>
        <p:pic>
          <p:nvPicPr>
            <p:cNvPr id="31" name="Graphic 30" descr="Ambulance with solid fill">
              <a:extLst>
                <a:ext uri="{FF2B5EF4-FFF2-40B4-BE49-F238E27FC236}">
                  <a16:creationId xmlns:a16="http://schemas.microsoft.com/office/drawing/2014/main" id="{D668AE62-5337-4A52-0C67-B1D648A5391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006864" y="1852965"/>
              <a:ext cx="927813" cy="927813"/>
            </a:xfrm>
            <a:prstGeom prst="rect">
              <a:avLst/>
            </a:prstGeom>
          </p:spPr>
        </p:pic>
        <p:sp>
          <p:nvSpPr>
            <p:cNvPr id="33" name="TextBox 32">
              <a:extLst>
                <a:ext uri="{FF2B5EF4-FFF2-40B4-BE49-F238E27FC236}">
                  <a16:creationId xmlns:a16="http://schemas.microsoft.com/office/drawing/2014/main" id="{234AF07E-20D7-1114-4F85-3C5170F9CA45}"/>
                </a:ext>
              </a:extLst>
            </p:cNvPr>
            <p:cNvSpPr txBox="1"/>
            <p:nvPr/>
          </p:nvSpPr>
          <p:spPr>
            <a:xfrm>
              <a:off x="6576760" y="1380359"/>
              <a:ext cx="5276446" cy="523220"/>
            </a:xfrm>
            <a:prstGeom prst="rect">
              <a:avLst/>
            </a:prstGeom>
          </p:spPr>
          <p:txBody>
            <a:bodyPr vert="horz" lIns="91440" tIns="45720" rIns="91440" bIns="45720" rtlCol="0">
              <a:noAutofit/>
            </a:bodyPr>
            <a:lstStyle>
              <a:defPPr>
                <a:defRPr lang="en-US"/>
              </a:defPPr>
              <a:lvl1pPr marL="285750" indent="-285750" eaLnBrk="0" fontAlgn="base" hangingPunct="0">
                <a:lnSpc>
                  <a:spcPct val="100000"/>
                </a:lnSpc>
                <a:spcBef>
                  <a:spcPct val="0"/>
                </a:spcBef>
                <a:spcAft>
                  <a:spcPct val="0"/>
                </a:spcAft>
                <a:buSzPts val="1000"/>
                <a:buFont typeface="Arial" panose="020B0604020202020204" pitchFamily="34" charset="0"/>
                <a:buChar char="•"/>
                <a:tabLst>
                  <a:tab pos="457200" algn="l"/>
                </a:tabLst>
                <a:defRPr sz="1400" b="1">
                  <a:solidFill>
                    <a:schemeClr val="accent2"/>
                  </a:solidFill>
                  <a:latin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GB" sz="1300" b="0" dirty="0">
                  <a:solidFill>
                    <a:schemeClr val="tx1"/>
                  </a:solidFill>
                </a:rPr>
                <a:t>Compared to local authorities in the same deprivation decile and/or national average, </a:t>
              </a:r>
              <a:br>
                <a:rPr lang="en-GB" sz="1300" b="0" dirty="0">
                  <a:solidFill>
                    <a:schemeClr val="tx1"/>
                  </a:solidFill>
                </a:rPr>
              </a:br>
              <a:r>
                <a:rPr lang="en-GB" sz="1300" dirty="0">
                  <a:solidFill>
                    <a:schemeClr val="accent1"/>
                  </a:solidFill>
                </a:rPr>
                <a:t>hospital admissions due to</a:t>
              </a:r>
              <a:r>
                <a:rPr lang="en-GB" sz="1300" dirty="0"/>
                <a:t>:</a:t>
              </a:r>
            </a:p>
          </p:txBody>
        </p:sp>
      </p:grpSp>
      <p:grpSp>
        <p:nvGrpSpPr>
          <p:cNvPr id="23" name="Group 22" descr="Clipboard scorecard icon&#10;The average Attainment 8 score at 15-16 years old improved but remains worse than the deprivation decile average.">
            <a:extLst>
              <a:ext uri="{FF2B5EF4-FFF2-40B4-BE49-F238E27FC236}">
                <a16:creationId xmlns:a16="http://schemas.microsoft.com/office/drawing/2014/main" id="{3535C65D-81EB-E9D6-89C3-235BCB9F87F9}"/>
              </a:ext>
            </a:extLst>
          </p:cNvPr>
          <p:cNvGrpSpPr/>
          <p:nvPr/>
        </p:nvGrpSpPr>
        <p:grpSpPr>
          <a:xfrm>
            <a:off x="6589696" y="5047967"/>
            <a:ext cx="5036247" cy="1138334"/>
            <a:chOff x="6931306" y="4310889"/>
            <a:chExt cx="4603815" cy="1041501"/>
          </a:xfrm>
        </p:grpSpPr>
        <p:sp>
          <p:nvSpPr>
            <p:cNvPr id="27" name="Content Placeholder 2">
              <a:extLst>
                <a:ext uri="{FF2B5EF4-FFF2-40B4-BE49-F238E27FC236}">
                  <a16:creationId xmlns:a16="http://schemas.microsoft.com/office/drawing/2014/main" id="{13B83543-47A7-12B4-DB3A-B75B84107789}"/>
                </a:ext>
              </a:extLst>
            </p:cNvPr>
            <p:cNvSpPr txBox="1">
              <a:spLocks/>
            </p:cNvSpPr>
            <p:nvPr/>
          </p:nvSpPr>
          <p:spPr>
            <a:xfrm>
              <a:off x="6931306" y="4310889"/>
              <a:ext cx="3966083" cy="1041501"/>
            </a:xfrm>
            <a:prstGeom prst="rect">
              <a:avLst/>
            </a:prstGeom>
          </p:spPr>
          <p:txBody>
            <a:bodyPr vert="horz" lIns="91440" tIns="45720" rIns="91440" bIns="45720" rtlCol="0">
              <a:noAutofit/>
            </a:bodyPr>
            <a:lstStyle>
              <a:defPPr>
                <a:defRPr lang="en-US"/>
              </a:defPPr>
              <a:lvl1pPr indent="0" eaLnBrk="0" fontAlgn="base" hangingPunct="0">
                <a:lnSpc>
                  <a:spcPct val="100000"/>
                </a:lnSpc>
                <a:spcBef>
                  <a:spcPct val="0"/>
                </a:spcBef>
                <a:spcAft>
                  <a:spcPct val="0"/>
                </a:spcAft>
                <a:buSzPts val="1000"/>
                <a:buFont typeface="Arial" panose="020B0604020202020204" pitchFamily="34" charset="0"/>
                <a:buNone/>
                <a:tabLst>
                  <a:tab pos="457200" algn="l"/>
                </a:tabLst>
                <a:defRPr sz="1400">
                  <a:latin typeface="Arial" panose="020B0604020202020204" pitchFamily="34" charset="0"/>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1300" dirty="0"/>
                <a:t>The </a:t>
              </a:r>
              <a:r>
                <a:rPr lang="en-GB" sz="1300" b="1" dirty="0">
                  <a:solidFill>
                    <a:schemeClr val="accent1"/>
                  </a:solidFill>
                </a:rPr>
                <a:t>average Attainment 8</a:t>
              </a:r>
              <a:r>
                <a:rPr lang="en-GB" sz="1300" dirty="0">
                  <a:solidFill>
                    <a:schemeClr val="accent1"/>
                  </a:solidFill>
                </a:rPr>
                <a:t> </a:t>
              </a:r>
              <a:r>
                <a:rPr lang="en-GB" sz="1300" b="1" dirty="0">
                  <a:solidFill>
                    <a:schemeClr val="accent1"/>
                  </a:solidFill>
                </a:rPr>
                <a:t>score</a:t>
              </a:r>
              <a:r>
                <a:rPr lang="en-GB" sz="1300" dirty="0">
                  <a:solidFill>
                    <a:schemeClr val="accent1"/>
                  </a:solidFill>
                </a:rPr>
                <a:t> </a:t>
              </a:r>
              <a:r>
                <a:rPr lang="en-GB" sz="1300" dirty="0"/>
                <a:t>at 15-16 years old continued to </a:t>
              </a:r>
              <a:r>
                <a:rPr lang="en-GB" sz="1300" b="1" dirty="0">
                  <a:solidFill>
                    <a:schemeClr val="accent1"/>
                  </a:solidFill>
                </a:rPr>
                <a:t>decrease</a:t>
              </a:r>
              <a:r>
                <a:rPr lang="en-GB" sz="1300" dirty="0"/>
                <a:t> </a:t>
              </a:r>
              <a:r>
                <a:rPr lang="en-GB" sz="1300" i="1" dirty="0"/>
                <a:t>and </a:t>
              </a:r>
              <a:r>
                <a:rPr lang="en-GB" sz="1300" dirty="0"/>
                <a:t>remains </a:t>
              </a:r>
              <a:r>
                <a:rPr lang="en-GB" sz="1300" b="1" dirty="0">
                  <a:solidFill>
                    <a:schemeClr val="accent1"/>
                  </a:solidFill>
                </a:rPr>
                <a:t>significantly</a:t>
              </a:r>
              <a:r>
                <a:rPr lang="en-GB" sz="1300" dirty="0"/>
                <a:t> </a:t>
              </a:r>
              <a:r>
                <a:rPr lang="en-GB" sz="1300" b="1" dirty="0">
                  <a:solidFill>
                    <a:schemeClr val="accent1"/>
                  </a:solidFill>
                </a:rPr>
                <a:t>worse</a:t>
              </a:r>
              <a:r>
                <a:rPr lang="en-GB" sz="1300" dirty="0"/>
                <a:t> than the deprivation decile average.</a:t>
              </a:r>
            </a:p>
          </p:txBody>
        </p:sp>
        <p:pic>
          <p:nvPicPr>
            <p:cNvPr id="15" name="Graphic 14" descr="Clipboard Mixed with solid fill">
              <a:extLst>
                <a:ext uri="{FF2B5EF4-FFF2-40B4-BE49-F238E27FC236}">
                  <a16:creationId xmlns:a16="http://schemas.microsoft.com/office/drawing/2014/main" id="{19C8C248-C12E-0FC1-862A-B8310F8FC90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677461" y="4310889"/>
              <a:ext cx="857660" cy="857660"/>
            </a:xfrm>
            <a:prstGeom prst="rect">
              <a:avLst/>
            </a:prstGeom>
          </p:spPr>
        </p:pic>
      </p:grpSp>
    </p:spTree>
    <p:extLst>
      <p:ext uri="{BB962C8B-B14F-4D97-AF65-F5344CB8AC3E}">
        <p14:creationId xmlns:p14="http://schemas.microsoft.com/office/powerpoint/2010/main" val="40201057"/>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662A63"/>
      </a:accent1>
      <a:accent2>
        <a:srgbClr val="513785"/>
      </a:accent2>
      <a:accent3>
        <a:srgbClr val="37B34A"/>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d="http://www.w3.org/2001/XMLSchema" xmlns:xsi="http://www.w3.org/2001/XMLSchema-instance" xmlns="http://www.boldonjames.com/2008/01/sie/internal/label" sislVersion="0" policy="9d493d7b-745f-46ca-853c-852befb66d42" origin="defaultValue">
  <element uid="423d71e6-8daa-44f1-843f-6b8bdb2746aa" value=""/>
</sisl>
</file>

<file path=customXml/itemProps1.xml><?xml version="1.0" encoding="utf-8"?>
<ds:datastoreItem xmlns:ds="http://schemas.openxmlformats.org/officeDocument/2006/customXml" ds:itemID="{C81B0C02-BEFA-4355-9814-19367E1878C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5343</TotalTime>
  <Words>1220</Words>
  <Application>Microsoft Office PowerPoint</Application>
  <PresentationFormat>Widescreen</PresentationFormat>
  <Paragraphs>103</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Bedford Borough JSNA</vt:lpstr>
      <vt:lpstr>Bedford Borough Healthy Pregnancy </vt:lpstr>
      <vt:lpstr>Bedford Borough Healthy Pregnancy Snapshot (2023)</vt:lpstr>
      <vt:lpstr>Healthy Pregnancy Priorities</vt:lpstr>
      <vt:lpstr>Bedford Borough Healthy Birth and Early Years</vt:lpstr>
      <vt:lpstr>Bedford Borough Healthy Birth and Early Years Snapshot (2023)</vt:lpstr>
      <vt:lpstr>Healthy Birth and Early Years Priorities</vt:lpstr>
      <vt:lpstr>Bedford Borough School-aged Years</vt:lpstr>
      <vt:lpstr>Bedford Borough School-aged Years Snapshot (2023)</vt:lpstr>
      <vt:lpstr>School-aged Years Priorities</vt:lpstr>
    </vt:vector>
  </TitlesOfParts>
  <Company>Bedford Borough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dc:creator>
  <cp:lastModifiedBy>Catherine Haslam</cp:lastModifiedBy>
  <cp:revision>30</cp:revision>
  <dcterms:created xsi:type="dcterms:W3CDTF">2023-04-27T08:39:49Z</dcterms:created>
  <dcterms:modified xsi:type="dcterms:W3CDTF">2024-02-27T16:45:34Z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fde5e8c4-0094-4251-88ae-82025cb17ee1</vt:lpwstr>
  </property>
  <property fmtid="{D5CDD505-2E9C-101B-9397-08002B2CF9AE}" pid="3" name="bjDocumentLabelXML">
    <vt:lpwstr>&lt;?xml version="1.0" encoding="us-ascii"?&gt;&lt;sisl xmlns:xsd="http://www.w3.org/2001/XMLSchema" xmlns:xsi="http://www.w3.org/2001/XMLSchema-instance" sislVersion="0" policy="9d493d7b-745f-46ca-853c-852befb66d42" origin="defaultValue" xmlns="http://www.boldonj</vt:lpwstr>
  </property>
  <property fmtid="{D5CDD505-2E9C-101B-9397-08002B2CF9AE}" pid="4" name="bjDocumentLabelXML-0">
    <vt:lpwstr>ames.com/2008/01/sie/internal/label"&gt;&lt;element uid="423d71e6-8daa-44f1-843f-6b8bdb2746aa" value="" /&gt;&lt;/sisl&gt;</vt:lpwstr>
  </property>
  <property fmtid="{D5CDD505-2E9C-101B-9397-08002B2CF9AE}" pid="5" name="bjDocumentSecurityLabel">
    <vt:lpwstr>Bedford BC OFFICIAL-Internal </vt:lpwstr>
  </property>
  <property fmtid="{D5CDD505-2E9C-101B-9397-08002B2CF9AE}" pid="6" name="bjSaver">
    <vt:lpwstr>Sk2sA/SaebFKgP6jWn9RJnkVDkBxFgdJ</vt:lpwstr>
  </property>
</Properties>
</file>