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sldIdLst>
    <p:sldId id="293" r:id="rId5"/>
    <p:sldId id="282" r:id="rId6"/>
    <p:sldId id="283" r:id="rId7"/>
    <p:sldId id="299" r:id="rId8"/>
    <p:sldId id="266" r:id="rId9"/>
    <p:sldId id="308" r:id="rId10"/>
    <p:sldId id="298" r:id="rId11"/>
    <p:sldId id="292" r:id="rId12"/>
    <p:sldId id="301" r:id="rId13"/>
    <p:sldId id="267" r:id="rId14"/>
    <p:sldId id="309" r:id="rId15"/>
    <p:sldId id="300" r:id="rId16"/>
    <p:sldId id="305" r:id="rId17"/>
    <p:sldId id="313" r:id="rId18"/>
    <p:sldId id="310" r:id="rId19"/>
    <p:sldId id="272" r:id="rId20"/>
    <p:sldId id="273" r:id="rId21"/>
    <p:sldId id="281" r:id="rId22"/>
    <p:sldId id="297" r:id="rId23"/>
    <p:sldId id="274" r:id="rId24"/>
    <p:sldId id="289" r:id="rId25"/>
    <p:sldId id="290" r:id="rId26"/>
    <p:sldId id="286" r:id="rId27"/>
    <p:sldId id="296" r:id="rId28"/>
    <p:sldId id="276" r:id="rId29"/>
    <p:sldId id="287" r:id="rId30"/>
    <p:sldId id="277" r:id="rId31"/>
    <p:sldId id="311" r:id="rId32"/>
    <p:sldId id="278" r:id="rId33"/>
    <p:sldId id="279" r:id="rId34"/>
    <p:sldId id="291" r:id="rId35"/>
    <p:sldId id="302"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46312F-E8F9-4DEE-80C9-F1C3BC753F39}">
          <p14:sldIdLst>
            <p14:sldId id="293"/>
            <p14:sldId id="282"/>
            <p14:sldId id="283"/>
            <p14:sldId id="299"/>
            <p14:sldId id="266"/>
            <p14:sldId id="308"/>
            <p14:sldId id="298"/>
            <p14:sldId id="292"/>
            <p14:sldId id="301"/>
            <p14:sldId id="267"/>
            <p14:sldId id="309"/>
            <p14:sldId id="300"/>
            <p14:sldId id="305"/>
            <p14:sldId id="313"/>
          </p14:sldIdLst>
        </p14:section>
        <p14:section name="Priority 1" id="{E5095EE4-FEA9-4566-9C6F-EAD6E5B0857D}">
          <p14:sldIdLst>
            <p14:sldId id="310"/>
            <p14:sldId id="272"/>
            <p14:sldId id="273"/>
            <p14:sldId id="281"/>
            <p14:sldId id="297"/>
          </p14:sldIdLst>
        </p14:section>
        <p14:section name="Priority 2" id="{3665FC2E-41C1-451F-BDB1-9F47EF3E64D5}">
          <p14:sldIdLst>
            <p14:sldId id="274"/>
            <p14:sldId id="289"/>
            <p14:sldId id="290"/>
            <p14:sldId id="286"/>
            <p14:sldId id="296"/>
          </p14:sldIdLst>
        </p14:section>
        <p14:section name="Priority 3" id="{A60AE5F8-85FB-4428-BA25-F24922F99A89}">
          <p14:sldIdLst>
            <p14:sldId id="276"/>
            <p14:sldId id="287"/>
            <p14:sldId id="277"/>
            <p14:sldId id="311"/>
            <p14:sldId id="278"/>
            <p14:sldId id="279"/>
            <p14:sldId id="291"/>
            <p14:sldId id="302"/>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896A79-9636-3A68-F116-0B109B933059}" name="Beth Turnbull" initials="BT" userId="S::bethany.turnbull@surreycc.gov.uk::5a002e21-d7e3-4ee5-a199-cf3705caae91" providerId="AD"/>
  <p188:author id="{00A98E7B-DEA0-259F-8BA7-A200FD405F01}" name="Phillip Austen-Reed" initials="PA" userId="S::phillip.austenreed@surreycc.gov.uk::fe447c64-7aff-481a-b38d-0257db9b9aed" providerId="AD"/>
  <p188:author id="{E905C4A1-9A8F-4375-CD22-5344EDC9D892}" name="Richard Carpenter" initials="RC" userId="S::richard.carpenter@surreycc.gov.uk::44fb0ba3-8460-4220-b0a4-b6cabcff1ba7" providerId="AD"/>
  <p188:author id="{E30D30A2-E4BB-C1D5-6B39-DFF51630CE6E}" name="Helen Johnson" initials="HJ" userId="S::helen.johnson1@surreycc.gov.uk::2c9c2e89-8553-45ae-af3e-5964d80ca7a6" providerId="AD"/>
  <p188:author id="{43A7EEA5-0D1C-D825-D5A2-2491610EE9FC}" name="Sarah Wimblett" initials="" userId="S::Sarah.Wimblett@surreycc.gov.uk::d2284e72-34ee-4108-9cbc-de66440272a8" providerId="AD"/>
  <p188:author id="{F98A20B8-AAF4-8E0E-BCCB-D8EB64AC3F14}" name="Laura De Campos Duhdamell" initials="LD" userId="S::laura.decampos@surreycc.gov.uk::8ff79a9a-b1a2-47e9-849a-2e505451b42d" providerId="AD"/>
  <p188:author id="{5CE8C9BE-5EFF-1B1E-12BD-4DE906AD1E69}" name="Laura De Campos Duhdamell" initials="LD" userId="S::Laura.DeCampos@surreycc.gov.uk::8ff79a9a-b1a2-47e9-849a-2e505451b42d" providerId="AD"/>
  <p188:author id="{8AE97BC9-CD6C-BB15-3C1C-C26F49229F29}" name="Sarah Wimblett" initials="SW" userId="S::sarah.wimblett@surreycc.gov.uk::d2284e72-34ee-4108-9cbc-de66440272a8" providerId="AD"/>
  <p188:author id="{D3292FEC-8D34-0A9B-053D-5BDC73A6BA7B}" name="Helen Johnson" initials="HJ" userId="S::Helen.Johnson1@surreycc.gov.uk::2c9c2e89-8553-45ae-af3e-5964d80ca7a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a:srgbClr val="FE18A6"/>
    <a:srgbClr val="FF009D"/>
    <a:srgbClr val="A6A6A6"/>
    <a:srgbClr val="FFC000"/>
    <a:srgbClr val="E22691"/>
    <a:srgbClr val="FF3399"/>
    <a:srgbClr val="2F55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8E5614-D52C-4BAB-99A7-589A26BBA555}" v="101" dt="2026-06-12T14:50:26.115"/>
    <p1510:client id="{337DB513-1AB5-4F28-9067-7CB99D82AB9C}" v="267" dt="2026-06-12T14:56:55.5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https://orbispartnerships-my.sharepoint.com/personal/richard_carpenter_surreycc_gov_uk/Documents/Life%20expectancy%20trend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orbispartnerships-my.sharepoint.com/personal/richard_carpenter_surreycc_gov_uk/Documents/Life%20expectancy%20trend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orbispartnerships-my.sharepoint.com/personal/richard_carpenter_surreycc_gov_uk/Documents/Life%20expectancy%20trend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orbispartnerships-my.sharepoint.com/personal/richard_carpenter_surreycc_gov_uk/Documents/Life%20expectancy%20trend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orbispartnerships-my.sharepoint.com/personal/richard_carpenter_surreycc_gov_uk/Documents/Life%20expectancy%20trend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orbispartnerships-my.sharepoint.com/personal/richard_carpenter_surreycc_gov_uk/Documents/Life%20expectancy%20trend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orbispartnerships-my.sharepoint.com/personal/richard_carpenter_surreycc_gov_uk/Documents/Life%20expectancy%20trend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Life Expectancy at Birth</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'LE@B trend'!$A$4</c:f>
              <c:strCache>
                <c:ptCount val="1"/>
                <c:pt idx="0">
                  <c:v>South East (male)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'LE@B trend'!$B$1:$W$1</c:f>
              <c:strCache>
                <c:ptCount val="22"/>
                <c:pt idx="0">
                  <c:v>2001 - 03</c:v>
                </c:pt>
                <c:pt idx="1">
                  <c:v>2002 - 04</c:v>
                </c:pt>
                <c:pt idx="2">
                  <c:v>2003 - 05</c:v>
                </c:pt>
                <c:pt idx="3">
                  <c:v>2004 - 06</c:v>
                </c:pt>
                <c:pt idx="4">
                  <c:v>2005 - 07</c:v>
                </c:pt>
                <c:pt idx="5">
                  <c:v>2006 - 08</c:v>
                </c:pt>
                <c:pt idx="6">
                  <c:v>2007 - 09</c:v>
                </c:pt>
                <c:pt idx="7">
                  <c:v>2008 - 10</c:v>
                </c:pt>
                <c:pt idx="8">
                  <c:v>2009 - 11</c:v>
                </c:pt>
                <c:pt idx="9">
                  <c:v>2010 - 12</c:v>
                </c:pt>
                <c:pt idx="10">
                  <c:v>2011 - 13</c:v>
                </c:pt>
                <c:pt idx="11">
                  <c:v>2012 - 14</c:v>
                </c:pt>
                <c:pt idx="12">
                  <c:v>2013 - 15</c:v>
                </c:pt>
                <c:pt idx="13">
                  <c:v>2014 - 16</c:v>
                </c:pt>
                <c:pt idx="14">
                  <c:v>2015 - 17</c:v>
                </c:pt>
                <c:pt idx="15">
                  <c:v>2016 - 18</c:v>
                </c:pt>
                <c:pt idx="16">
                  <c:v>2017 - 19</c:v>
                </c:pt>
                <c:pt idx="17">
                  <c:v>2018 - 20</c:v>
                </c:pt>
                <c:pt idx="18">
                  <c:v>2019 - 21</c:v>
                </c:pt>
                <c:pt idx="19">
                  <c:v>2020 - 22</c:v>
                </c:pt>
                <c:pt idx="20">
                  <c:v>2021 - 23</c:v>
                </c:pt>
                <c:pt idx="21">
                  <c:v>2022 - 24</c:v>
                </c:pt>
              </c:strCache>
            </c:strRef>
          </c:cat>
          <c:val>
            <c:numRef>
              <c:f>'LE@B trend'!$B$4:$W$4</c:f>
              <c:numCache>
                <c:formatCode>General</c:formatCode>
                <c:ptCount val="22"/>
                <c:pt idx="0">
                  <c:v>77.371799999999993</c:v>
                </c:pt>
                <c:pt idx="1">
                  <c:v>77.676599999999993</c:v>
                </c:pt>
                <c:pt idx="2">
                  <c:v>78.058499999999995</c:v>
                </c:pt>
                <c:pt idx="3">
                  <c:v>78.452299999999994</c:v>
                </c:pt>
                <c:pt idx="4">
                  <c:v>78.762100000000004</c:v>
                </c:pt>
                <c:pt idx="5">
                  <c:v>79.031700000000001</c:v>
                </c:pt>
                <c:pt idx="6">
                  <c:v>79.265299999999996</c:v>
                </c:pt>
                <c:pt idx="7">
                  <c:v>79.531899999999993</c:v>
                </c:pt>
                <c:pt idx="8">
                  <c:v>79.855599999999995</c:v>
                </c:pt>
                <c:pt idx="9">
                  <c:v>80.16</c:v>
                </c:pt>
                <c:pt idx="10">
                  <c:v>80.290000000000006</c:v>
                </c:pt>
                <c:pt idx="11">
                  <c:v>80.42</c:v>
                </c:pt>
                <c:pt idx="12">
                  <c:v>80.430000000000007</c:v>
                </c:pt>
                <c:pt idx="13">
                  <c:v>80.540000000000006</c:v>
                </c:pt>
                <c:pt idx="14">
                  <c:v>80.510000000000005</c:v>
                </c:pt>
                <c:pt idx="15">
                  <c:v>80.569999999999993</c:v>
                </c:pt>
                <c:pt idx="16">
                  <c:v>80.7</c:v>
                </c:pt>
                <c:pt idx="17">
                  <c:v>80.48</c:v>
                </c:pt>
                <c:pt idx="18">
                  <c:v>80.22</c:v>
                </c:pt>
                <c:pt idx="19">
                  <c:v>80.12</c:v>
                </c:pt>
                <c:pt idx="20">
                  <c:v>80.3</c:v>
                </c:pt>
                <c:pt idx="21">
                  <c:v>80.7</c:v>
                </c:pt>
              </c:numCache>
            </c:numRef>
          </c:val>
          <c:smooth val="0"/>
          <c:extLst>
            <c:ext xmlns:c16="http://schemas.microsoft.com/office/drawing/2014/chart" uri="{C3380CC4-5D6E-409C-BE32-E72D297353CC}">
              <c16:uniqueId val="{00000000-FDC8-4493-9332-EB9E0008DD4F}"/>
            </c:ext>
          </c:extLst>
        </c:ser>
        <c:ser>
          <c:idx val="1"/>
          <c:order val="1"/>
          <c:tx>
            <c:strRef>
              <c:f>'LE@B trend'!$A$5</c:f>
              <c:strCache>
                <c:ptCount val="1"/>
                <c:pt idx="0">
                  <c:v>Surrey (male)</c:v>
                </c:pt>
              </c:strCache>
            </c:strRef>
          </c:tx>
          <c:spPr>
            <a:ln w="28575" cap="rnd">
              <a:solidFill>
                <a:schemeClr val="accent6">
                  <a:lumMod val="50000"/>
                </a:schemeClr>
              </a:solidFill>
              <a:round/>
            </a:ln>
            <a:effectLst/>
          </c:spPr>
          <c:marker>
            <c:symbol val="circle"/>
            <c:size val="5"/>
            <c:spPr>
              <a:solidFill>
                <a:schemeClr val="accent6">
                  <a:lumMod val="50000"/>
                </a:schemeClr>
              </a:solidFill>
              <a:ln w="9525">
                <a:solidFill>
                  <a:schemeClr val="accent6">
                    <a:lumMod val="50000"/>
                  </a:schemeClr>
                </a:solidFill>
              </a:ln>
              <a:effectLst/>
            </c:spPr>
          </c:marker>
          <c:cat>
            <c:strRef>
              <c:f>'LE@B trend'!$B$1:$W$1</c:f>
              <c:strCache>
                <c:ptCount val="22"/>
                <c:pt idx="0">
                  <c:v>2001 - 03</c:v>
                </c:pt>
                <c:pt idx="1">
                  <c:v>2002 - 04</c:v>
                </c:pt>
                <c:pt idx="2">
                  <c:v>2003 - 05</c:v>
                </c:pt>
                <c:pt idx="3">
                  <c:v>2004 - 06</c:v>
                </c:pt>
                <c:pt idx="4">
                  <c:v>2005 - 07</c:v>
                </c:pt>
                <c:pt idx="5">
                  <c:v>2006 - 08</c:v>
                </c:pt>
                <c:pt idx="6">
                  <c:v>2007 - 09</c:v>
                </c:pt>
                <c:pt idx="7">
                  <c:v>2008 - 10</c:v>
                </c:pt>
                <c:pt idx="8">
                  <c:v>2009 - 11</c:v>
                </c:pt>
                <c:pt idx="9">
                  <c:v>2010 - 12</c:v>
                </c:pt>
                <c:pt idx="10">
                  <c:v>2011 - 13</c:v>
                </c:pt>
                <c:pt idx="11">
                  <c:v>2012 - 14</c:v>
                </c:pt>
                <c:pt idx="12">
                  <c:v>2013 - 15</c:v>
                </c:pt>
                <c:pt idx="13">
                  <c:v>2014 - 16</c:v>
                </c:pt>
                <c:pt idx="14">
                  <c:v>2015 - 17</c:v>
                </c:pt>
                <c:pt idx="15">
                  <c:v>2016 - 18</c:v>
                </c:pt>
                <c:pt idx="16">
                  <c:v>2017 - 19</c:v>
                </c:pt>
                <c:pt idx="17">
                  <c:v>2018 - 20</c:v>
                </c:pt>
                <c:pt idx="18">
                  <c:v>2019 - 21</c:v>
                </c:pt>
                <c:pt idx="19">
                  <c:v>2020 - 22</c:v>
                </c:pt>
                <c:pt idx="20">
                  <c:v>2021 - 23</c:v>
                </c:pt>
                <c:pt idx="21">
                  <c:v>2022 - 24</c:v>
                </c:pt>
              </c:strCache>
            </c:strRef>
          </c:cat>
          <c:val>
            <c:numRef>
              <c:f>'LE@B trend'!$B$5:$W$5</c:f>
              <c:numCache>
                <c:formatCode>General</c:formatCode>
                <c:ptCount val="22"/>
                <c:pt idx="0">
                  <c:v>78.200500000000005</c:v>
                </c:pt>
                <c:pt idx="1">
                  <c:v>78.559899999999999</c:v>
                </c:pt>
                <c:pt idx="2">
                  <c:v>79.021900000000002</c:v>
                </c:pt>
                <c:pt idx="3">
                  <c:v>79.497799999999998</c:v>
                </c:pt>
                <c:pt idx="4">
                  <c:v>79.679100000000005</c:v>
                </c:pt>
                <c:pt idx="5">
                  <c:v>80.123800000000003</c:v>
                </c:pt>
                <c:pt idx="6">
                  <c:v>80.365399999999994</c:v>
                </c:pt>
                <c:pt idx="7">
                  <c:v>80.663200000000003</c:v>
                </c:pt>
                <c:pt idx="8">
                  <c:v>80.882099999999994</c:v>
                </c:pt>
                <c:pt idx="9">
                  <c:v>81.11</c:v>
                </c:pt>
                <c:pt idx="10">
                  <c:v>81.37</c:v>
                </c:pt>
                <c:pt idx="11">
                  <c:v>81.510000000000005</c:v>
                </c:pt>
                <c:pt idx="12">
                  <c:v>81.47</c:v>
                </c:pt>
                <c:pt idx="13">
                  <c:v>81.38</c:v>
                </c:pt>
                <c:pt idx="14">
                  <c:v>81.400000000000006</c:v>
                </c:pt>
                <c:pt idx="15">
                  <c:v>81.63</c:v>
                </c:pt>
                <c:pt idx="16">
                  <c:v>81.96</c:v>
                </c:pt>
                <c:pt idx="17">
                  <c:v>81.5</c:v>
                </c:pt>
                <c:pt idx="18">
                  <c:v>81.28</c:v>
                </c:pt>
                <c:pt idx="19">
                  <c:v>81.14</c:v>
                </c:pt>
                <c:pt idx="20">
                  <c:v>81.5</c:v>
                </c:pt>
                <c:pt idx="21">
                  <c:v>81.8</c:v>
                </c:pt>
              </c:numCache>
            </c:numRef>
          </c:val>
          <c:smooth val="0"/>
          <c:extLst>
            <c:ext xmlns:c16="http://schemas.microsoft.com/office/drawing/2014/chart" uri="{C3380CC4-5D6E-409C-BE32-E72D297353CC}">
              <c16:uniqueId val="{00000001-FDC8-4493-9332-EB9E0008DD4F}"/>
            </c:ext>
          </c:extLst>
        </c:ser>
        <c:ser>
          <c:idx val="2"/>
          <c:order val="2"/>
          <c:tx>
            <c:strRef>
              <c:f>'LE@B trend'!$A$6</c:f>
              <c:strCache>
                <c:ptCount val="1"/>
                <c:pt idx="0">
                  <c:v>South East (female)</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'LE@B trend'!$B$1:$W$1</c:f>
              <c:strCache>
                <c:ptCount val="22"/>
                <c:pt idx="0">
                  <c:v>2001 - 03</c:v>
                </c:pt>
                <c:pt idx="1">
                  <c:v>2002 - 04</c:v>
                </c:pt>
                <c:pt idx="2">
                  <c:v>2003 - 05</c:v>
                </c:pt>
                <c:pt idx="3">
                  <c:v>2004 - 06</c:v>
                </c:pt>
                <c:pt idx="4">
                  <c:v>2005 - 07</c:v>
                </c:pt>
                <c:pt idx="5">
                  <c:v>2006 - 08</c:v>
                </c:pt>
                <c:pt idx="6">
                  <c:v>2007 - 09</c:v>
                </c:pt>
                <c:pt idx="7">
                  <c:v>2008 - 10</c:v>
                </c:pt>
                <c:pt idx="8">
                  <c:v>2009 - 11</c:v>
                </c:pt>
                <c:pt idx="9">
                  <c:v>2010 - 12</c:v>
                </c:pt>
                <c:pt idx="10">
                  <c:v>2011 - 13</c:v>
                </c:pt>
                <c:pt idx="11">
                  <c:v>2012 - 14</c:v>
                </c:pt>
                <c:pt idx="12">
                  <c:v>2013 - 15</c:v>
                </c:pt>
                <c:pt idx="13">
                  <c:v>2014 - 16</c:v>
                </c:pt>
                <c:pt idx="14">
                  <c:v>2015 - 17</c:v>
                </c:pt>
                <c:pt idx="15">
                  <c:v>2016 - 18</c:v>
                </c:pt>
                <c:pt idx="16">
                  <c:v>2017 - 19</c:v>
                </c:pt>
                <c:pt idx="17">
                  <c:v>2018 - 20</c:v>
                </c:pt>
                <c:pt idx="18">
                  <c:v>2019 - 21</c:v>
                </c:pt>
                <c:pt idx="19">
                  <c:v>2020 - 22</c:v>
                </c:pt>
                <c:pt idx="20">
                  <c:v>2021 - 23</c:v>
                </c:pt>
                <c:pt idx="21">
                  <c:v>2022 - 24</c:v>
                </c:pt>
              </c:strCache>
            </c:strRef>
          </c:cat>
          <c:val>
            <c:numRef>
              <c:f>'LE@B trend'!$B$6:$W$6</c:f>
              <c:numCache>
                <c:formatCode>General</c:formatCode>
                <c:ptCount val="22"/>
                <c:pt idx="0">
                  <c:v>81.620800000000003</c:v>
                </c:pt>
                <c:pt idx="1">
                  <c:v>81.811099999999996</c:v>
                </c:pt>
                <c:pt idx="2">
                  <c:v>82.010599999999997</c:v>
                </c:pt>
                <c:pt idx="3">
                  <c:v>82.330299999999994</c:v>
                </c:pt>
                <c:pt idx="4">
                  <c:v>82.550600000000003</c:v>
                </c:pt>
                <c:pt idx="5">
                  <c:v>82.777000000000001</c:v>
                </c:pt>
                <c:pt idx="6">
                  <c:v>83.061000000000007</c:v>
                </c:pt>
                <c:pt idx="7">
                  <c:v>83.2607</c:v>
                </c:pt>
                <c:pt idx="8">
                  <c:v>83.567300000000003</c:v>
                </c:pt>
                <c:pt idx="9">
                  <c:v>83.69</c:v>
                </c:pt>
                <c:pt idx="10">
                  <c:v>83.83</c:v>
                </c:pt>
                <c:pt idx="11">
                  <c:v>83.93</c:v>
                </c:pt>
                <c:pt idx="12">
                  <c:v>83.95</c:v>
                </c:pt>
                <c:pt idx="13">
                  <c:v>84</c:v>
                </c:pt>
                <c:pt idx="14">
                  <c:v>83.98</c:v>
                </c:pt>
                <c:pt idx="15">
                  <c:v>84.06</c:v>
                </c:pt>
                <c:pt idx="16">
                  <c:v>84.21</c:v>
                </c:pt>
                <c:pt idx="17">
                  <c:v>84.07</c:v>
                </c:pt>
                <c:pt idx="18">
                  <c:v>83.94</c:v>
                </c:pt>
                <c:pt idx="19">
                  <c:v>83.84</c:v>
                </c:pt>
                <c:pt idx="20">
                  <c:v>84.1</c:v>
                </c:pt>
                <c:pt idx="21">
                  <c:v>83.3</c:v>
                </c:pt>
              </c:numCache>
            </c:numRef>
          </c:val>
          <c:smooth val="0"/>
          <c:extLst>
            <c:ext xmlns:c16="http://schemas.microsoft.com/office/drawing/2014/chart" uri="{C3380CC4-5D6E-409C-BE32-E72D297353CC}">
              <c16:uniqueId val="{00000002-FDC8-4493-9332-EB9E0008DD4F}"/>
            </c:ext>
          </c:extLst>
        </c:ser>
        <c:ser>
          <c:idx val="3"/>
          <c:order val="3"/>
          <c:tx>
            <c:strRef>
              <c:f>'LE@B trend'!$A$7</c:f>
              <c:strCache>
                <c:ptCount val="1"/>
                <c:pt idx="0">
                  <c:v>Surrey (female)</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strRef>
              <c:f>'LE@B trend'!$B$1:$W$1</c:f>
              <c:strCache>
                <c:ptCount val="22"/>
                <c:pt idx="0">
                  <c:v>2001 - 03</c:v>
                </c:pt>
                <c:pt idx="1">
                  <c:v>2002 - 04</c:v>
                </c:pt>
                <c:pt idx="2">
                  <c:v>2003 - 05</c:v>
                </c:pt>
                <c:pt idx="3">
                  <c:v>2004 - 06</c:v>
                </c:pt>
                <c:pt idx="4">
                  <c:v>2005 - 07</c:v>
                </c:pt>
                <c:pt idx="5">
                  <c:v>2006 - 08</c:v>
                </c:pt>
                <c:pt idx="6">
                  <c:v>2007 - 09</c:v>
                </c:pt>
                <c:pt idx="7">
                  <c:v>2008 - 10</c:v>
                </c:pt>
                <c:pt idx="8">
                  <c:v>2009 - 11</c:v>
                </c:pt>
                <c:pt idx="9">
                  <c:v>2010 - 12</c:v>
                </c:pt>
                <c:pt idx="10">
                  <c:v>2011 - 13</c:v>
                </c:pt>
                <c:pt idx="11">
                  <c:v>2012 - 14</c:v>
                </c:pt>
                <c:pt idx="12">
                  <c:v>2013 - 15</c:v>
                </c:pt>
                <c:pt idx="13">
                  <c:v>2014 - 16</c:v>
                </c:pt>
                <c:pt idx="14">
                  <c:v>2015 - 17</c:v>
                </c:pt>
                <c:pt idx="15">
                  <c:v>2016 - 18</c:v>
                </c:pt>
                <c:pt idx="16">
                  <c:v>2017 - 19</c:v>
                </c:pt>
                <c:pt idx="17">
                  <c:v>2018 - 20</c:v>
                </c:pt>
                <c:pt idx="18">
                  <c:v>2019 - 21</c:v>
                </c:pt>
                <c:pt idx="19">
                  <c:v>2020 - 22</c:v>
                </c:pt>
                <c:pt idx="20">
                  <c:v>2021 - 23</c:v>
                </c:pt>
                <c:pt idx="21">
                  <c:v>2022 - 24</c:v>
                </c:pt>
              </c:strCache>
            </c:strRef>
          </c:cat>
          <c:val>
            <c:numRef>
              <c:f>'LE@B trend'!$B$7:$W$7</c:f>
              <c:numCache>
                <c:formatCode>General</c:formatCode>
                <c:ptCount val="22"/>
                <c:pt idx="0">
                  <c:v>82.418400000000005</c:v>
                </c:pt>
                <c:pt idx="1">
                  <c:v>82.630399999999995</c:v>
                </c:pt>
                <c:pt idx="2">
                  <c:v>82.69</c:v>
                </c:pt>
                <c:pt idx="3">
                  <c:v>82.946799999999996</c:v>
                </c:pt>
                <c:pt idx="4">
                  <c:v>83.228700000000003</c:v>
                </c:pt>
                <c:pt idx="5">
                  <c:v>83.5154</c:v>
                </c:pt>
                <c:pt idx="6">
                  <c:v>83.860399999999998</c:v>
                </c:pt>
                <c:pt idx="7">
                  <c:v>84.018000000000001</c:v>
                </c:pt>
                <c:pt idx="8">
                  <c:v>84.334000000000003</c:v>
                </c:pt>
                <c:pt idx="9">
                  <c:v>84.41</c:v>
                </c:pt>
                <c:pt idx="10">
                  <c:v>84.49</c:v>
                </c:pt>
                <c:pt idx="11">
                  <c:v>84.54</c:v>
                </c:pt>
                <c:pt idx="12">
                  <c:v>84.5</c:v>
                </c:pt>
                <c:pt idx="13">
                  <c:v>84.61</c:v>
                </c:pt>
                <c:pt idx="14">
                  <c:v>84.75</c:v>
                </c:pt>
                <c:pt idx="15">
                  <c:v>85.05</c:v>
                </c:pt>
                <c:pt idx="16">
                  <c:v>85.27</c:v>
                </c:pt>
                <c:pt idx="17">
                  <c:v>84.97</c:v>
                </c:pt>
                <c:pt idx="18">
                  <c:v>84.74</c:v>
                </c:pt>
                <c:pt idx="19">
                  <c:v>84.65</c:v>
                </c:pt>
                <c:pt idx="20">
                  <c:v>85</c:v>
                </c:pt>
                <c:pt idx="21">
                  <c:v>85.3</c:v>
                </c:pt>
              </c:numCache>
            </c:numRef>
          </c:val>
          <c:smooth val="0"/>
          <c:extLst>
            <c:ext xmlns:c16="http://schemas.microsoft.com/office/drawing/2014/chart" uri="{C3380CC4-5D6E-409C-BE32-E72D297353CC}">
              <c16:uniqueId val="{00000003-FDC8-4493-9332-EB9E0008DD4F}"/>
            </c:ext>
          </c:extLst>
        </c:ser>
        <c:dLbls>
          <c:showLegendKey val="0"/>
          <c:showVal val="0"/>
          <c:showCatName val="0"/>
          <c:showSerName val="0"/>
          <c:showPercent val="0"/>
          <c:showBubbleSize val="0"/>
        </c:dLbls>
        <c:marker val="1"/>
        <c:smooth val="0"/>
        <c:axId val="188459040"/>
        <c:axId val="291066816"/>
      </c:lineChart>
      <c:catAx>
        <c:axId val="188459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066816"/>
        <c:crosses val="autoZero"/>
        <c:auto val="1"/>
        <c:lblAlgn val="ctr"/>
        <c:lblOffset val="100"/>
        <c:noMultiLvlLbl val="0"/>
      </c:catAx>
      <c:valAx>
        <c:axId val="291066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84590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Healthy</a:t>
            </a:r>
            <a:r>
              <a:rPr lang="en-GB" baseline="0"/>
              <a:t> Life Expectancy at Birth</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tx>
            <c:strRef>
              <c:f>'HLE@B trend'!$A$2</c:f>
              <c:strCache>
                <c:ptCount val="1"/>
                <c:pt idx="0">
                  <c:v>South East (male)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'HLE@B trend'!$B$1:$K$1</c:f>
              <c:strCache>
                <c:ptCount val="10"/>
                <c:pt idx="0">
                  <c:v>2010 - 12</c:v>
                </c:pt>
                <c:pt idx="1">
                  <c:v>2011 - 13</c:v>
                </c:pt>
                <c:pt idx="2">
                  <c:v>2012 - 14</c:v>
                </c:pt>
                <c:pt idx="3">
                  <c:v>2013 - 15</c:v>
                </c:pt>
                <c:pt idx="4">
                  <c:v>2014 - 16</c:v>
                </c:pt>
                <c:pt idx="5">
                  <c:v>2015 - 17</c:v>
                </c:pt>
                <c:pt idx="6">
                  <c:v>2016 - 18</c:v>
                </c:pt>
                <c:pt idx="7">
                  <c:v>2017 - 19</c:v>
                </c:pt>
                <c:pt idx="8">
                  <c:v>2018 - 20</c:v>
                </c:pt>
                <c:pt idx="9">
                  <c:v>2021-23</c:v>
                </c:pt>
              </c:strCache>
            </c:strRef>
          </c:cat>
          <c:val>
            <c:numRef>
              <c:f>'HLE@B trend'!$B$2:$K$2</c:f>
              <c:numCache>
                <c:formatCode>General</c:formatCode>
                <c:ptCount val="10"/>
                <c:pt idx="0">
                  <c:v>65.5</c:v>
                </c:pt>
                <c:pt idx="1">
                  <c:v>65.400000000000006</c:v>
                </c:pt>
                <c:pt idx="2">
                  <c:v>65.900000000000006</c:v>
                </c:pt>
                <c:pt idx="3">
                  <c:v>65.900000000000006</c:v>
                </c:pt>
                <c:pt idx="4">
                  <c:v>66.099999999999994</c:v>
                </c:pt>
                <c:pt idx="5">
                  <c:v>66.099999999999994</c:v>
                </c:pt>
                <c:pt idx="6">
                  <c:v>65.599999999999994</c:v>
                </c:pt>
                <c:pt idx="7">
                  <c:v>65.3</c:v>
                </c:pt>
                <c:pt idx="8">
                  <c:v>65.5</c:v>
                </c:pt>
                <c:pt idx="9">
                  <c:v>63.5</c:v>
                </c:pt>
              </c:numCache>
            </c:numRef>
          </c:val>
          <c:smooth val="0"/>
          <c:extLst>
            <c:ext xmlns:c16="http://schemas.microsoft.com/office/drawing/2014/chart" uri="{C3380CC4-5D6E-409C-BE32-E72D297353CC}">
              <c16:uniqueId val="{00000000-F608-42EE-9B8F-F62CA30E4EB6}"/>
            </c:ext>
          </c:extLst>
        </c:ser>
        <c:ser>
          <c:idx val="1"/>
          <c:order val="1"/>
          <c:tx>
            <c:strRef>
              <c:f>'HLE@B trend'!$A$3</c:f>
              <c:strCache>
                <c:ptCount val="1"/>
                <c:pt idx="0">
                  <c:v>Surrey (male)</c:v>
                </c:pt>
              </c:strCache>
            </c:strRef>
          </c:tx>
          <c:spPr>
            <a:ln w="28575" cap="rnd">
              <a:solidFill>
                <a:schemeClr val="accent6">
                  <a:lumMod val="50000"/>
                </a:schemeClr>
              </a:solidFill>
              <a:round/>
            </a:ln>
            <a:effectLst/>
          </c:spPr>
          <c:marker>
            <c:symbol val="circle"/>
            <c:size val="5"/>
            <c:spPr>
              <a:solidFill>
                <a:schemeClr val="accent6">
                  <a:lumMod val="50000"/>
                </a:schemeClr>
              </a:solidFill>
              <a:ln w="9525">
                <a:solidFill>
                  <a:schemeClr val="accent6">
                    <a:lumMod val="50000"/>
                  </a:schemeClr>
                </a:solidFill>
              </a:ln>
              <a:effectLst/>
            </c:spPr>
          </c:marker>
          <c:cat>
            <c:strRef>
              <c:f>'HLE@B trend'!$B$1:$K$1</c:f>
              <c:strCache>
                <c:ptCount val="10"/>
                <c:pt idx="0">
                  <c:v>2010 - 12</c:v>
                </c:pt>
                <c:pt idx="1">
                  <c:v>2011 - 13</c:v>
                </c:pt>
                <c:pt idx="2">
                  <c:v>2012 - 14</c:v>
                </c:pt>
                <c:pt idx="3">
                  <c:v>2013 - 15</c:v>
                </c:pt>
                <c:pt idx="4">
                  <c:v>2014 - 16</c:v>
                </c:pt>
                <c:pt idx="5">
                  <c:v>2015 - 17</c:v>
                </c:pt>
                <c:pt idx="6">
                  <c:v>2016 - 18</c:v>
                </c:pt>
                <c:pt idx="7">
                  <c:v>2017 - 19</c:v>
                </c:pt>
                <c:pt idx="8">
                  <c:v>2018 - 20</c:v>
                </c:pt>
                <c:pt idx="9">
                  <c:v>2021-23</c:v>
                </c:pt>
              </c:strCache>
            </c:strRef>
          </c:cat>
          <c:val>
            <c:numRef>
              <c:f>'HLE@B trend'!$B$3:$K$3</c:f>
              <c:numCache>
                <c:formatCode>General</c:formatCode>
                <c:ptCount val="10"/>
                <c:pt idx="0">
                  <c:v>68.099999999999994</c:v>
                </c:pt>
                <c:pt idx="1">
                  <c:v>68</c:v>
                </c:pt>
                <c:pt idx="2">
                  <c:v>67.400000000000006</c:v>
                </c:pt>
                <c:pt idx="3">
                  <c:v>68.599999999999994</c:v>
                </c:pt>
                <c:pt idx="4">
                  <c:v>68.8</c:v>
                </c:pt>
                <c:pt idx="5">
                  <c:v>68.3</c:v>
                </c:pt>
                <c:pt idx="6">
                  <c:v>68.599999999999994</c:v>
                </c:pt>
                <c:pt idx="7">
                  <c:v>67.2</c:v>
                </c:pt>
                <c:pt idx="8">
                  <c:v>67.8</c:v>
                </c:pt>
                <c:pt idx="9">
                  <c:v>65.7</c:v>
                </c:pt>
              </c:numCache>
            </c:numRef>
          </c:val>
          <c:smooth val="0"/>
          <c:extLst>
            <c:ext xmlns:c16="http://schemas.microsoft.com/office/drawing/2014/chart" uri="{C3380CC4-5D6E-409C-BE32-E72D297353CC}">
              <c16:uniqueId val="{00000001-F608-42EE-9B8F-F62CA30E4EB6}"/>
            </c:ext>
          </c:extLst>
        </c:ser>
        <c:ser>
          <c:idx val="2"/>
          <c:order val="2"/>
          <c:tx>
            <c:strRef>
              <c:f>'HLE@B trend'!$A$4</c:f>
              <c:strCache>
                <c:ptCount val="1"/>
                <c:pt idx="0">
                  <c:v>South East (female)</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'HLE@B trend'!$B$1:$K$1</c:f>
              <c:strCache>
                <c:ptCount val="10"/>
                <c:pt idx="0">
                  <c:v>2010 - 12</c:v>
                </c:pt>
                <c:pt idx="1">
                  <c:v>2011 - 13</c:v>
                </c:pt>
                <c:pt idx="2">
                  <c:v>2012 - 14</c:v>
                </c:pt>
                <c:pt idx="3">
                  <c:v>2013 - 15</c:v>
                </c:pt>
                <c:pt idx="4">
                  <c:v>2014 - 16</c:v>
                </c:pt>
                <c:pt idx="5">
                  <c:v>2015 - 17</c:v>
                </c:pt>
                <c:pt idx="6">
                  <c:v>2016 - 18</c:v>
                </c:pt>
                <c:pt idx="7">
                  <c:v>2017 - 19</c:v>
                </c:pt>
                <c:pt idx="8">
                  <c:v>2018 - 20</c:v>
                </c:pt>
                <c:pt idx="9">
                  <c:v>2021-23</c:v>
                </c:pt>
              </c:strCache>
            </c:strRef>
          </c:cat>
          <c:val>
            <c:numRef>
              <c:f>'HLE@B trend'!$B$4:$K$4</c:f>
              <c:numCache>
                <c:formatCode>General</c:formatCode>
                <c:ptCount val="10"/>
                <c:pt idx="0">
                  <c:v>67</c:v>
                </c:pt>
                <c:pt idx="1">
                  <c:v>66.400000000000006</c:v>
                </c:pt>
                <c:pt idx="2">
                  <c:v>66.400000000000006</c:v>
                </c:pt>
                <c:pt idx="3">
                  <c:v>66.7</c:v>
                </c:pt>
                <c:pt idx="4">
                  <c:v>66.3</c:v>
                </c:pt>
                <c:pt idx="5">
                  <c:v>66.2</c:v>
                </c:pt>
                <c:pt idx="6">
                  <c:v>66.900000000000006</c:v>
                </c:pt>
                <c:pt idx="7">
                  <c:v>65.900000000000006</c:v>
                </c:pt>
                <c:pt idx="8">
                  <c:v>65.900000000000006</c:v>
                </c:pt>
                <c:pt idx="9">
                  <c:v>64.400000000000006</c:v>
                </c:pt>
              </c:numCache>
            </c:numRef>
          </c:val>
          <c:smooth val="0"/>
          <c:extLst>
            <c:ext xmlns:c16="http://schemas.microsoft.com/office/drawing/2014/chart" uri="{C3380CC4-5D6E-409C-BE32-E72D297353CC}">
              <c16:uniqueId val="{00000002-F608-42EE-9B8F-F62CA30E4EB6}"/>
            </c:ext>
          </c:extLst>
        </c:ser>
        <c:ser>
          <c:idx val="3"/>
          <c:order val="3"/>
          <c:tx>
            <c:strRef>
              <c:f>'HLE@B trend'!$A$5</c:f>
              <c:strCache>
                <c:ptCount val="1"/>
                <c:pt idx="0">
                  <c:v>Surrey (female)</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strRef>
              <c:f>'HLE@B trend'!$B$1:$K$1</c:f>
              <c:strCache>
                <c:ptCount val="10"/>
                <c:pt idx="0">
                  <c:v>2010 - 12</c:v>
                </c:pt>
                <c:pt idx="1">
                  <c:v>2011 - 13</c:v>
                </c:pt>
                <c:pt idx="2">
                  <c:v>2012 - 14</c:v>
                </c:pt>
                <c:pt idx="3">
                  <c:v>2013 - 15</c:v>
                </c:pt>
                <c:pt idx="4">
                  <c:v>2014 - 16</c:v>
                </c:pt>
                <c:pt idx="5">
                  <c:v>2015 - 17</c:v>
                </c:pt>
                <c:pt idx="6">
                  <c:v>2016 - 18</c:v>
                </c:pt>
                <c:pt idx="7">
                  <c:v>2017 - 19</c:v>
                </c:pt>
                <c:pt idx="8">
                  <c:v>2018 - 20</c:v>
                </c:pt>
                <c:pt idx="9">
                  <c:v>2021-23</c:v>
                </c:pt>
              </c:strCache>
            </c:strRef>
          </c:cat>
          <c:val>
            <c:numRef>
              <c:f>'HLE@B trend'!$B$5:$K$5</c:f>
              <c:numCache>
                <c:formatCode>General</c:formatCode>
                <c:ptCount val="10"/>
                <c:pt idx="0">
                  <c:v>68.599999999999994</c:v>
                </c:pt>
                <c:pt idx="1">
                  <c:v>69.5</c:v>
                </c:pt>
                <c:pt idx="2">
                  <c:v>68.900000000000006</c:v>
                </c:pt>
                <c:pt idx="3">
                  <c:v>68.7</c:v>
                </c:pt>
                <c:pt idx="4">
                  <c:v>68</c:v>
                </c:pt>
                <c:pt idx="5">
                  <c:v>68.7</c:v>
                </c:pt>
                <c:pt idx="6">
                  <c:v>71.2</c:v>
                </c:pt>
                <c:pt idx="7">
                  <c:v>69.400000000000006</c:v>
                </c:pt>
                <c:pt idx="8">
                  <c:v>69.7</c:v>
                </c:pt>
                <c:pt idx="9">
                  <c:v>66.5</c:v>
                </c:pt>
              </c:numCache>
            </c:numRef>
          </c:val>
          <c:smooth val="0"/>
          <c:extLst>
            <c:ext xmlns:c16="http://schemas.microsoft.com/office/drawing/2014/chart" uri="{C3380CC4-5D6E-409C-BE32-E72D297353CC}">
              <c16:uniqueId val="{00000003-F608-42EE-9B8F-F62CA30E4EB6}"/>
            </c:ext>
          </c:extLst>
        </c:ser>
        <c:dLbls>
          <c:showLegendKey val="0"/>
          <c:showVal val="0"/>
          <c:showCatName val="0"/>
          <c:showSerName val="0"/>
          <c:showPercent val="0"/>
          <c:showBubbleSize val="0"/>
        </c:dLbls>
        <c:marker val="1"/>
        <c:smooth val="0"/>
        <c:axId val="1122828176"/>
        <c:axId val="190644176"/>
      </c:lineChart>
      <c:catAx>
        <c:axId val="1122828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0644176"/>
        <c:crosses val="autoZero"/>
        <c:auto val="1"/>
        <c:lblAlgn val="ctr"/>
        <c:lblOffset val="100"/>
        <c:noMultiLvlLbl val="0"/>
      </c:catAx>
      <c:valAx>
        <c:axId val="1906441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2828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Adult Carers with Enough Social</a:t>
            </a:r>
            <a:r>
              <a:rPr lang="en-GB" baseline="0"/>
              <a:t> Contact</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tx>
            <c:strRef>
              <c:f>'Adult carers trend'!$A$2</c:f>
              <c:strCache>
                <c:ptCount val="1"/>
                <c:pt idx="0">
                  <c:v>England</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strRef>
              <c:f>'Adult carers trend'!$B$1:$G$1</c:f>
              <c:strCache>
                <c:ptCount val="6"/>
                <c:pt idx="0">
                  <c:v>2012 - 13</c:v>
                </c:pt>
                <c:pt idx="1">
                  <c:v>2014 - 15</c:v>
                </c:pt>
                <c:pt idx="2">
                  <c:v>2016 - 17</c:v>
                </c:pt>
                <c:pt idx="3">
                  <c:v>2018 - 19</c:v>
                </c:pt>
                <c:pt idx="4">
                  <c:v>2021 - 22</c:v>
                </c:pt>
                <c:pt idx="5">
                  <c:v>2023-24</c:v>
                </c:pt>
              </c:strCache>
            </c:strRef>
          </c:cat>
          <c:val>
            <c:numRef>
              <c:f>'Adult carers trend'!$B$2:$G$2</c:f>
              <c:numCache>
                <c:formatCode>General</c:formatCode>
                <c:ptCount val="6"/>
                <c:pt idx="0">
                  <c:v>41.4</c:v>
                </c:pt>
                <c:pt idx="1">
                  <c:v>38.5</c:v>
                </c:pt>
                <c:pt idx="2">
                  <c:v>35.5</c:v>
                </c:pt>
                <c:pt idx="3">
                  <c:v>32.5</c:v>
                </c:pt>
                <c:pt idx="4">
                  <c:v>28</c:v>
                </c:pt>
                <c:pt idx="5">
                  <c:v>30</c:v>
                </c:pt>
              </c:numCache>
            </c:numRef>
          </c:val>
          <c:smooth val="0"/>
          <c:extLst>
            <c:ext xmlns:c16="http://schemas.microsoft.com/office/drawing/2014/chart" uri="{C3380CC4-5D6E-409C-BE32-E72D297353CC}">
              <c16:uniqueId val="{00000000-5B93-4D54-B243-1F1DC1F3A373}"/>
            </c:ext>
          </c:extLst>
        </c:ser>
        <c:ser>
          <c:idx val="1"/>
          <c:order val="1"/>
          <c:tx>
            <c:strRef>
              <c:f>'Adult carers trend'!$A$3</c:f>
              <c:strCache>
                <c:ptCount val="1"/>
                <c:pt idx="0">
                  <c:v>South East</c:v>
                </c:pt>
              </c:strCache>
            </c:strRef>
          </c:tx>
          <c:spPr>
            <a:ln w="28575" cap="rnd">
              <a:solidFill>
                <a:schemeClr val="bg1">
                  <a:lumMod val="65000"/>
                </a:schemeClr>
              </a:solidFill>
              <a:round/>
            </a:ln>
            <a:effectLst/>
          </c:spPr>
          <c:marker>
            <c:symbol val="circle"/>
            <c:size val="5"/>
            <c:spPr>
              <a:solidFill>
                <a:schemeClr val="bg1">
                  <a:lumMod val="65000"/>
                </a:schemeClr>
              </a:solidFill>
              <a:ln w="9525">
                <a:solidFill>
                  <a:schemeClr val="bg1">
                    <a:lumMod val="65000"/>
                  </a:schemeClr>
                </a:solidFill>
              </a:ln>
              <a:effectLst/>
            </c:spPr>
          </c:marker>
          <c:cat>
            <c:strRef>
              <c:f>'Adult carers trend'!$B$1:$G$1</c:f>
              <c:strCache>
                <c:ptCount val="6"/>
                <c:pt idx="0">
                  <c:v>2012 - 13</c:v>
                </c:pt>
                <c:pt idx="1">
                  <c:v>2014 - 15</c:v>
                </c:pt>
                <c:pt idx="2">
                  <c:v>2016 - 17</c:v>
                </c:pt>
                <c:pt idx="3">
                  <c:v>2018 - 19</c:v>
                </c:pt>
                <c:pt idx="4">
                  <c:v>2021 - 22</c:v>
                </c:pt>
                <c:pt idx="5">
                  <c:v>2023-24</c:v>
                </c:pt>
              </c:strCache>
            </c:strRef>
          </c:cat>
          <c:val>
            <c:numRef>
              <c:f>'Adult carers trend'!$B$3:$G$3</c:f>
              <c:numCache>
                <c:formatCode>General</c:formatCode>
                <c:ptCount val="6"/>
                <c:pt idx="0">
                  <c:v>37.700000000000003</c:v>
                </c:pt>
                <c:pt idx="1">
                  <c:v>35.5</c:v>
                </c:pt>
                <c:pt idx="2">
                  <c:v>33.200000000000003</c:v>
                </c:pt>
                <c:pt idx="3">
                  <c:v>31.4</c:v>
                </c:pt>
                <c:pt idx="4">
                  <c:v>27.9</c:v>
                </c:pt>
                <c:pt idx="5">
                  <c:v>25.9</c:v>
                </c:pt>
              </c:numCache>
            </c:numRef>
          </c:val>
          <c:smooth val="0"/>
          <c:extLst>
            <c:ext xmlns:c16="http://schemas.microsoft.com/office/drawing/2014/chart" uri="{C3380CC4-5D6E-409C-BE32-E72D297353CC}">
              <c16:uniqueId val="{00000001-5B93-4D54-B243-1F1DC1F3A373}"/>
            </c:ext>
          </c:extLst>
        </c:ser>
        <c:ser>
          <c:idx val="2"/>
          <c:order val="2"/>
          <c:tx>
            <c:strRef>
              <c:f>'Adult carers trend'!$A$4</c:f>
              <c:strCache>
                <c:ptCount val="1"/>
                <c:pt idx="0">
                  <c:v>Surrey</c:v>
                </c:pt>
              </c:strCache>
            </c:strRef>
          </c:tx>
          <c:spPr>
            <a:ln w="28575" cap="rnd">
              <a:solidFill>
                <a:schemeClr val="accent6">
                  <a:lumMod val="50000"/>
                </a:schemeClr>
              </a:solidFill>
              <a:round/>
            </a:ln>
            <a:effectLst/>
          </c:spPr>
          <c:marker>
            <c:symbol val="circle"/>
            <c:size val="5"/>
            <c:spPr>
              <a:solidFill>
                <a:schemeClr val="accent6">
                  <a:lumMod val="50000"/>
                </a:schemeClr>
              </a:solidFill>
              <a:ln w="9525">
                <a:solidFill>
                  <a:schemeClr val="accent6">
                    <a:lumMod val="50000"/>
                  </a:schemeClr>
                </a:solidFill>
              </a:ln>
              <a:effectLst/>
            </c:spPr>
          </c:marker>
          <c:cat>
            <c:strRef>
              <c:f>'Adult carers trend'!$B$1:$G$1</c:f>
              <c:strCache>
                <c:ptCount val="6"/>
                <c:pt idx="0">
                  <c:v>2012 - 13</c:v>
                </c:pt>
                <c:pt idx="1">
                  <c:v>2014 - 15</c:v>
                </c:pt>
                <c:pt idx="2">
                  <c:v>2016 - 17</c:v>
                </c:pt>
                <c:pt idx="3">
                  <c:v>2018 - 19</c:v>
                </c:pt>
                <c:pt idx="4">
                  <c:v>2021 - 22</c:v>
                </c:pt>
                <c:pt idx="5">
                  <c:v>2023-24</c:v>
                </c:pt>
              </c:strCache>
            </c:strRef>
          </c:cat>
          <c:val>
            <c:numRef>
              <c:f>'Adult carers trend'!$B$4:$G$4</c:f>
              <c:numCache>
                <c:formatCode>General</c:formatCode>
                <c:ptCount val="6"/>
                <c:pt idx="0">
                  <c:v>35.9</c:v>
                </c:pt>
                <c:pt idx="1">
                  <c:v>35.799999999999997</c:v>
                </c:pt>
                <c:pt idx="2">
                  <c:v>28</c:v>
                </c:pt>
                <c:pt idx="3">
                  <c:v>22.4</c:v>
                </c:pt>
                <c:pt idx="4">
                  <c:v>30.9</c:v>
                </c:pt>
                <c:pt idx="5">
                  <c:v>26.8</c:v>
                </c:pt>
              </c:numCache>
            </c:numRef>
          </c:val>
          <c:smooth val="0"/>
          <c:extLst>
            <c:ext xmlns:c16="http://schemas.microsoft.com/office/drawing/2014/chart" uri="{C3380CC4-5D6E-409C-BE32-E72D297353CC}">
              <c16:uniqueId val="{00000002-5B93-4D54-B243-1F1DC1F3A373}"/>
            </c:ext>
          </c:extLst>
        </c:ser>
        <c:dLbls>
          <c:showLegendKey val="0"/>
          <c:showVal val="0"/>
          <c:showCatName val="0"/>
          <c:showSerName val="0"/>
          <c:showPercent val="0"/>
          <c:showBubbleSize val="0"/>
        </c:dLbls>
        <c:marker val="1"/>
        <c:smooth val="0"/>
        <c:axId val="1122828176"/>
        <c:axId val="190644176"/>
      </c:lineChart>
      <c:catAx>
        <c:axId val="1122828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0644176"/>
        <c:crosses val="autoZero"/>
        <c:auto val="1"/>
        <c:lblAlgn val="ctr"/>
        <c:lblOffset val="100"/>
        <c:noMultiLvlLbl val="0"/>
      </c:catAx>
      <c:valAx>
        <c:axId val="1906441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2828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Adult Carers with Enough Social</a:t>
            </a:r>
            <a:r>
              <a:rPr lang="en-GB" baseline="0"/>
              <a:t> Contact</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tx>
            <c:strRef>
              <c:f>'Adult SC users trend'!$A$2</c:f>
              <c:strCache>
                <c:ptCount val="1"/>
                <c:pt idx="0">
                  <c:v>England</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strRef>
              <c:f>'Adult SC users trend'!$B$1:$N$1</c:f>
              <c:strCache>
                <c:ptCount val="13"/>
                <c:pt idx="0">
                  <c:v>2010-11</c:v>
                </c:pt>
                <c:pt idx="1">
                  <c:v>2011-12</c:v>
                </c:pt>
                <c:pt idx="2">
                  <c:v>2012-13</c:v>
                </c:pt>
                <c:pt idx="3">
                  <c:v>2013-14</c:v>
                </c:pt>
                <c:pt idx="4">
                  <c:v>2014-15</c:v>
                </c:pt>
                <c:pt idx="5">
                  <c:v>2015-16</c:v>
                </c:pt>
                <c:pt idx="6">
                  <c:v>2016-17</c:v>
                </c:pt>
                <c:pt idx="7">
                  <c:v>2018-19</c:v>
                </c:pt>
                <c:pt idx="8">
                  <c:v>2018-19</c:v>
                </c:pt>
                <c:pt idx="9">
                  <c:v>2020-21</c:v>
                </c:pt>
                <c:pt idx="10">
                  <c:v>2021-22</c:v>
                </c:pt>
                <c:pt idx="11">
                  <c:v>2022-23</c:v>
                </c:pt>
                <c:pt idx="12">
                  <c:v>2023-24</c:v>
                </c:pt>
              </c:strCache>
            </c:strRef>
          </c:cat>
          <c:val>
            <c:numRef>
              <c:f>'Adult SC users trend'!$B$2:$N$2</c:f>
              <c:numCache>
                <c:formatCode>General</c:formatCode>
                <c:ptCount val="13"/>
                <c:pt idx="0">
                  <c:v>41.9</c:v>
                </c:pt>
                <c:pt idx="1">
                  <c:v>42.3</c:v>
                </c:pt>
                <c:pt idx="2">
                  <c:v>43.2</c:v>
                </c:pt>
                <c:pt idx="3">
                  <c:v>44.5</c:v>
                </c:pt>
                <c:pt idx="4">
                  <c:v>44.8</c:v>
                </c:pt>
                <c:pt idx="5">
                  <c:v>45.4</c:v>
                </c:pt>
                <c:pt idx="6">
                  <c:v>45.4</c:v>
                </c:pt>
                <c:pt idx="7">
                  <c:v>45.9</c:v>
                </c:pt>
                <c:pt idx="8">
                  <c:v>45.9</c:v>
                </c:pt>
                <c:pt idx="9">
                  <c:v>45.9</c:v>
                </c:pt>
                <c:pt idx="10">
                  <c:v>40.6</c:v>
                </c:pt>
                <c:pt idx="11">
                  <c:v>44.4</c:v>
                </c:pt>
                <c:pt idx="12">
                  <c:v>45.6</c:v>
                </c:pt>
              </c:numCache>
            </c:numRef>
          </c:val>
          <c:smooth val="0"/>
          <c:extLst>
            <c:ext xmlns:c16="http://schemas.microsoft.com/office/drawing/2014/chart" uri="{C3380CC4-5D6E-409C-BE32-E72D297353CC}">
              <c16:uniqueId val="{00000000-42FB-4729-B001-3385F8F12C13}"/>
            </c:ext>
          </c:extLst>
        </c:ser>
        <c:ser>
          <c:idx val="1"/>
          <c:order val="1"/>
          <c:tx>
            <c:strRef>
              <c:f>'Adult SC users trend'!$A$3</c:f>
              <c:strCache>
                <c:ptCount val="1"/>
                <c:pt idx="0">
                  <c:v>South East</c:v>
                </c:pt>
              </c:strCache>
            </c:strRef>
          </c:tx>
          <c:spPr>
            <a:ln w="28575" cap="rnd">
              <a:solidFill>
                <a:schemeClr val="bg1">
                  <a:lumMod val="65000"/>
                </a:schemeClr>
              </a:solidFill>
              <a:round/>
            </a:ln>
            <a:effectLst/>
          </c:spPr>
          <c:marker>
            <c:symbol val="circle"/>
            <c:size val="5"/>
            <c:spPr>
              <a:solidFill>
                <a:schemeClr val="bg1">
                  <a:lumMod val="65000"/>
                </a:schemeClr>
              </a:solidFill>
              <a:ln w="9525">
                <a:solidFill>
                  <a:schemeClr val="bg1">
                    <a:lumMod val="65000"/>
                  </a:schemeClr>
                </a:solidFill>
              </a:ln>
              <a:effectLst/>
            </c:spPr>
          </c:marker>
          <c:cat>
            <c:strRef>
              <c:f>'Adult SC users trend'!$B$1:$N$1</c:f>
              <c:strCache>
                <c:ptCount val="13"/>
                <c:pt idx="0">
                  <c:v>2010-11</c:v>
                </c:pt>
                <c:pt idx="1">
                  <c:v>2011-12</c:v>
                </c:pt>
                <c:pt idx="2">
                  <c:v>2012-13</c:v>
                </c:pt>
                <c:pt idx="3">
                  <c:v>2013-14</c:v>
                </c:pt>
                <c:pt idx="4">
                  <c:v>2014-15</c:v>
                </c:pt>
                <c:pt idx="5">
                  <c:v>2015-16</c:v>
                </c:pt>
                <c:pt idx="6">
                  <c:v>2016-17</c:v>
                </c:pt>
                <c:pt idx="7">
                  <c:v>2018-19</c:v>
                </c:pt>
                <c:pt idx="8">
                  <c:v>2018-19</c:v>
                </c:pt>
                <c:pt idx="9">
                  <c:v>2020-21</c:v>
                </c:pt>
                <c:pt idx="10">
                  <c:v>2021-22</c:v>
                </c:pt>
                <c:pt idx="11">
                  <c:v>2022-23</c:v>
                </c:pt>
                <c:pt idx="12">
                  <c:v>2023-24</c:v>
                </c:pt>
              </c:strCache>
            </c:strRef>
          </c:cat>
          <c:val>
            <c:numRef>
              <c:f>'Adult SC users trend'!$B$3:$N$3</c:f>
              <c:numCache>
                <c:formatCode>General</c:formatCode>
                <c:ptCount val="13"/>
                <c:pt idx="0">
                  <c:v>41.2</c:v>
                </c:pt>
                <c:pt idx="1">
                  <c:v>43.9</c:v>
                </c:pt>
                <c:pt idx="2">
                  <c:v>43.9</c:v>
                </c:pt>
                <c:pt idx="3">
                  <c:v>45.3</c:v>
                </c:pt>
                <c:pt idx="4">
                  <c:v>47.1</c:v>
                </c:pt>
                <c:pt idx="5">
                  <c:v>46.8</c:v>
                </c:pt>
                <c:pt idx="6">
                  <c:v>46.6</c:v>
                </c:pt>
                <c:pt idx="7">
                  <c:v>47.8</c:v>
                </c:pt>
                <c:pt idx="8">
                  <c:v>47.8</c:v>
                </c:pt>
                <c:pt idx="9">
                  <c:v>45.5</c:v>
                </c:pt>
                <c:pt idx="10">
                  <c:v>40.700000000000003</c:v>
                </c:pt>
                <c:pt idx="11">
                  <c:v>45.2</c:v>
                </c:pt>
                <c:pt idx="12">
                  <c:v>46.6</c:v>
                </c:pt>
              </c:numCache>
            </c:numRef>
          </c:val>
          <c:smooth val="0"/>
          <c:extLst>
            <c:ext xmlns:c16="http://schemas.microsoft.com/office/drawing/2014/chart" uri="{C3380CC4-5D6E-409C-BE32-E72D297353CC}">
              <c16:uniqueId val="{00000001-42FB-4729-B001-3385F8F12C13}"/>
            </c:ext>
          </c:extLst>
        </c:ser>
        <c:ser>
          <c:idx val="2"/>
          <c:order val="2"/>
          <c:tx>
            <c:strRef>
              <c:f>'Adult SC users trend'!$A$4</c:f>
              <c:strCache>
                <c:ptCount val="1"/>
                <c:pt idx="0">
                  <c:v>Surrey</c:v>
                </c:pt>
              </c:strCache>
            </c:strRef>
          </c:tx>
          <c:spPr>
            <a:ln w="28575" cap="rnd">
              <a:solidFill>
                <a:schemeClr val="accent6">
                  <a:lumMod val="50000"/>
                </a:schemeClr>
              </a:solidFill>
              <a:round/>
            </a:ln>
            <a:effectLst/>
          </c:spPr>
          <c:marker>
            <c:symbol val="circle"/>
            <c:size val="5"/>
            <c:spPr>
              <a:solidFill>
                <a:schemeClr val="accent6">
                  <a:lumMod val="50000"/>
                </a:schemeClr>
              </a:solidFill>
              <a:ln w="9525">
                <a:solidFill>
                  <a:schemeClr val="accent6">
                    <a:lumMod val="50000"/>
                  </a:schemeClr>
                </a:solidFill>
              </a:ln>
              <a:effectLst/>
            </c:spPr>
          </c:marker>
          <c:cat>
            <c:strRef>
              <c:f>'Adult SC users trend'!$B$1:$N$1</c:f>
              <c:strCache>
                <c:ptCount val="13"/>
                <c:pt idx="0">
                  <c:v>2010-11</c:v>
                </c:pt>
                <c:pt idx="1">
                  <c:v>2011-12</c:v>
                </c:pt>
                <c:pt idx="2">
                  <c:v>2012-13</c:v>
                </c:pt>
                <c:pt idx="3">
                  <c:v>2013-14</c:v>
                </c:pt>
                <c:pt idx="4">
                  <c:v>2014-15</c:v>
                </c:pt>
                <c:pt idx="5">
                  <c:v>2015-16</c:v>
                </c:pt>
                <c:pt idx="6">
                  <c:v>2016-17</c:v>
                </c:pt>
                <c:pt idx="7">
                  <c:v>2018-19</c:v>
                </c:pt>
                <c:pt idx="8">
                  <c:v>2018-19</c:v>
                </c:pt>
                <c:pt idx="9">
                  <c:v>2020-21</c:v>
                </c:pt>
                <c:pt idx="10">
                  <c:v>2021-22</c:v>
                </c:pt>
                <c:pt idx="11">
                  <c:v>2022-23</c:v>
                </c:pt>
                <c:pt idx="12">
                  <c:v>2023-24</c:v>
                </c:pt>
              </c:strCache>
            </c:strRef>
          </c:cat>
          <c:val>
            <c:numRef>
              <c:f>'Adult SC users trend'!$B$4:$N$4</c:f>
              <c:numCache>
                <c:formatCode>General</c:formatCode>
                <c:ptCount val="13"/>
                <c:pt idx="0">
                  <c:v>42.8</c:v>
                </c:pt>
                <c:pt idx="1">
                  <c:v>42.9</c:v>
                </c:pt>
                <c:pt idx="2">
                  <c:v>42.9</c:v>
                </c:pt>
                <c:pt idx="3">
                  <c:v>49.4</c:v>
                </c:pt>
                <c:pt idx="4">
                  <c:v>44.1</c:v>
                </c:pt>
                <c:pt idx="5">
                  <c:v>46.4</c:v>
                </c:pt>
                <c:pt idx="6">
                  <c:v>47</c:v>
                </c:pt>
                <c:pt idx="7">
                  <c:v>48.9</c:v>
                </c:pt>
                <c:pt idx="8">
                  <c:v>48.9</c:v>
                </c:pt>
                <c:pt idx="9">
                  <c:v>47.3</c:v>
                </c:pt>
                <c:pt idx="10">
                  <c:v>40.799999999999997</c:v>
                </c:pt>
                <c:pt idx="11">
                  <c:v>46.2</c:v>
                </c:pt>
                <c:pt idx="12">
                  <c:v>46.2</c:v>
                </c:pt>
              </c:numCache>
            </c:numRef>
          </c:val>
          <c:smooth val="0"/>
          <c:extLst>
            <c:ext xmlns:c16="http://schemas.microsoft.com/office/drawing/2014/chart" uri="{C3380CC4-5D6E-409C-BE32-E72D297353CC}">
              <c16:uniqueId val="{00000002-42FB-4729-B001-3385F8F12C13}"/>
            </c:ext>
          </c:extLst>
        </c:ser>
        <c:dLbls>
          <c:showLegendKey val="0"/>
          <c:showVal val="0"/>
          <c:showCatName val="0"/>
          <c:showSerName val="0"/>
          <c:showPercent val="0"/>
          <c:showBubbleSize val="0"/>
        </c:dLbls>
        <c:marker val="1"/>
        <c:smooth val="0"/>
        <c:axId val="1122828176"/>
        <c:axId val="190644176"/>
      </c:lineChart>
      <c:catAx>
        <c:axId val="1122828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0644176"/>
        <c:crosses val="autoZero"/>
        <c:auto val="1"/>
        <c:lblAlgn val="ctr"/>
        <c:lblOffset val="100"/>
        <c:noMultiLvlLbl val="0"/>
      </c:catAx>
      <c:valAx>
        <c:axId val="1906441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2828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Employment Gap for Physical or Mental Long Term Health Conditions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tx>
            <c:strRef>
              <c:f>'LTC employment gap'!$A$2</c:f>
              <c:strCache>
                <c:ptCount val="1"/>
                <c:pt idx="0">
                  <c:v>England</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strRef>
              <c:f>'LTC employment gap'!$B$1:$K$1</c:f>
              <c:strCache>
                <c:ptCount val="10"/>
                <c:pt idx="0">
                  <c:v>2013-14</c:v>
                </c:pt>
                <c:pt idx="1">
                  <c:v>2014-15</c:v>
                </c:pt>
                <c:pt idx="2">
                  <c:v>2015-16</c:v>
                </c:pt>
                <c:pt idx="3">
                  <c:v>2016-17</c:v>
                </c:pt>
                <c:pt idx="4">
                  <c:v>2017-18</c:v>
                </c:pt>
                <c:pt idx="5">
                  <c:v>2018-19</c:v>
                </c:pt>
                <c:pt idx="6">
                  <c:v>2019-20</c:v>
                </c:pt>
                <c:pt idx="7">
                  <c:v>2020-21</c:v>
                </c:pt>
                <c:pt idx="8">
                  <c:v>2021-22</c:v>
                </c:pt>
                <c:pt idx="9">
                  <c:v>2022-23</c:v>
                </c:pt>
              </c:strCache>
            </c:strRef>
          </c:cat>
          <c:val>
            <c:numRef>
              <c:f>'LTC employment gap'!$B$2:$K$2</c:f>
              <c:numCache>
                <c:formatCode>General</c:formatCode>
                <c:ptCount val="10"/>
                <c:pt idx="0">
                  <c:v>13.1</c:v>
                </c:pt>
                <c:pt idx="1">
                  <c:v>12.8</c:v>
                </c:pt>
                <c:pt idx="2">
                  <c:v>12.9</c:v>
                </c:pt>
                <c:pt idx="3">
                  <c:v>12.1</c:v>
                </c:pt>
                <c:pt idx="4">
                  <c:v>11.5</c:v>
                </c:pt>
                <c:pt idx="5">
                  <c:v>11.5</c:v>
                </c:pt>
                <c:pt idx="6">
                  <c:v>10.6</c:v>
                </c:pt>
                <c:pt idx="7">
                  <c:v>10.7</c:v>
                </c:pt>
                <c:pt idx="8">
                  <c:v>9.9</c:v>
                </c:pt>
                <c:pt idx="9">
                  <c:v>10.4</c:v>
                </c:pt>
              </c:numCache>
            </c:numRef>
          </c:val>
          <c:smooth val="0"/>
          <c:extLst>
            <c:ext xmlns:c16="http://schemas.microsoft.com/office/drawing/2014/chart" uri="{C3380CC4-5D6E-409C-BE32-E72D297353CC}">
              <c16:uniqueId val="{00000000-3FCC-4506-8659-1FF0B95143E2}"/>
            </c:ext>
          </c:extLst>
        </c:ser>
        <c:ser>
          <c:idx val="1"/>
          <c:order val="1"/>
          <c:tx>
            <c:strRef>
              <c:f>'LTC employment gap'!$A$3</c:f>
              <c:strCache>
                <c:ptCount val="1"/>
                <c:pt idx="0">
                  <c:v>South East</c:v>
                </c:pt>
              </c:strCache>
            </c:strRef>
          </c:tx>
          <c:spPr>
            <a:ln w="28575" cap="rnd">
              <a:solidFill>
                <a:schemeClr val="bg1">
                  <a:lumMod val="65000"/>
                </a:schemeClr>
              </a:solidFill>
              <a:round/>
            </a:ln>
            <a:effectLst/>
          </c:spPr>
          <c:marker>
            <c:symbol val="circle"/>
            <c:size val="5"/>
            <c:spPr>
              <a:solidFill>
                <a:schemeClr val="bg1">
                  <a:lumMod val="65000"/>
                </a:schemeClr>
              </a:solidFill>
              <a:ln w="9525">
                <a:solidFill>
                  <a:schemeClr val="bg1">
                    <a:lumMod val="65000"/>
                  </a:schemeClr>
                </a:solidFill>
              </a:ln>
              <a:effectLst/>
            </c:spPr>
          </c:marker>
          <c:cat>
            <c:strRef>
              <c:f>'LTC employment gap'!$B$1:$K$1</c:f>
              <c:strCache>
                <c:ptCount val="10"/>
                <c:pt idx="0">
                  <c:v>2013-14</c:v>
                </c:pt>
                <c:pt idx="1">
                  <c:v>2014-15</c:v>
                </c:pt>
                <c:pt idx="2">
                  <c:v>2015-16</c:v>
                </c:pt>
                <c:pt idx="3">
                  <c:v>2016-17</c:v>
                </c:pt>
                <c:pt idx="4">
                  <c:v>2017-18</c:v>
                </c:pt>
                <c:pt idx="5">
                  <c:v>2018-19</c:v>
                </c:pt>
                <c:pt idx="6">
                  <c:v>2019-20</c:v>
                </c:pt>
                <c:pt idx="7">
                  <c:v>2020-21</c:v>
                </c:pt>
                <c:pt idx="8">
                  <c:v>2021-22</c:v>
                </c:pt>
                <c:pt idx="9">
                  <c:v>2022-23</c:v>
                </c:pt>
              </c:strCache>
            </c:strRef>
          </c:cat>
          <c:val>
            <c:numRef>
              <c:f>'LTC employment gap'!$B$3:$K$3</c:f>
              <c:numCache>
                <c:formatCode>General</c:formatCode>
                <c:ptCount val="10"/>
                <c:pt idx="0">
                  <c:v>11.5</c:v>
                </c:pt>
                <c:pt idx="1">
                  <c:v>9.8000000000000007</c:v>
                </c:pt>
                <c:pt idx="2">
                  <c:v>11.1</c:v>
                </c:pt>
                <c:pt idx="3">
                  <c:v>9.6</c:v>
                </c:pt>
                <c:pt idx="4">
                  <c:v>9.1</c:v>
                </c:pt>
                <c:pt idx="5">
                  <c:v>9.1</c:v>
                </c:pt>
                <c:pt idx="6">
                  <c:v>8.4</c:v>
                </c:pt>
                <c:pt idx="7">
                  <c:v>8.9</c:v>
                </c:pt>
                <c:pt idx="8">
                  <c:v>8.1</c:v>
                </c:pt>
                <c:pt idx="9">
                  <c:v>9.4</c:v>
                </c:pt>
              </c:numCache>
            </c:numRef>
          </c:val>
          <c:smooth val="0"/>
          <c:extLst>
            <c:ext xmlns:c16="http://schemas.microsoft.com/office/drawing/2014/chart" uri="{C3380CC4-5D6E-409C-BE32-E72D297353CC}">
              <c16:uniqueId val="{00000001-3FCC-4506-8659-1FF0B95143E2}"/>
            </c:ext>
          </c:extLst>
        </c:ser>
        <c:ser>
          <c:idx val="2"/>
          <c:order val="2"/>
          <c:tx>
            <c:strRef>
              <c:f>'LTC employment gap'!$A$4</c:f>
              <c:strCache>
                <c:ptCount val="1"/>
                <c:pt idx="0">
                  <c:v>Surrey</c:v>
                </c:pt>
              </c:strCache>
            </c:strRef>
          </c:tx>
          <c:spPr>
            <a:ln w="28575" cap="rnd">
              <a:solidFill>
                <a:schemeClr val="accent6">
                  <a:lumMod val="50000"/>
                </a:schemeClr>
              </a:solidFill>
              <a:round/>
            </a:ln>
            <a:effectLst/>
          </c:spPr>
          <c:marker>
            <c:symbol val="circle"/>
            <c:size val="5"/>
            <c:spPr>
              <a:solidFill>
                <a:schemeClr val="accent6">
                  <a:lumMod val="50000"/>
                </a:schemeClr>
              </a:solidFill>
              <a:ln w="9525">
                <a:solidFill>
                  <a:schemeClr val="accent6">
                    <a:lumMod val="50000"/>
                  </a:schemeClr>
                </a:solidFill>
              </a:ln>
              <a:effectLst/>
            </c:spPr>
          </c:marker>
          <c:cat>
            <c:strRef>
              <c:f>'LTC employment gap'!$B$1:$K$1</c:f>
              <c:strCache>
                <c:ptCount val="10"/>
                <c:pt idx="0">
                  <c:v>2013-14</c:v>
                </c:pt>
                <c:pt idx="1">
                  <c:v>2014-15</c:v>
                </c:pt>
                <c:pt idx="2">
                  <c:v>2015-16</c:v>
                </c:pt>
                <c:pt idx="3">
                  <c:v>2016-17</c:v>
                </c:pt>
                <c:pt idx="4">
                  <c:v>2017-18</c:v>
                </c:pt>
                <c:pt idx="5">
                  <c:v>2018-19</c:v>
                </c:pt>
                <c:pt idx="6">
                  <c:v>2019-20</c:v>
                </c:pt>
                <c:pt idx="7">
                  <c:v>2020-21</c:v>
                </c:pt>
                <c:pt idx="8">
                  <c:v>2021-22</c:v>
                </c:pt>
                <c:pt idx="9">
                  <c:v>2022-23</c:v>
                </c:pt>
              </c:strCache>
            </c:strRef>
          </c:cat>
          <c:val>
            <c:numRef>
              <c:f>'LTC employment gap'!$B$4:$K$4</c:f>
              <c:numCache>
                <c:formatCode>General</c:formatCode>
                <c:ptCount val="10"/>
                <c:pt idx="0">
                  <c:v>10.199999999999999</c:v>
                </c:pt>
                <c:pt idx="1">
                  <c:v>8</c:v>
                </c:pt>
                <c:pt idx="2">
                  <c:v>6</c:v>
                </c:pt>
                <c:pt idx="3">
                  <c:v>6.4</c:v>
                </c:pt>
                <c:pt idx="4">
                  <c:v>7.7</c:v>
                </c:pt>
                <c:pt idx="5">
                  <c:v>5.2</c:v>
                </c:pt>
                <c:pt idx="6">
                  <c:v>7.4</c:v>
                </c:pt>
                <c:pt idx="7">
                  <c:v>5.9</c:v>
                </c:pt>
                <c:pt idx="8">
                  <c:v>5.7</c:v>
                </c:pt>
                <c:pt idx="9">
                  <c:v>6.4</c:v>
                </c:pt>
              </c:numCache>
            </c:numRef>
          </c:val>
          <c:smooth val="0"/>
          <c:extLst>
            <c:ext xmlns:c16="http://schemas.microsoft.com/office/drawing/2014/chart" uri="{C3380CC4-5D6E-409C-BE32-E72D297353CC}">
              <c16:uniqueId val="{00000002-3FCC-4506-8659-1FF0B95143E2}"/>
            </c:ext>
          </c:extLst>
        </c:ser>
        <c:dLbls>
          <c:showLegendKey val="0"/>
          <c:showVal val="0"/>
          <c:showCatName val="0"/>
          <c:showSerName val="0"/>
          <c:showPercent val="0"/>
          <c:showBubbleSize val="0"/>
        </c:dLbls>
        <c:marker val="1"/>
        <c:smooth val="0"/>
        <c:axId val="1122828176"/>
        <c:axId val="190644176"/>
      </c:lineChart>
      <c:catAx>
        <c:axId val="1122828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0644176"/>
        <c:crosses val="autoZero"/>
        <c:auto val="1"/>
        <c:lblAlgn val="ctr"/>
        <c:lblOffset val="100"/>
        <c:noMultiLvlLbl val="0"/>
      </c:catAx>
      <c:valAx>
        <c:axId val="190644176"/>
        <c:scaling>
          <c:orientation val="minMax"/>
          <c:max val="2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2828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Employment</a:t>
            </a:r>
            <a:r>
              <a:rPr lang="en-GB" baseline="0"/>
              <a:t> Gap for Learning Disabilities</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tx>
            <c:strRef>
              <c:f>'LD employment gap'!$A$2</c:f>
              <c:strCache>
                <c:ptCount val="1"/>
                <c:pt idx="0">
                  <c:v>England</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strRef>
              <c:f>'LD employment gap'!$B$1:$L$1</c:f>
              <c:strCache>
                <c:ptCount val="11"/>
                <c:pt idx="0">
                  <c:v>2012-13</c:v>
                </c:pt>
                <c:pt idx="1">
                  <c:v>2013-14</c:v>
                </c:pt>
                <c:pt idx="2">
                  <c:v>2014-15</c:v>
                </c:pt>
                <c:pt idx="3">
                  <c:v>2015-16</c:v>
                </c:pt>
                <c:pt idx="4">
                  <c:v>2016-17</c:v>
                </c:pt>
                <c:pt idx="5">
                  <c:v>2017-18</c:v>
                </c:pt>
                <c:pt idx="6">
                  <c:v>2018-19</c:v>
                </c:pt>
                <c:pt idx="7">
                  <c:v>2019-20</c:v>
                </c:pt>
                <c:pt idx="8">
                  <c:v>2020-21</c:v>
                </c:pt>
                <c:pt idx="9">
                  <c:v>2021-22</c:v>
                </c:pt>
                <c:pt idx="10">
                  <c:v>2022-23</c:v>
                </c:pt>
              </c:strCache>
            </c:strRef>
          </c:cat>
          <c:val>
            <c:numRef>
              <c:f>'LD employment gap'!$B$2:$L$2</c:f>
              <c:numCache>
                <c:formatCode>General</c:formatCode>
                <c:ptCount val="11"/>
                <c:pt idx="0">
                  <c:v>64</c:v>
                </c:pt>
                <c:pt idx="1">
                  <c:v>65</c:v>
                </c:pt>
                <c:pt idx="2">
                  <c:v>66.900000000000006</c:v>
                </c:pt>
                <c:pt idx="3">
                  <c:v>68.099999999999994</c:v>
                </c:pt>
                <c:pt idx="4">
                  <c:v>68.7</c:v>
                </c:pt>
                <c:pt idx="5">
                  <c:v>69.2</c:v>
                </c:pt>
                <c:pt idx="6">
                  <c:v>69.7</c:v>
                </c:pt>
                <c:pt idx="7">
                  <c:v>70.599999999999994</c:v>
                </c:pt>
                <c:pt idx="8">
                  <c:v>70</c:v>
                </c:pt>
                <c:pt idx="9">
                  <c:v>70.599999999999994</c:v>
                </c:pt>
                <c:pt idx="10">
                  <c:v>70.900000000000006</c:v>
                </c:pt>
              </c:numCache>
            </c:numRef>
          </c:val>
          <c:smooth val="0"/>
          <c:extLst>
            <c:ext xmlns:c16="http://schemas.microsoft.com/office/drawing/2014/chart" uri="{C3380CC4-5D6E-409C-BE32-E72D297353CC}">
              <c16:uniqueId val="{00000000-8B86-44E6-8EF2-E8DBDA63E94B}"/>
            </c:ext>
          </c:extLst>
        </c:ser>
        <c:ser>
          <c:idx val="1"/>
          <c:order val="1"/>
          <c:tx>
            <c:strRef>
              <c:f>'LD employment gap'!$A$3</c:f>
              <c:strCache>
                <c:ptCount val="1"/>
                <c:pt idx="0">
                  <c:v>South East</c:v>
                </c:pt>
              </c:strCache>
            </c:strRef>
          </c:tx>
          <c:spPr>
            <a:ln w="28575" cap="rnd">
              <a:solidFill>
                <a:schemeClr val="bg1">
                  <a:lumMod val="65000"/>
                </a:schemeClr>
              </a:solidFill>
              <a:round/>
            </a:ln>
            <a:effectLst/>
          </c:spPr>
          <c:marker>
            <c:symbol val="circle"/>
            <c:size val="5"/>
            <c:spPr>
              <a:solidFill>
                <a:schemeClr val="bg1">
                  <a:lumMod val="65000"/>
                </a:schemeClr>
              </a:solidFill>
              <a:ln w="9525">
                <a:solidFill>
                  <a:schemeClr val="bg1">
                    <a:lumMod val="65000"/>
                  </a:schemeClr>
                </a:solidFill>
              </a:ln>
              <a:effectLst/>
            </c:spPr>
          </c:marker>
          <c:cat>
            <c:strRef>
              <c:f>'LD employment gap'!$B$1:$L$1</c:f>
              <c:strCache>
                <c:ptCount val="11"/>
                <c:pt idx="0">
                  <c:v>2012-13</c:v>
                </c:pt>
                <c:pt idx="1">
                  <c:v>2013-14</c:v>
                </c:pt>
                <c:pt idx="2">
                  <c:v>2014-15</c:v>
                </c:pt>
                <c:pt idx="3">
                  <c:v>2015-16</c:v>
                </c:pt>
                <c:pt idx="4">
                  <c:v>2016-17</c:v>
                </c:pt>
                <c:pt idx="5">
                  <c:v>2017-18</c:v>
                </c:pt>
                <c:pt idx="6">
                  <c:v>2018-19</c:v>
                </c:pt>
                <c:pt idx="7">
                  <c:v>2019-20</c:v>
                </c:pt>
                <c:pt idx="8">
                  <c:v>2020-21</c:v>
                </c:pt>
                <c:pt idx="9">
                  <c:v>2021-22</c:v>
                </c:pt>
                <c:pt idx="10">
                  <c:v>2022-23</c:v>
                </c:pt>
              </c:strCache>
            </c:strRef>
          </c:cat>
          <c:val>
            <c:numRef>
              <c:f>'LD employment gap'!$B$3:$L$3</c:f>
              <c:numCache>
                <c:formatCode>General</c:formatCode>
                <c:ptCount val="11"/>
                <c:pt idx="0">
                  <c:v>64.7</c:v>
                </c:pt>
                <c:pt idx="1">
                  <c:v>67.400000000000006</c:v>
                </c:pt>
                <c:pt idx="2">
                  <c:v>68.7</c:v>
                </c:pt>
                <c:pt idx="3">
                  <c:v>71</c:v>
                </c:pt>
                <c:pt idx="4">
                  <c:v>71.599999999999994</c:v>
                </c:pt>
                <c:pt idx="5">
                  <c:v>72</c:v>
                </c:pt>
                <c:pt idx="6">
                  <c:v>72</c:v>
                </c:pt>
                <c:pt idx="7">
                  <c:v>72.7</c:v>
                </c:pt>
                <c:pt idx="8">
                  <c:v>71.099999999999994</c:v>
                </c:pt>
                <c:pt idx="9">
                  <c:v>71.5</c:v>
                </c:pt>
                <c:pt idx="10">
                  <c:v>71.400000000000006</c:v>
                </c:pt>
              </c:numCache>
            </c:numRef>
          </c:val>
          <c:smooth val="0"/>
          <c:extLst>
            <c:ext xmlns:c16="http://schemas.microsoft.com/office/drawing/2014/chart" uri="{C3380CC4-5D6E-409C-BE32-E72D297353CC}">
              <c16:uniqueId val="{00000001-8B86-44E6-8EF2-E8DBDA63E94B}"/>
            </c:ext>
          </c:extLst>
        </c:ser>
        <c:ser>
          <c:idx val="2"/>
          <c:order val="2"/>
          <c:tx>
            <c:strRef>
              <c:f>'LD employment gap'!$A$4</c:f>
              <c:strCache>
                <c:ptCount val="1"/>
                <c:pt idx="0">
                  <c:v>Surrey</c:v>
                </c:pt>
              </c:strCache>
            </c:strRef>
          </c:tx>
          <c:spPr>
            <a:ln w="28575" cap="rnd">
              <a:solidFill>
                <a:schemeClr val="accent6">
                  <a:lumMod val="50000"/>
                </a:schemeClr>
              </a:solidFill>
              <a:round/>
            </a:ln>
            <a:effectLst/>
          </c:spPr>
          <c:marker>
            <c:symbol val="circle"/>
            <c:size val="5"/>
            <c:spPr>
              <a:solidFill>
                <a:schemeClr val="accent6">
                  <a:lumMod val="50000"/>
                </a:schemeClr>
              </a:solidFill>
              <a:ln w="9525">
                <a:solidFill>
                  <a:schemeClr val="accent6">
                    <a:lumMod val="50000"/>
                  </a:schemeClr>
                </a:solidFill>
              </a:ln>
              <a:effectLst/>
            </c:spPr>
          </c:marker>
          <c:cat>
            <c:strRef>
              <c:f>'LD employment gap'!$B$1:$L$1</c:f>
              <c:strCache>
                <c:ptCount val="11"/>
                <c:pt idx="0">
                  <c:v>2012-13</c:v>
                </c:pt>
                <c:pt idx="1">
                  <c:v>2013-14</c:v>
                </c:pt>
                <c:pt idx="2">
                  <c:v>2014-15</c:v>
                </c:pt>
                <c:pt idx="3">
                  <c:v>2015-16</c:v>
                </c:pt>
                <c:pt idx="4">
                  <c:v>2016-17</c:v>
                </c:pt>
                <c:pt idx="5">
                  <c:v>2017-18</c:v>
                </c:pt>
                <c:pt idx="6">
                  <c:v>2018-19</c:v>
                </c:pt>
                <c:pt idx="7">
                  <c:v>2019-20</c:v>
                </c:pt>
                <c:pt idx="8">
                  <c:v>2020-21</c:v>
                </c:pt>
                <c:pt idx="9">
                  <c:v>2021-22</c:v>
                </c:pt>
                <c:pt idx="10">
                  <c:v>2022-23</c:v>
                </c:pt>
              </c:strCache>
            </c:strRef>
          </c:cat>
          <c:val>
            <c:numRef>
              <c:f>'LD employment gap'!$B$4:$L$4</c:f>
              <c:numCache>
                <c:formatCode>General</c:formatCode>
                <c:ptCount val="11"/>
                <c:pt idx="0">
                  <c:v>65</c:v>
                </c:pt>
                <c:pt idx="1">
                  <c:v>66.599999999999994</c:v>
                </c:pt>
                <c:pt idx="2">
                  <c:v>68.7</c:v>
                </c:pt>
                <c:pt idx="3">
                  <c:v>70</c:v>
                </c:pt>
                <c:pt idx="4">
                  <c:v>72.3</c:v>
                </c:pt>
                <c:pt idx="5">
                  <c:v>68.7</c:v>
                </c:pt>
                <c:pt idx="6">
                  <c:v>72.400000000000006</c:v>
                </c:pt>
                <c:pt idx="7">
                  <c:v>68</c:v>
                </c:pt>
                <c:pt idx="8">
                  <c:v>67.5</c:v>
                </c:pt>
                <c:pt idx="9">
                  <c:v>67.5</c:v>
                </c:pt>
                <c:pt idx="10">
                  <c:v>68.2</c:v>
                </c:pt>
              </c:numCache>
            </c:numRef>
          </c:val>
          <c:smooth val="0"/>
          <c:extLst>
            <c:ext xmlns:c16="http://schemas.microsoft.com/office/drawing/2014/chart" uri="{C3380CC4-5D6E-409C-BE32-E72D297353CC}">
              <c16:uniqueId val="{00000002-8B86-44E6-8EF2-E8DBDA63E94B}"/>
            </c:ext>
          </c:extLst>
        </c:ser>
        <c:dLbls>
          <c:showLegendKey val="0"/>
          <c:showVal val="0"/>
          <c:showCatName val="0"/>
          <c:showSerName val="0"/>
          <c:showPercent val="0"/>
          <c:showBubbleSize val="0"/>
        </c:dLbls>
        <c:marker val="1"/>
        <c:smooth val="0"/>
        <c:axId val="1122828176"/>
        <c:axId val="190644176"/>
      </c:lineChart>
      <c:catAx>
        <c:axId val="1122828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0644176"/>
        <c:crosses val="autoZero"/>
        <c:auto val="1"/>
        <c:lblAlgn val="ctr"/>
        <c:lblOffset val="100"/>
        <c:noMultiLvlLbl val="0"/>
      </c:catAx>
      <c:valAx>
        <c:axId val="190644176"/>
        <c:scaling>
          <c:orientation val="minMax"/>
          <c:min val="5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2828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0" i="0" u="none" strike="noStrike" kern="1200" spc="0" baseline="0">
                <a:solidFill>
                  <a:prstClr val="black"/>
                </a:solidFill>
                <a:latin typeface="Avenir Next LT Pro Light" panose="020B0304020202020204" pitchFamily="34" charset="0"/>
                <a:cs typeface="Arial"/>
              </a:rPr>
              <a:t>Adults with a Learning Disability Living in Stable and Appropriate Accommodation</a:t>
            </a:r>
            <a:endParaRPr lang="en-GB">
              <a:latin typeface="Avenir Next LT Pro Light" panose="020B03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tx>
            <c:strRef>
              <c:f>'LD accommodation'!$A$2</c:f>
              <c:strCache>
                <c:ptCount val="1"/>
                <c:pt idx="0">
                  <c:v>England</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strRef>
              <c:f>'LD accommodation'!$B$1:$L$1</c:f>
              <c:strCache>
                <c:ptCount val="11"/>
                <c:pt idx="0">
                  <c:v>2013-14</c:v>
                </c:pt>
                <c:pt idx="1">
                  <c:v>2014-15</c:v>
                </c:pt>
                <c:pt idx="2">
                  <c:v>2015-16</c:v>
                </c:pt>
                <c:pt idx="3">
                  <c:v>2016-17</c:v>
                </c:pt>
                <c:pt idx="4">
                  <c:v>2017-18</c:v>
                </c:pt>
                <c:pt idx="5">
                  <c:v>2018-19</c:v>
                </c:pt>
                <c:pt idx="6">
                  <c:v>2019-20</c:v>
                </c:pt>
                <c:pt idx="7">
                  <c:v>2020-21</c:v>
                </c:pt>
                <c:pt idx="8">
                  <c:v>2021-22</c:v>
                </c:pt>
                <c:pt idx="9">
                  <c:v>2022-23</c:v>
                </c:pt>
                <c:pt idx="10">
                  <c:v>2023-24</c:v>
                </c:pt>
              </c:strCache>
            </c:strRef>
          </c:cat>
          <c:val>
            <c:numRef>
              <c:f>'LD accommodation'!$B$2:$L$2</c:f>
              <c:numCache>
                <c:formatCode>General</c:formatCode>
                <c:ptCount val="11"/>
                <c:pt idx="0">
                  <c:v>74.900000000000006</c:v>
                </c:pt>
                <c:pt idx="1">
                  <c:v>74</c:v>
                </c:pt>
                <c:pt idx="2">
                  <c:v>75.400000000000006</c:v>
                </c:pt>
                <c:pt idx="3">
                  <c:v>76.2</c:v>
                </c:pt>
                <c:pt idx="4">
                  <c:v>77.2</c:v>
                </c:pt>
                <c:pt idx="5">
                  <c:v>77.400000000000006</c:v>
                </c:pt>
                <c:pt idx="6">
                  <c:v>77.3</c:v>
                </c:pt>
                <c:pt idx="7">
                  <c:v>78.3</c:v>
                </c:pt>
                <c:pt idx="8">
                  <c:v>78.7</c:v>
                </c:pt>
                <c:pt idx="9">
                  <c:v>80.5</c:v>
                </c:pt>
                <c:pt idx="10">
                  <c:v>81.599999999999994</c:v>
                </c:pt>
              </c:numCache>
            </c:numRef>
          </c:val>
          <c:smooth val="0"/>
          <c:extLst>
            <c:ext xmlns:c16="http://schemas.microsoft.com/office/drawing/2014/chart" uri="{C3380CC4-5D6E-409C-BE32-E72D297353CC}">
              <c16:uniqueId val="{00000000-EA11-496A-92D6-8A59368E5D6B}"/>
            </c:ext>
          </c:extLst>
        </c:ser>
        <c:ser>
          <c:idx val="1"/>
          <c:order val="1"/>
          <c:tx>
            <c:strRef>
              <c:f>'LD accommodation'!$A$3</c:f>
              <c:strCache>
                <c:ptCount val="1"/>
                <c:pt idx="0">
                  <c:v>South East</c:v>
                </c:pt>
              </c:strCache>
            </c:strRef>
          </c:tx>
          <c:spPr>
            <a:ln w="28575" cap="rnd">
              <a:solidFill>
                <a:schemeClr val="bg1">
                  <a:lumMod val="65000"/>
                </a:schemeClr>
              </a:solidFill>
              <a:round/>
            </a:ln>
            <a:effectLst/>
          </c:spPr>
          <c:marker>
            <c:symbol val="circle"/>
            <c:size val="5"/>
            <c:spPr>
              <a:solidFill>
                <a:schemeClr val="bg1">
                  <a:lumMod val="65000"/>
                </a:schemeClr>
              </a:solidFill>
              <a:ln w="9525">
                <a:solidFill>
                  <a:schemeClr val="bg1">
                    <a:lumMod val="65000"/>
                  </a:schemeClr>
                </a:solidFill>
              </a:ln>
              <a:effectLst/>
            </c:spPr>
          </c:marker>
          <c:cat>
            <c:strRef>
              <c:f>'LD accommodation'!$B$1:$L$1</c:f>
              <c:strCache>
                <c:ptCount val="11"/>
                <c:pt idx="0">
                  <c:v>2013-14</c:v>
                </c:pt>
                <c:pt idx="1">
                  <c:v>2014-15</c:v>
                </c:pt>
                <c:pt idx="2">
                  <c:v>2015-16</c:v>
                </c:pt>
                <c:pt idx="3">
                  <c:v>2016-17</c:v>
                </c:pt>
                <c:pt idx="4">
                  <c:v>2017-18</c:v>
                </c:pt>
                <c:pt idx="5">
                  <c:v>2018-19</c:v>
                </c:pt>
                <c:pt idx="6">
                  <c:v>2019-20</c:v>
                </c:pt>
                <c:pt idx="7">
                  <c:v>2020-21</c:v>
                </c:pt>
                <c:pt idx="8">
                  <c:v>2021-22</c:v>
                </c:pt>
                <c:pt idx="9">
                  <c:v>2022-23</c:v>
                </c:pt>
                <c:pt idx="10">
                  <c:v>2023-24</c:v>
                </c:pt>
              </c:strCache>
            </c:strRef>
          </c:cat>
          <c:val>
            <c:numRef>
              <c:f>'LD accommodation'!$B$3:$L$3</c:f>
              <c:numCache>
                <c:formatCode>General</c:formatCode>
                <c:ptCount val="11"/>
                <c:pt idx="0">
                  <c:v>70.599999999999994</c:v>
                </c:pt>
                <c:pt idx="1">
                  <c:v>68.400000000000006</c:v>
                </c:pt>
                <c:pt idx="2">
                  <c:v>70.2</c:v>
                </c:pt>
                <c:pt idx="3">
                  <c:v>71.3</c:v>
                </c:pt>
                <c:pt idx="4">
                  <c:v>72.8</c:v>
                </c:pt>
                <c:pt idx="5">
                  <c:v>70.7</c:v>
                </c:pt>
                <c:pt idx="6">
                  <c:v>71.8</c:v>
                </c:pt>
                <c:pt idx="7">
                  <c:v>75.599999999999994</c:v>
                </c:pt>
                <c:pt idx="8">
                  <c:v>76.2</c:v>
                </c:pt>
                <c:pt idx="9">
                  <c:v>78.3</c:v>
                </c:pt>
                <c:pt idx="10">
                  <c:v>78.7</c:v>
                </c:pt>
              </c:numCache>
            </c:numRef>
          </c:val>
          <c:smooth val="0"/>
          <c:extLst>
            <c:ext xmlns:c16="http://schemas.microsoft.com/office/drawing/2014/chart" uri="{C3380CC4-5D6E-409C-BE32-E72D297353CC}">
              <c16:uniqueId val="{00000001-EA11-496A-92D6-8A59368E5D6B}"/>
            </c:ext>
          </c:extLst>
        </c:ser>
        <c:ser>
          <c:idx val="2"/>
          <c:order val="2"/>
          <c:tx>
            <c:strRef>
              <c:f>'LD accommodation'!$A$4</c:f>
              <c:strCache>
                <c:ptCount val="1"/>
                <c:pt idx="0">
                  <c:v>Surrey</c:v>
                </c:pt>
              </c:strCache>
            </c:strRef>
          </c:tx>
          <c:spPr>
            <a:ln w="28575" cap="rnd">
              <a:solidFill>
                <a:schemeClr val="accent6">
                  <a:lumMod val="50000"/>
                </a:schemeClr>
              </a:solidFill>
              <a:round/>
            </a:ln>
            <a:effectLst/>
          </c:spPr>
          <c:marker>
            <c:symbol val="circle"/>
            <c:size val="5"/>
            <c:spPr>
              <a:solidFill>
                <a:schemeClr val="accent6">
                  <a:lumMod val="50000"/>
                </a:schemeClr>
              </a:solidFill>
              <a:ln w="9525">
                <a:solidFill>
                  <a:schemeClr val="accent6">
                    <a:lumMod val="50000"/>
                  </a:schemeClr>
                </a:solidFill>
              </a:ln>
              <a:effectLst/>
            </c:spPr>
          </c:marker>
          <c:cat>
            <c:strRef>
              <c:f>'LD accommodation'!$B$1:$L$1</c:f>
              <c:strCache>
                <c:ptCount val="11"/>
                <c:pt idx="0">
                  <c:v>2013-14</c:v>
                </c:pt>
                <c:pt idx="1">
                  <c:v>2014-15</c:v>
                </c:pt>
                <c:pt idx="2">
                  <c:v>2015-16</c:v>
                </c:pt>
                <c:pt idx="3">
                  <c:v>2016-17</c:v>
                </c:pt>
                <c:pt idx="4">
                  <c:v>2017-18</c:v>
                </c:pt>
                <c:pt idx="5">
                  <c:v>2018-19</c:v>
                </c:pt>
                <c:pt idx="6">
                  <c:v>2019-20</c:v>
                </c:pt>
                <c:pt idx="7">
                  <c:v>2020-21</c:v>
                </c:pt>
                <c:pt idx="8">
                  <c:v>2021-22</c:v>
                </c:pt>
                <c:pt idx="9">
                  <c:v>2022-23</c:v>
                </c:pt>
                <c:pt idx="10">
                  <c:v>2023-24</c:v>
                </c:pt>
              </c:strCache>
            </c:strRef>
          </c:cat>
          <c:val>
            <c:numRef>
              <c:f>'LD accommodation'!$B$4:$L$4</c:f>
              <c:numCache>
                <c:formatCode>General</c:formatCode>
                <c:ptCount val="11"/>
                <c:pt idx="0">
                  <c:v>67.7</c:v>
                </c:pt>
                <c:pt idx="1">
                  <c:v>64.2</c:v>
                </c:pt>
                <c:pt idx="2">
                  <c:v>67.7</c:v>
                </c:pt>
                <c:pt idx="3">
                  <c:v>65.900000000000006</c:v>
                </c:pt>
                <c:pt idx="4">
                  <c:v>66.400000000000006</c:v>
                </c:pt>
                <c:pt idx="5">
                  <c:v>59.3</c:v>
                </c:pt>
                <c:pt idx="6">
                  <c:v>68.099999999999994</c:v>
                </c:pt>
                <c:pt idx="7">
                  <c:v>73.400000000000006</c:v>
                </c:pt>
                <c:pt idx="8">
                  <c:v>75.2</c:v>
                </c:pt>
                <c:pt idx="9">
                  <c:v>77.400000000000006</c:v>
                </c:pt>
                <c:pt idx="10">
                  <c:v>75.2</c:v>
                </c:pt>
              </c:numCache>
            </c:numRef>
          </c:val>
          <c:smooth val="0"/>
          <c:extLst>
            <c:ext xmlns:c16="http://schemas.microsoft.com/office/drawing/2014/chart" uri="{C3380CC4-5D6E-409C-BE32-E72D297353CC}">
              <c16:uniqueId val="{00000002-EA11-496A-92D6-8A59368E5D6B}"/>
            </c:ext>
          </c:extLst>
        </c:ser>
        <c:dLbls>
          <c:showLegendKey val="0"/>
          <c:showVal val="0"/>
          <c:showCatName val="0"/>
          <c:showSerName val="0"/>
          <c:showPercent val="0"/>
          <c:showBubbleSize val="0"/>
        </c:dLbls>
        <c:marker val="1"/>
        <c:smooth val="0"/>
        <c:axId val="1122828176"/>
        <c:axId val="190644176"/>
      </c:lineChart>
      <c:catAx>
        <c:axId val="1122828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0644176"/>
        <c:crosses val="autoZero"/>
        <c:auto val="1"/>
        <c:lblAlgn val="ctr"/>
        <c:lblOffset val="100"/>
        <c:noMultiLvlLbl val="0"/>
      </c:catAx>
      <c:valAx>
        <c:axId val="190644176"/>
        <c:scaling>
          <c:orientation val="minMax"/>
          <c:min val="5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2828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National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Sheet1!$A$2:$A$14</c:f>
              <c:numCache>
                <c:formatCode>mmm\-yy</c:formatCode>
                <c:ptCount val="13"/>
                <c:pt idx="0">
                  <c:v>46082</c:v>
                </c:pt>
                <c:pt idx="1">
                  <c:v>46113</c:v>
                </c:pt>
                <c:pt idx="2">
                  <c:v>46143</c:v>
                </c:pt>
                <c:pt idx="3">
                  <c:v>46174</c:v>
                </c:pt>
                <c:pt idx="4">
                  <c:v>46204</c:v>
                </c:pt>
                <c:pt idx="5">
                  <c:v>46235</c:v>
                </c:pt>
                <c:pt idx="6">
                  <c:v>46266</c:v>
                </c:pt>
                <c:pt idx="7">
                  <c:v>46296</c:v>
                </c:pt>
                <c:pt idx="8">
                  <c:v>46327</c:v>
                </c:pt>
                <c:pt idx="9">
                  <c:v>46357</c:v>
                </c:pt>
                <c:pt idx="10">
                  <c:v>46388</c:v>
                </c:pt>
                <c:pt idx="11">
                  <c:v>46419</c:v>
                </c:pt>
                <c:pt idx="12">
                  <c:v>46447</c:v>
                </c:pt>
              </c:numCache>
            </c:numRef>
          </c:cat>
          <c:val>
            <c:numRef>
              <c:f>Sheet1!$B$2:$B$14</c:f>
              <c:numCache>
                <c:formatCode>General</c:formatCode>
                <c:ptCount val="13"/>
                <c:pt idx="0" formatCode="0.00%">
                  <c:v>0.72799999999999998</c:v>
                </c:pt>
              </c:numCache>
            </c:numRef>
          </c:val>
          <c:smooth val="0"/>
          <c:extLst>
            <c:ext xmlns:c16="http://schemas.microsoft.com/office/drawing/2014/chart" uri="{C3380CC4-5D6E-409C-BE32-E72D297353CC}">
              <c16:uniqueId val="{00000000-1905-4274-A82E-F60128BB3D39}"/>
            </c:ext>
          </c:extLst>
        </c:ser>
        <c:ser>
          <c:idx val="1"/>
          <c:order val="1"/>
          <c:tx>
            <c:strRef>
              <c:f>Sheet1!$C$1</c:f>
              <c:strCache>
                <c:ptCount val="1"/>
                <c:pt idx="0">
                  <c:v>Surrey</c:v>
                </c:pt>
              </c:strCache>
            </c:strRef>
          </c:tx>
          <c:spPr>
            <a:ln w="76200" cap="flat">
              <a:solidFill>
                <a:schemeClr val="accent2"/>
              </a:solidFill>
              <a:prstDash val="solid"/>
              <a:round/>
            </a:ln>
            <a:effectLst/>
          </c:spPr>
          <c:marker>
            <c:symbol val="circle"/>
            <c:size val="5"/>
            <c:spPr>
              <a:solidFill>
                <a:schemeClr val="accent2"/>
              </a:solidFill>
              <a:ln w="9525">
                <a:solidFill>
                  <a:schemeClr val="accent2"/>
                </a:solidFill>
                <a:prstDash val="solid"/>
              </a:ln>
              <a:effectLst/>
            </c:spPr>
          </c:marker>
          <c:dPt>
            <c:idx val="0"/>
            <c:marker>
              <c:symbol val="circle"/>
              <c:size val="5"/>
              <c:spPr>
                <a:solidFill>
                  <a:schemeClr val="accent2"/>
                </a:solidFill>
                <a:ln w="9525">
                  <a:solidFill>
                    <a:schemeClr val="accent2"/>
                  </a:solidFill>
                  <a:prstDash val="solid"/>
                </a:ln>
                <a:effectLst/>
              </c:spPr>
            </c:marker>
            <c:bubble3D val="0"/>
            <c:spPr>
              <a:ln w="76200" cap="flat" cmpd="sng">
                <a:solidFill>
                  <a:schemeClr val="accent2"/>
                </a:solidFill>
                <a:prstDash val="solid"/>
                <a:round/>
              </a:ln>
              <a:effectLst/>
            </c:spPr>
            <c:extLst>
              <c:ext xmlns:c16="http://schemas.microsoft.com/office/drawing/2014/chart" uri="{C3380CC4-5D6E-409C-BE32-E72D297353CC}">
                <c16:uniqueId val="{00000008-1905-4274-A82E-F60128BB3D39}"/>
              </c:ext>
            </c:extLst>
          </c:dPt>
          <c:cat>
            <c:numRef>
              <c:f>Sheet1!$A$2:$A$14</c:f>
              <c:numCache>
                <c:formatCode>mmm\-yy</c:formatCode>
                <c:ptCount val="13"/>
                <c:pt idx="0">
                  <c:v>46082</c:v>
                </c:pt>
                <c:pt idx="1">
                  <c:v>46113</c:v>
                </c:pt>
                <c:pt idx="2">
                  <c:v>46143</c:v>
                </c:pt>
                <c:pt idx="3">
                  <c:v>46174</c:v>
                </c:pt>
                <c:pt idx="4">
                  <c:v>46204</c:v>
                </c:pt>
                <c:pt idx="5">
                  <c:v>46235</c:v>
                </c:pt>
                <c:pt idx="6">
                  <c:v>46266</c:v>
                </c:pt>
                <c:pt idx="7">
                  <c:v>46296</c:v>
                </c:pt>
                <c:pt idx="8">
                  <c:v>46327</c:v>
                </c:pt>
                <c:pt idx="9">
                  <c:v>46357</c:v>
                </c:pt>
                <c:pt idx="10">
                  <c:v>46388</c:v>
                </c:pt>
                <c:pt idx="11">
                  <c:v>46419</c:v>
                </c:pt>
                <c:pt idx="12">
                  <c:v>46447</c:v>
                </c:pt>
              </c:numCache>
            </c:numRef>
          </c:cat>
          <c:val>
            <c:numRef>
              <c:f>Sheet1!$C$2:$C$14</c:f>
              <c:numCache>
                <c:formatCode>General</c:formatCode>
                <c:ptCount val="13"/>
                <c:pt idx="0" formatCode="0.00%">
                  <c:v>0.79900000000000004</c:v>
                </c:pt>
              </c:numCache>
            </c:numRef>
          </c:val>
          <c:smooth val="0"/>
          <c:extLst>
            <c:ext xmlns:c16="http://schemas.microsoft.com/office/drawing/2014/chart" uri="{C3380CC4-5D6E-409C-BE32-E72D297353CC}">
              <c16:uniqueId val="{00000001-1905-4274-A82E-F60128BB3D39}"/>
            </c:ext>
          </c:extLst>
        </c:ser>
        <c:ser>
          <c:idx val="3"/>
          <c:order val="2"/>
          <c:tx>
            <c:strRef>
              <c:f>Sheet1!$E$1</c:f>
              <c:strCache>
                <c:ptCount val="1"/>
                <c:pt idx="0">
                  <c:v>National Target</c:v>
                </c:pt>
              </c:strCache>
            </c:strRef>
          </c:tx>
          <c:spPr>
            <a:ln w="28575" cap="rnd">
              <a:solidFill>
                <a:schemeClr val="accent4"/>
              </a:solidFill>
              <a:prstDash val="dash"/>
              <a:round/>
            </a:ln>
            <a:effectLst/>
          </c:spPr>
          <c:marker>
            <c:symbol val="circle"/>
            <c:size val="5"/>
            <c:spPr>
              <a:solidFill>
                <a:schemeClr val="accent4"/>
              </a:solidFill>
              <a:ln w="9525">
                <a:solidFill>
                  <a:schemeClr val="accent4"/>
                </a:solidFill>
                <a:prstDash val="dash"/>
              </a:ln>
              <a:effectLst/>
            </c:spPr>
          </c:marker>
          <c:cat>
            <c:numRef>
              <c:f>Sheet1!$A$2:$A$14</c:f>
              <c:numCache>
                <c:formatCode>mmm\-yy</c:formatCode>
                <c:ptCount val="13"/>
                <c:pt idx="0">
                  <c:v>46082</c:v>
                </c:pt>
                <c:pt idx="1">
                  <c:v>46113</c:v>
                </c:pt>
                <c:pt idx="2">
                  <c:v>46143</c:v>
                </c:pt>
                <c:pt idx="3">
                  <c:v>46174</c:v>
                </c:pt>
                <c:pt idx="4">
                  <c:v>46204</c:v>
                </c:pt>
                <c:pt idx="5">
                  <c:v>46235</c:v>
                </c:pt>
                <c:pt idx="6">
                  <c:v>46266</c:v>
                </c:pt>
                <c:pt idx="7">
                  <c:v>46296</c:v>
                </c:pt>
                <c:pt idx="8">
                  <c:v>46327</c:v>
                </c:pt>
                <c:pt idx="9">
                  <c:v>46357</c:v>
                </c:pt>
                <c:pt idx="10">
                  <c:v>46388</c:v>
                </c:pt>
                <c:pt idx="11">
                  <c:v>46419</c:v>
                </c:pt>
                <c:pt idx="12">
                  <c:v>46447</c:v>
                </c:pt>
              </c:numCache>
            </c:numRef>
          </c:cat>
          <c:val>
            <c:numRef>
              <c:f>Sheet1!$E$2:$E$14</c:f>
              <c:numCache>
                <c:formatCode>0%</c:formatCode>
                <c:ptCount val="13"/>
                <c:pt idx="0">
                  <c:v>0.85</c:v>
                </c:pt>
                <c:pt idx="1">
                  <c:v>0.85</c:v>
                </c:pt>
                <c:pt idx="2">
                  <c:v>0.85</c:v>
                </c:pt>
                <c:pt idx="3">
                  <c:v>0.85</c:v>
                </c:pt>
                <c:pt idx="4">
                  <c:v>0.85</c:v>
                </c:pt>
                <c:pt idx="5">
                  <c:v>0.85</c:v>
                </c:pt>
                <c:pt idx="6">
                  <c:v>0.85</c:v>
                </c:pt>
                <c:pt idx="7">
                  <c:v>0.85</c:v>
                </c:pt>
                <c:pt idx="8">
                  <c:v>0.85</c:v>
                </c:pt>
                <c:pt idx="9">
                  <c:v>0.85</c:v>
                </c:pt>
                <c:pt idx="10">
                  <c:v>0.85</c:v>
                </c:pt>
                <c:pt idx="11">
                  <c:v>0.85</c:v>
                </c:pt>
                <c:pt idx="12">
                  <c:v>0.85</c:v>
                </c:pt>
              </c:numCache>
            </c:numRef>
          </c:val>
          <c:smooth val="0"/>
          <c:extLst>
            <c:ext xmlns:c16="http://schemas.microsoft.com/office/drawing/2014/chart" uri="{C3380CC4-5D6E-409C-BE32-E72D297353CC}">
              <c16:uniqueId val="{00000006-1905-4274-A82E-F60128BB3D39}"/>
            </c:ext>
          </c:extLst>
        </c:ser>
        <c:dLbls>
          <c:showLegendKey val="0"/>
          <c:showVal val="0"/>
          <c:showCatName val="0"/>
          <c:showSerName val="0"/>
          <c:showPercent val="0"/>
          <c:showBubbleSize val="0"/>
        </c:dLbls>
        <c:marker val="1"/>
        <c:smooth val="0"/>
        <c:axId val="1974561584"/>
        <c:axId val="1974559184"/>
      </c:lineChart>
      <c:dateAx>
        <c:axId val="1974561584"/>
        <c:scaling>
          <c:orientation val="minMax"/>
        </c:scaling>
        <c:delete val="0"/>
        <c:axPos val="b"/>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74559184"/>
        <c:crosses val="autoZero"/>
        <c:auto val="1"/>
        <c:lblOffset val="100"/>
        <c:baseTimeUnit val="months"/>
      </c:dateAx>
      <c:valAx>
        <c:axId val="1974559184"/>
        <c:scaling>
          <c:orientation val="minMax"/>
          <c:max val="0.9"/>
          <c:min val="0.70000000000000007"/>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745615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CFE0A8-E948-40B1-A9A1-FC95CEDD7849}" type="datetimeFigureOut">
              <a:rPr lang="en-GB" smtClean="0"/>
              <a:t>15/06/2026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2A6200-D790-4312-9544-597AE05E1FE2}" type="slidenum">
              <a:rPr lang="en-GB" smtClean="0"/>
              <a:t>‹#›</a:t>
            </a:fld>
            <a:endParaRPr lang="en-GB"/>
          </a:p>
        </p:txBody>
      </p:sp>
    </p:spTree>
    <p:extLst>
      <p:ext uri="{BB962C8B-B14F-4D97-AF65-F5344CB8AC3E}">
        <p14:creationId xmlns:p14="http://schemas.microsoft.com/office/powerpoint/2010/main" val="3257342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93561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201B7-82E7-6933-EA0F-E88D6F3D57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686F4B-F45D-2CB4-31CD-9A87FF83357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0945591B-9CEB-7158-BFD1-D486B2E9D22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A2E680E-B950-7841-6AF4-FC50A0B45B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4637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10174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80AEE-76FE-F7EE-9053-231EE12402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9E096B-FEB4-F5F0-13BA-D5438137799D}"/>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2A649C55-4C2C-F2B8-433F-9BEBBBC3C04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61120C0-1E23-D537-CA37-F8EE8DD1513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00123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36B48-0AE8-CEC0-9190-EFF132BDBF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051674-AAC9-1913-A468-AE0F0EA6236C}"/>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00D8B83B-D77A-46C5-CBE7-96252A7FEB1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F29F5E8-4A0C-8982-3ED9-E7B67B660A4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19702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17850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b="1">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65810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91884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40581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49920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1234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48132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0524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96015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34563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42276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sz="1100" b="1" i="0" u="none" strike="noStrike" kern="1200">
              <a:solidFill>
                <a:srgbClr val="996633"/>
              </a:solidFill>
              <a:latin typeface="Avenir Next LT Pro Light"/>
              <a:ea typeface="+mn-ea"/>
              <a:cs typeface="Aria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77350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03259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11475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ABF60-DF41-A590-029C-81EF8C54E4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67EBD9-0650-5A37-D246-D496846A4EE6}"/>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7E710DBE-958C-7EE6-509C-00A00FD66D2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995D4C8-B2B7-C523-F3DC-98B2D226FA7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98669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63584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8386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51936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26208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7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974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8270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2582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6195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E845A-F6F8-0A2C-2204-3FC0C9D4BF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B3C808-C088-E3E7-A30A-F680A96A0076}"/>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70BCD64E-C6E0-8C8A-D667-5B51ED48319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B4415FD-8CEF-582A-45CF-366AB4E2252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940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7B2098-2D90-4FBF-96FA-E3BAF196047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9740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12E6F-E25C-456C-A835-7488E032F8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E7D3DFC-DDFF-62B0-17D0-03189AA424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22E2219-7FB9-E67E-C315-FEDD3946DC69}"/>
              </a:ext>
            </a:extLst>
          </p:cNvPr>
          <p:cNvSpPr>
            <a:spLocks noGrp="1"/>
          </p:cNvSpPr>
          <p:nvPr>
            <p:ph type="dt" sz="half" idx="10"/>
          </p:nvPr>
        </p:nvSpPr>
        <p:spPr/>
        <p:txBody>
          <a:bodyPr/>
          <a:lstStyle/>
          <a:p>
            <a:fld id="{94ADA66C-C26C-4CF6-9419-7DF26D688789}" type="datetimeFigureOut">
              <a:rPr lang="en-GB" smtClean="0"/>
              <a:t>15/06/2026</a:t>
            </a:fld>
            <a:endParaRPr lang="en-GB"/>
          </a:p>
        </p:txBody>
      </p:sp>
      <p:sp>
        <p:nvSpPr>
          <p:cNvPr id="5" name="Footer Placeholder 4">
            <a:extLst>
              <a:ext uri="{FF2B5EF4-FFF2-40B4-BE49-F238E27FC236}">
                <a16:creationId xmlns:a16="http://schemas.microsoft.com/office/drawing/2014/main" id="{D7865EF6-E1EA-4087-02A1-2744B679F9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E7BC8A-7A4A-9159-28D3-3B81881DBA4D}"/>
              </a:ext>
            </a:extLst>
          </p:cNvPr>
          <p:cNvSpPr>
            <a:spLocks noGrp="1"/>
          </p:cNvSpPr>
          <p:nvPr>
            <p:ph type="sldNum" sz="quarter" idx="12"/>
          </p:nvPr>
        </p:nvSpPr>
        <p:spPr/>
        <p:txBody>
          <a:bodyPr/>
          <a:lstStyle/>
          <a:p>
            <a:fld id="{C17C754A-3184-42B9-B2CA-CB5EA4C490CF}" type="slidenum">
              <a:rPr lang="en-GB" smtClean="0"/>
              <a:t>‹#›</a:t>
            </a:fld>
            <a:endParaRPr lang="en-GB"/>
          </a:p>
        </p:txBody>
      </p:sp>
    </p:spTree>
    <p:extLst>
      <p:ext uri="{BB962C8B-B14F-4D97-AF65-F5344CB8AC3E}">
        <p14:creationId xmlns:p14="http://schemas.microsoft.com/office/powerpoint/2010/main" val="1631565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5B732-374D-E5A0-A378-947FF97C6F3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652389C-9873-C8F4-1C27-C80B0873CB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F643555-82D7-C338-EE90-7B9D9D1AE312}"/>
              </a:ext>
            </a:extLst>
          </p:cNvPr>
          <p:cNvSpPr>
            <a:spLocks noGrp="1"/>
          </p:cNvSpPr>
          <p:nvPr>
            <p:ph type="dt" sz="half" idx="10"/>
          </p:nvPr>
        </p:nvSpPr>
        <p:spPr/>
        <p:txBody>
          <a:bodyPr/>
          <a:lstStyle/>
          <a:p>
            <a:fld id="{94ADA66C-C26C-4CF6-9419-7DF26D688789}" type="datetimeFigureOut">
              <a:rPr lang="en-GB" smtClean="0"/>
              <a:t>15/06/2026</a:t>
            </a:fld>
            <a:endParaRPr lang="en-GB"/>
          </a:p>
        </p:txBody>
      </p:sp>
      <p:sp>
        <p:nvSpPr>
          <p:cNvPr id="5" name="Footer Placeholder 4">
            <a:extLst>
              <a:ext uri="{FF2B5EF4-FFF2-40B4-BE49-F238E27FC236}">
                <a16:creationId xmlns:a16="http://schemas.microsoft.com/office/drawing/2014/main" id="{27DF26C5-ED65-0409-FB17-43DD472629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A7B68B-55B7-AFFD-28FD-75141E164973}"/>
              </a:ext>
            </a:extLst>
          </p:cNvPr>
          <p:cNvSpPr>
            <a:spLocks noGrp="1"/>
          </p:cNvSpPr>
          <p:nvPr>
            <p:ph type="sldNum" sz="quarter" idx="12"/>
          </p:nvPr>
        </p:nvSpPr>
        <p:spPr/>
        <p:txBody>
          <a:bodyPr/>
          <a:lstStyle/>
          <a:p>
            <a:fld id="{C17C754A-3184-42B9-B2CA-CB5EA4C490CF}" type="slidenum">
              <a:rPr lang="en-GB" smtClean="0"/>
              <a:t>‹#›</a:t>
            </a:fld>
            <a:endParaRPr lang="en-GB"/>
          </a:p>
        </p:txBody>
      </p:sp>
    </p:spTree>
    <p:extLst>
      <p:ext uri="{BB962C8B-B14F-4D97-AF65-F5344CB8AC3E}">
        <p14:creationId xmlns:p14="http://schemas.microsoft.com/office/powerpoint/2010/main" val="3752856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E9770E-31CE-DE11-1F25-1892874747E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0277BF4-2C57-8B92-DA19-781E9B2933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49BFBE-3811-B3D9-573F-417F7046AD6C}"/>
              </a:ext>
            </a:extLst>
          </p:cNvPr>
          <p:cNvSpPr>
            <a:spLocks noGrp="1"/>
          </p:cNvSpPr>
          <p:nvPr>
            <p:ph type="dt" sz="half" idx="10"/>
          </p:nvPr>
        </p:nvSpPr>
        <p:spPr/>
        <p:txBody>
          <a:bodyPr/>
          <a:lstStyle/>
          <a:p>
            <a:fld id="{94ADA66C-C26C-4CF6-9419-7DF26D688789}" type="datetimeFigureOut">
              <a:rPr lang="en-GB" smtClean="0"/>
              <a:t>15/06/2026</a:t>
            </a:fld>
            <a:endParaRPr lang="en-GB"/>
          </a:p>
        </p:txBody>
      </p:sp>
      <p:sp>
        <p:nvSpPr>
          <p:cNvPr id="5" name="Footer Placeholder 4">
            <a:extLst>
              <a:ext uri="{FF2B5EF4-FFF2-40B4-BE49-F238E27FC236}">
                <a16:creationId xmlns:a16="http://schemas.microsoft.com/office/drawing/2014/main" id="{2DDE1946-7F93-A23A-F414-36892EA325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66CFB8-9C35-BFAC-A7BE-5A88DC9B63BE}"/>
              </a:ext>
            </a:extLst>
          </p:cNvPr>
          <p:cNvSpPr>
            <a:spLocks noGrp="1"/>
          </p:cNvSpPr>
          <p:nvPr>
            <p:ph type="sldNum" sz="quarter" idx="12"/>
          </p:nvPr>
        </p:nvSpPr>
        <p:spPr/>
        <p:txBody>
          <a:bodyPr/>
          <a:lstStyle/>
          <a:p>
            <a:fld id="{C17C754A-3184-42B9-B2CA-CB5EA4C490CF}" type="slidenum">
              <a:rPr lang="en-GB" smtClean="0"/>
              <a:t>‹#›</a:t>
            </a:fld>
            <a:endParaRPr lang="en-GB"/>
          </a:p>
        </p:txBody>
      </p:sp>
    </p:spTree>
    <p:extLst>
      <p:ext uri="{BB962C8B-B14F-4D97-AF65-F5344CB8AC3E}">
        <p14:creationId xmlns:p14="http://schemas.microsoft.com/office/powerpoint/2010/main" val="266259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9863D-6F46-8186-7398-1FB813B0682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B151DA-1106-E046-6C66-473A35885B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042726-FB1A-FC41-4C21-BB197A7C33FF}"/>
              </a:ext>
            </a:extLst>
          </p:cNvPr>
          <p:cNvSpPr>
            <a:spLocks noGrp="1"/>
          </p:cNvSpPr>
          <p:nvPr>
            <p:ph type="dt" sz="half" idx="10"/>
          </p:nvPr>
        </p:nvSpPr>
        <p:spPr/>
        <p:txBody>
          <a:bodyPr/>
          <a:lstStyle/>
          <a:p>
            <a:fld id="{94ADA66C-C26C-4CF6-9419-7DF26D688789}" type="datetimeFigureOut">
              <a:rPr lang="en-GB" smtClean="0"/>
              <a:t>15/06/2026</a:t>
            </a:fld>
            <a:endParaRPr lang="en-GB"/>
          </a:p>
        </p:txBody>
      </p:sp>
      <p:sp>
        <p:nvSpPr>
          <p:cNvPr id="5" name="Footer Placeholder 4">
            <a:extLst>
              <a:ext uri="{FF2B5EF4-FFF2-40B4-BE49-F238E27FC236}">
                <a16:creationId xmlns:a16="http://schemas.microsoft.com/office/drawing/2014/main" id="{610F3E38-DF1F-44F8-7443-F0DC7CBA84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EBB034-8E1C-4870-818F-19F667ECDE2B}"/>
              </a:ext>
            </a:extLst>
          </p:cNvPr>
          <p:cNvSpPr>
            <a:spLocks noGrp="1"/>
          </p:cNvSpPr>
          <p:nvPr>
            <p:ph type="sldNum" sz="quarter" idx="12"/>
          </p:nvPr>
        </p:nvSpPr>
        <p:spPr/>
        <p:txBody>
          <a:bodyPr/>
          <a:lstStyle/>
          <a:p>
            <a:fld id="{C17C754A-3184-42B9-B2CA-CB5EA4C490CF}" type="slidenum">
              <a:rPr lang="en-GB" smtClean="0"/>
              <a:t>‹#›</a:t>
            </a:fld>
            <a:endParaRPr lang="en-GB"/>
          </a:p>
        </p:txBody>
      </p:sp>
    </p:spTree>
    <p:extLst>
      <p:ext uri="{BB962C8B-B14F-4D97-AF65-F5344CB8AC3E}">
        <p14:creationId xmlns:p14="http://schemas.microsoft.com/office/powerpoint/2010/main" val="2787883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51261-9E22-E7CF-5A81-EA36DDAE41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256B4F1-A65C-39A8-9472-870519B81E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9BC66A-2F7E-1751-2101-4020C945E679}"/>
              </a:ext>
            </a:extLst>
          </p:cNvPr>
          <p:cNvSpPr>
            <a:spLocks noGrp="1"/>
          </p:cNvSpPr>
          <p:nvPr>
            <p:ph type="dt" sz="half" idx="10"/>
          </p:nvPr>
        </p:nvSpPr>
        <p:spPr/>
        <p:txBody>
          <a:bodyPr/>
          <a:lstStyle/>
          <a:p>
            <a:fld id="{94ADA66C-C26C-4CF6-9419-7DF26D688789}" type="datetimeFigureOut">
              <a:rPr lang="en-GB" smtClean="0"/>
              <a:t>15/06/2026</a:t>
            </a:fld>
            <a:endParaRPr lang="en-GB"/>
          </a:p>
        </p:txBody>
      </p:sp>
      <p:sp>
        <p:nvSpPr>
          <p:cNvPr id="5" name="Footer Placeholder 4">
            <a:extLst>
              <a:ext uri="{FF2B5EF4-FFF2-40B4-BE49-F238E27FC236}">
                <a16:creationId xmlns:a16="http://schemas.microsoft.com/office/drawing/2014/main" id="{288F7558-4B3D-FE2B-D0FB-52A6C35C8A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EA1048-F271-FC7D-7957-E6B408E97F23}"/>
              </a:ext>
            </a:extLst>
          </p:cNvPr>
          <p:cNvSpPr>
            <a:spLocks noGrp="1"/>
          </p:cNvSpPr>
          <p:nvPr>
            <p:ph type="sldNum" sz="quarter" idx="12"/>
          </p:nvPr>
        </p:nvSpPr>
        <p:spPr/>
        <p:txBody>
          <a:bodyPr/>
          <a:lstStyle/>
          <a:p>
            <a:fld id="{C17C754A-3184-42B9-B2CA-CB5EA4C490CF}" type="slidenum">
              <a:rPr lang="en-GB" smtClean="0"/>
              <a:t>‹#›</a:t>
            </a:fld>
            <a:endParaRPr lang="en-GB"/>
          </a:p>
        </p:txBody>
      </p:sp>
    </p:spTree>
    <p:extLst>
      <p:ext uri="{BB962C8B-B14F-4D97-AF65-F5344CB8AC3E}">
        <p14:creationId xmlns:p14="http://schemas.microsoft.com/office/powerpoint/2010/main" val="249221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2D62-7547-97F2-7F56-25C385AFC80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054A908-0717-2CAA-F0CC-E33A2142B76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E951D2-A563-C4E8-6601-F5AB215F1D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93AF961-3AD1-A499-7217-2EC3ABA55315}"/>
              </a:ext>
            </a:extLst>
          </p:cNvPr>
          <p:cNvSpPr>
            <a:spLocks noGrp="1"/>
          </p:cNvSpPr>
          <p:nvPr>
            <p:ph type="dt" sz="half" idx="10"/>
          </p:nvPr>
        </p:nvSpPr>
        <p:spPr/>
        <p:txBody>
          <a:bodyPr/>
          <a:lstStyle/>
          <a:p>
            <a:fld id="{94ADA66C-C26C-4CF6-9419-7DF26D688789}" type="datetimeFigureOut">
              <a:rPr lang="en-GB" smtClean="0"/>
              <a:t>15/06/2026</a:t>
            </a:fld>
            <a:endParaRPr lang="en-GB"/>
          </a:p>
        </p:txBody>
      </p:sp>
      <p:sp>
        <p:nvSpPr>
          <p:cNvPr id="6" name="Footer Placeholder 5">
            <a:extLst>
              <a:ext uri="{FF2B5EF4-FFF2-40B4-BE49-F238E27FC236}">
                <a16:creationId xmlns:a16="http://schemas.microsoft.com/office/drawing/2014/main" id="{CF9625B4-0A16-B914-D655-1F32B8F408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ABEADA-C456-D150-8901-4624446B79DF}"/>
              </a:ext>
            </a:extLst>
          </p:cNvPr>
          <p:cNvSpPr>
            <a:spLocks noGrp="1"/>
          </p:cNvSpPr>
          <p:nvPr>
            <p:ph type="sldNum" sz="quarter" idx="12"/>
          </p:nvPr>
        </p:nvSpPr>
        <p:spPr/>
        <p:txBody>
          <a:bodyPr/>
          <a:lstStyle/>
          <a:p>
            <a:fld id="{C17C754A-3184-42B9-B2CA-CB5EA4C490CF}" type="slidenum">
              <a:rPr lang="en-GB" smtClean="0"/>
              <a:t>‹#›</a:t>
            </a:fld>
            <a:endParaRPr lang="en-GB"/>
          </a:p>
        </p:txBody>
      </p:sp>
    </p:spTree>
    <p:extLst>
      <p:ext uri="{BB962C8B-B14F-4D97-AF65-F5344CB8AC3E}">
        <p14:creationId xmlns:p14="http://schemas.microsoft.com/office/powerpoint/2010/main" val="119662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8FC25-3ECC-BB6B-1A9F-89E05A0378E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8A17FF-8F72-5884-36F2-E0B03542F6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2A8D5D-CC3E-1E37-4779-148EA06051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66330B1-CFCB-6A45-A66B-B71F196B1D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B5224A-061B-3F5F-7B11-4A7C3557FE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26CAF1B-BF89-FD32-C8C6-B4EC2B666F0D}"/>
              </a:ext>
            </a:extLst>
          </p:cNvPr>
          <p:cNvSpPr>
            <a:spLocks noGrp="1"/>
          </p:cNvSpPr>
          <p:nvPr>
            <p:ph type="dt" sz="half" idx="10"/>
          </p:nvPr>
        </p:nvSpPr>
        <p:spPr/>
        <p:txBody>
          <a:bodyPr/>
          <a:lstStyle/>
          <a:p>
            <a:fld id="{94ADA66C-C26C-4CF6-9419-7DF26D688789}" type="datetimeFigureOut">
              <a:rPr lang="en-GB" smtClean="0"/>
              <a:t>15/06/2026</a:t>
            </a:fld>
            <a:endParaRPr lang="en-GB"/>
          </a:p>
        </p:txBody>
      </p:sp>
      <p:sp>
        <p:nvSpPr>
          <p:cNvPr id="8" name="Footer Placeholder 7">
            <a:extLst>
              <a:ext uri="{FF2B5EF4-FFF2-40B4-BE49-F238E27FC236}">
                <a16:creationId xmlns:a16="http://schemas.microsoft.com/office/drawing/2014/main" id="{2C13D1E9-2DDA-AE05-BEFA-E1BE5D9E5A9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EC4DE00-4D6D-8AB6-EBB0-891090A25C51}"/>
              </a:ext>
            </a:extLst>
          </p:cNvPr>
          <p:cNvSpPr>
            <a:spLocks noGrp="1"/>
          </p:cNvSpPr>
          <p:nvPr>
            <p:ph type="sldNum" sz="quarter" idx="12"/>
          </p:nvPr>
        </p:nvSpPr>
        <p:spPr/>
        <p:txBody>
          <a:bodyPr/>
          <a:lstStyle/>
          <a:p>
            <a:fld id="{C17C754A-3184-42B9-B2CA-CB5EA4C490CF}" type="slidenum">
              <a:rPr lang="en-GB" smtClean="0"/>
              <a:t>‹#›</a:t>
            </a:fld>
            <a:endParaRPr lang="en-GB"/>
          </a:p>
        </p:txBody>
      </p:sp>
    </p:spTree>
    <p:extLst>
      <p:ext uri="{BB962C8B-B14F-4D97-AF65-F5344CB8AC3E}">
        <p14:creationId xmlns:p14="http://schemas.microsoft.com/office/powerpoint/2010/main" val="1881236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9676E-39E9-EA3F-FD80-327584963C6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AAF9EC1-30E9-3584-1331-A78BC0DA0248}"/>
              </a:ext>
            </a:extLst>
          </p:cNvPr>
          <p:cNvSpPr>
            <a:spLocks noGrp="1"/>
          </p:cNvSpPr>
          <p:nvPr>
            <p:ph type="dt" sz="half" idx="10"/>
          </p:nvPr>
        </p:nvSpPr>
        <p:spPr/>
        <p:txBody>
          <a:bodyPr/>
          <a:lstStyle/>
          <a:p>
            <a:fld id="{94ADA66C-C26C-4CF6-9419-7DF26D688789}" type="datetimeFigureOut">
              <a:rPr lang="en-GB" smtClean="0"/>
              <a:t>15/06/2026</a:t>
            </a:fld>
            <a:endParaRPr lang="en-GB"/>
          </a:p>
        </p:txBody>
      </p:sp>
      <p:sp>
        <p:nvSpPr>
          <p:cNvPr id="4" name="Footer Placeholder 3">
            <a:extLst>
              <a:ext uri="{FF2B5EF4-FFF2-40B4-BE49-F238E27FC236}">
                <a16:creationId xmlns:a16="http://schemas.microsoft.com/office/drawing/2014/main" id="{DA069B49-2FD0-C25A-5956-641E57BA3DD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0C59A3A-7D35-FDE6-094D-1D77EFD9613E}"/>
              </a:ext>
            </a:extLst>
          </p:cNvPr>
          <p:cNvSpPr>
            <a:spLocks noGrp="1"/>
          </p:cNvSpPr>
          <p:nvPr>
            <p:ph type="sldNum" sz="quarter" idx="12"/>
          </p:nvPr>
        </p:nvSpPr>
        <p:spPr/>
        <p:txBody>
          <a:bodyPr/>
          <a:lstStyle/>
          <a:p>
            <a:fld id="{C17C754A-3184-42B9-B2CA-CB5EA4C490CF}" type="slidenum">
              <a:rPr lang="en-GB" smtClean="0"/>
              <a:t>‹#›</a:t>
            </a:fld>
            <a:endParaRPr lang="en-GB"/>
          </a:p>
        </p:txBody>
      </p:sp>
    </p:spTree>
    <p:extLst>
      <p:ext uri="{BB962C8B-B14F-4D97-AF65-F5344CB8AC3E}">
        <p14:creationId xmlns:p14="http://schemas.microsoft.com/office/powerpoint/2010/main" val="3590761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3CF227-51FA-567B-7AC2-C5AB34EDE1BA}"/>
              </a:ext>
            </a:extLst>
          </p:cNvPr>
          <p:cNvSpPr>
            <a:spLocks noGrp="1"/>
          </p:cNvSpPr>
          <p:nvPr>
            <p:ph type="dt" sz="half" idx="10"/>
          </p:nvPr>
        </p:nvSpPr>
        <p:spPr/>
        <p:txBody>
          <a:bodyPr/>
          <a:lstStyle/>
          <a:p>
            <a:fld id="{94ADA66C-C26C-4CF6-9419-7DF26D688789}" type="datetimeFigureOut">
              <a:rPr lang="en-GB" smtClean="0"/>
              <a:t>15/06/2026</a:t>
            </a:fld>
            <a:endParaRPr lang="en-GB"/>
          </a:p>
        </p:txBody>
      </p:sp>
      <p:sp>
        <p:nvSpPr>
          <p:cNvPr id="3" name="Footer Placeholder 2">
            <a:extLst>
              <a:ext uri="{FF2B5EF4-FFF2-40B4-BE49-F238E27FC236}">
                <a16:creationId xmlns:a16="http://schemas.microsoft.com/office/drawing/2014/main" id="{1F81A92B-71FA-310A-701B-93424A27A85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10D1F1C-A9AA-A4B4-8BF2-6CAE12741EC9}"/>
              </a:ext>
            </a:extLst>
          </p:cNvPr>
          <p:cNvSpPr>
            <a:spLocks noGrp="1"/>
          </p:cNvSpPr>
          <p:nvPr>
            <p:ph type="sldNum" sz="quarter" idx="12"/>
          </p:nvPr>
        </p:nvSpPr>
        <p:spPr/>
        <p:txBody>
          <a:bodyPr/>
          <a:lstStyle/>
          <a:p>
            <a:fld id="{C17C754A-3184-42B9-B2CA-CB5EA4C490CF}" type="slidenum">
              <a:rPr lang="en-GB" smtClean="0"/>
              <a:t>‹#›</a:t>
            </a:fld>
            <a:endParaRPr lang="en-GB"/>
          </a:p>
        </p:txBody>
      </p:sp>
    </p:spTree>
    <p:extLst>
      <p:ext uri="{BB962C8B-B14F-4D97-AF65-F5344CB8AC3E}">
        <p14:creationId xmlns:p14="http://schemas.microsoft.com/office/powerpoint/2010/main" val="3026016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85B77-07D7-7CBA-92E8-42D2AFD20B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FDBEB39-17B8-7F0B-958C-D9C5BD34FE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F0F9D9A-0D41-11C6-8E26-5AA1514E87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26A404-7A68-1E10-DA20-918C1EE7AEC1}"/>
              </a:ext>
            </a:extLst>
          </p:cNvPr>
          <p:cNvSpPr>
            <a:spLocks noGrp="1"/>
          </p:cNvSpPr>
          <p:nvPr>
            <p:ph type="dt" sz="half" idx="10"/>
          </p:nvPr>
        </p:nvSpPr>
        <p:spPr/>
        <p:txBody>
          <a:bodyPr/>
          <a:lstStyle/>
          <a:p>
            <a:fld id="{94ADA66C-C26C-4CF6-9419-7DF26D688789}" type="datetimeFigureOut">
              <a:rPr lang="en-GB" smtClean="0"/>
              <a:t>15/06/2026</a:t>
            </a:fld>
            <a:endParaRPr lang="en-GB"/>
          </a:p>
        </p:txBody>
      </p:sp>
      <p:sp>
        <p:nvSpPr>
          <p:cNvPr id="6" name="Footer Placeholder 5">
            <a:extLst>
              <a:ext uri="{FF2B5EF4-FFF2-40B4-BE49-F238E27FC236}">
                <a16:creationId xmlns:a16="http://schemas.microsoft.com/office/drawing/2014/main" id="{1B8DC997-F410-518D-CE68-4AE9E9DB39A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7388CA-4ACC-2249-80A0-6E8175E3D9F8}"/>
              </a:ext>
            </a:extLst>
          </p:cNvPr>
          <p:cNvSpPr>
            <a:spLocks noGrp="1"/>
          </p:cNvSpPr>
          <p:nvPr>
            <p:ph type="sldNum" sz="quarter" idx="12"/>
          </p:nvPr>
        </p:nvSpPr>
        <p:spPr/>
        <p:txBody>
          <a:bodyPr/>
          <a:lstStyle/>
          <a:p>
            <a:fld id="{C17C754A-3184-42B9-B2CA-CB5EA4C490CF}" type="slidenum">
              <a:rPr lang="en-GB" smtClean="0"/>
              <a:t>‹#›</a:t>
            </a:fld>
            <a:endParaRPr lang="en-GB"/>
          </a:p>
        </p:txBody>
      </p:sp>
    </p:spTree>
    <p:extLst>
      <p:ext uri="{BB962C8B-B14F-4D97-AF65-F5344CB8AC3E}">
        <p14:creationId xmlns:p14="http://schemas.microsoft.com/office/powerpoint/2010/main" val="2875781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71537-A85E-BA20-5488-3AC2A36DB9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C050A1E-58A5-1215-3091-F95EAB7111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9EEEACC-B1C6-A9F0-C0E9-8EFC8C1A2B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F104A6-BEB7-82A9-ABB3-69DE9FA7F589}"/>
              </a:ext>
            </a:extLst>
          </p:cNvPr>
          <p:cNvSpPr>
            <a:spLocks noGrp="1"/>
          </p:cNvSpPr>
          <p:nvPr>
            <p:ph type="dt" sz="half" idx="10"/>
          </p:nvPr>
        </p:nvSpPr>
        <p:spPr/>
        <p:txBody>
          <a:bodyPr/>
          <a:lstStyle/>
          <a:p>
            <a:fld id="{94ADA66C-C26C-4CF6-9419-7DF26D688789}" type="datetimeFigureOut">
              <a:rPr lang="en-GB" smtClean="0"/>
              <a:t>15/06/2026</a:t>
            </a:fld>
            <a:endParaRPr lang="en-GB"/>
          </a:p>
        </p:txBody>
      </p:sp>
      <p:sp>
        <p:nvSpPr>
          <p:cNvPr id="6" name="Footer Placeholder 5">
            <a:extLst>
              <a:ext uri="{FF2B5EF4-FFF2-40B4-BE49-F238E27FC236}">
                <a16:creationId xmlns:a16="http://schemas.microsoft.com/office/drawing/2014/main" id="{45C189DD-F750-C881-8794-03343F3D5E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10E89E-AFB9-AA69-545F-10DAD24CB50E}"/>
              </a:ext>
            </a:extLst>
          </p:cNvPr>
          <p:cNvSpPr>
            <a:spLocks noGrp="1"/>
          </p:cNvSpPr>
          <p:nvPr>
            <p:ph type="sldNum" sz="quarter" idx="12"/>
          </p:nvPr>
        </p:nvSpPr>
        <p:spPr/>
        <p:txBody>
          <a:bodyPr/>
          <a:lstStyle/>
          <a:p>
            <a:fld id="{C17C754A-3184-42B9-B2CA-CB5EA4C490CF}" type="slidenum">
              <a:rPr lang="en-GB" smtClean="0"/>
              <a:t>‹#›</a:t>
            </a:fld>
            <a:endParaRPr lang="en-GB"/>
          </a:p>
        </p:txBody>
      </p:sp>
    </p:spTree>
    <p:extLst>
      <p:ext uri="{BB962C8B-B14F-4D97-AF65-F5344CB8AC3E}">
        <p14:creationId xmlns:p14="http://schemas.microsoft.com/office/powerpoint/2010/main" val="4171388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E931C0-A6E5-2C6A-4E15-D1B5DEF0D6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4503BD2-99E8-0A90-D243-F82EA75EBC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3D45CF-9E6F-879D-ADF4-BE98E97650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ADA66C-C26C-4CF6-9419-7DF26D688789}" type="datetimeFigureOut">
              <a:rPr lang="en-GB" smtClean="0"/>
              <a:t>15/06/2026</a:t>
            </a:fld>
            <a:endParaRPr lang="en-GB"/>
          </a:p>
        </p:txBody>
      </p:sp>
      <p:sp>
        <p:nvSpPr>
          <p:cNvPr id="5" name="Footer Placeholder 4">
            <a:extLst>
              <a:ext uri="{FF2B5EF4-FFF2-40B4-BE49-F238E27FC236}">
                <a16:creationId xmlns:a16="http://schemas.microsoft.com/office/drawing/2014/main" id="{0E48F01C-06AD-CA78-F80A-B3E2E10774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18DFD4A-CC00-47FC-591E-63ADE6EB5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7C754A-3184-42B9-B2CA-CB5EA4C490CF}" type="slidenum">
              <a:rPr lang="en-GB" smtClean="0"/>
              <a:t>‹#›</a:t>
            </a:fld>
            <a:endParaRPr lang="en-GB"/>
          </a:p>
        </p:txBody>
      </p:sp>
    </p:spTree>
    <p:extLst>
      <p:ext uri="{BB962C8B-B14F-4D97-AF65-F5344CB8AC3E}">
        <p14:creationId xmlns:p14="http://schemas.microsoft.com/office/powerpoint/2010/main" val="3075936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www.surreyi.gov.uk/indices/health-and-wellbeing-strategy-index/" TargetMode="External"/><Relationship Id="rId4" Type="http://schemas.openxmlformats.org/officeDocument/2006/relationships/hyperlink" Target="https://www.healthysurrey.org.uk/about/strategy/surrey-health-and-well-being-strategy"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s://www.surreyi.gov.uk/jsna/surrey-context/" TargetMode="External"/><Relationship Id="rId4" Type="http://schemas.openxmlformats.org/officeDocument/2006/relationships/hyperlink" Target="https://www.surreyi.gov.uk/2024/02/13/health-and-wellbeing-board-strategy-dashboards/"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surreyi.gov.uk/jsna/surrey-context/#life_expectancy"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9A86CE60-983E-4B43-AF11-8654A0356623}"/>
              </a:ext>
            </a:extLst>
          </p:cNvPr>
          <p:cNvSpPr txBox="1">
            <a:spLocks/>
          </p:cNvSpPr>
          <p:nvPr/>
        </p:nvSpPr>
        <p:spPr>
          <a:xfrm>
            <a:off x="140438" y="2237055"/>
            <a:ext cx="11911124" cy="2188645"/>
          </a:xfrm>
          <a:prstGeom prst="rect">
            <a:avLst/>
          </a:prstGeom>
          <a:solidFill>
            <a:srgbClr val="FEA0CD"/>
          </a:solidFill>
          <a:ln w="57150">
            <a:solidFill>
              <a:srgbClr val="FF1DB4"/>
            </a:solidFill>
          </a:ln>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GB" sz="4000" b="1">
              <a:latin typeface="Arial"/>
              <a:cs typeface="Arial"/>
            </a:endParaRPr>
          </a:p>
          <a:p>
            <a:pPr algn="l"/>
            <a:endParaRPr lang="en-GB" sz="4000" b="1">
              <a:latin typeface="Arial"/>
              <a:cs typeface="Arial"/>
            </a:endParaRPr>
          </a:p>
          <a:p>
            <a:pPr algn="l"/>
            <a:r>
              <a:rPr lang="en-GB" sz="4000" b="1">
                <a:latin typeface="Arial"/>
                <a:cs typeface="Arial"/>
              </a:rPr>
              <a:t>Health and Wellbeing Strategy (HWBS) Index Scorecard  </a:t>
            </a:r>
          </a:p>
          <a:p>
            <a:pPr algn="l"/>
            <a:endParaRPr lang="en-GB" sz="4000" b="1">
              <a:latin typeface="Arial"/>
              <a:cs typeface="Arial"/>
            </a:endParaRPr>
          </a:p>
          <a:p>
            <a:pPr algn="l"/>
            <a:r>
              <a:rPr lang="en-GB" sz="4000" b="1">
                <a:latin typeface="Arial"/>
                <a:cs typeface="Arial"/>
              </a:rPr>
              <a:t>June 2026 Update </a:t>
            </a:r>
            <a:endParaRPr lang="en-US"/>
          </a:p>
          <a:p>
            <a:pPr algn="l"/>
            <a:endParaRPr lang="en-GB" sz="4000" b="1">
              <a:latin typeface="Arial"/>
              <a:cs typeface="Arial"/>
            </a:endParaRPr>
          </a:p>
        </p:txBody>
      </p:sp>
      <p:pic>
        <p:nvPicPr>
          <p:cNvPr id="15" name="Picture 14">
            <a:extLst>
              <a:ext uri="{FF2B5EF4-FFF2-40B4-BE49-F238E27FC236}">
                <a16:creationId xmlns:a16="http://schemas.microsoft.com/office/drawing/2014/main" id="{6027EF4F-A366-40BC-B1BD-8A57AA68DFE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496" t="6098" r="6746"/>
          <a:stretch/>
        </p:blipFill>
        <p:spPr bwMode="auto">
          <a:xfrm>
            <a:off x="8527038" y="5739712"/>
            <a:ext cx="3137432" cy="895828"/>
          </a:xfrm>
          <a:prstGeom prst="rect">
            <a:avLst/>
          </a:prstGeom>
          <a:ln>
            <a:noFill/>
          </a:ln>
          <a:extLst>
            <a:ext uri="{53640926-AAD7-44d8-BBD7-CCE9431645EC}">
              <a14:shadowObscured xmlns="" xmlns:lc="http://schemas.openxmlformats.org/drawingml/2006/lockedCanvas" xmlns:a14="http://schemas.microsoft.com/office/drawing/2010/main" xmlns:w="http://schemas.openxmlformats.org/wordprocessingml/2006/main" xmlns:w10="urn:schemas-microsoft-com:office:word" xmlns:v="urn:schemas-microsoft-com:vml" xmlns:o="urn:schemas-microsoft-com:office:office"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mc="http://schemas.openxmlformats.org/markup-compatibility/2006" xmlns:wpc="http://schemas.microsoft.com/office/word/2010/wordprocessingCanvas"/>
            </a:ext>
          </a:extLst>
        </p:spPr>
      </p:pic>
      <p:sp>
        <p:nvSpPr>
          <p:cNvPr id="3" name="Rectangle 2">
            <a:extLst>
              <a:ext uri="{FF2B5EF4-FFF2-40B4-BE49-F238E27FC236}">
                <a16:creationId xmlns:a16="http://schemas.microsoft.com/office/drawing/2014/main" id="{150A9F98-2354-4A09-8998-B07EBBDFC1A4}"/>
              </a:ext>
            </a:extLst>
          </p:cNvPr>
          <p:cNvSpPr/>
          <p:nvPr/>
        </p:nvSpPr>
        <p:spPr>
          <a:xfrm>
            <a:off x="11239424" y="1111697"/>
            <a:ext cx="850091" cy="28028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a:extLst>
              <a:ext uri="{FF2B5EF4-FFF2-40B4-BE49-F238E27FC236}">
                <a16:creationId xmlns:a16="http://schemas.microsoft.com/office/drawing/2014/main" id="{C47CE5A1-8CF8-AB0B-4376-BB8FCC8E5F06}"/>
              </a:ext>
            </a:extLst>
          </p:cNvPr>
          <p:cNvPicPr>
            <a:picLocks noChangeAspect="1"/>
          </p:cNvPicPr>
          <p:nvPr/>
        </p:nvPicPr>
        <p:blipFill rotWithShape="1">
          <a:blip r:embed="rId3"/>
          <a:srcRect l="3292" b="3078"/>
          <a:stretch/>
        </p:blipFill>
        <p:spPr>
          <a:xfrm>
            <a:off x="10267950" y="11473"/>
            <a:ext cx="1930718" cy="1237602"/>
          </a:xfrm>
          <a:prstGeom prst="rect">
            <a:avLst/>
          </a:prstGeom>
        </p:spPr>
      </p:pic>
      <p:sp>
        <p:nvSpPr>
          <p:cNvPr id="2" name="TextBox 1">
            <a:extLst>
              <a:ext uri="{FF2B5EF4-FFF2-40B4-BE49-F238E27FC236}">
                <a16:creationId xmlns:a16="http://schemas.microsoft.com/office/drawing/2014/main" id="{D9AFCCF6-D070-2281-6821-C721AE9C1E8A}"/>
              </a:ext>
            </a:extLst>
          </p:cNvPr>
          <p:cNvSpPr txBox="1"/>
          <p:nvPr/>
        </p:nvSpPr>
        <p:spPr>
          <a:xfrm>
            <a:off x="712381" y="850605"/>
            <a:ext cx="9446416" cy="523220"/>
          </a:xfrm>
          <a:prstGeom prst="rect">
            <a:avLst/>
          </a:prstGeom>
          <a:noFill/>
        </p:spPr>
        <p:txBody>
          <a:bodyPr wrap="square" lIns="91440" tIns="45720" rIns="91440" bIns="45720" rtlCol="0" anchor="t">
            <a:spAutoFit/>
          </a:bodyPr>
          <a:lstStyle/>
          <a:p>
            <a:r>
              <a:rPr lang="en-GB" sz="2800" b="1">
                <a:latin typeface="Arial"/>
                <a:cs typeface="Arial"/>
              </a:rPr>
              <a:t> </a:t>
            </a:r>
          </a:p>
        </p:txBody>
      </p:sp>
    </p:spTree>
    <p:extLst>
      <p:ext uri="{BB962C8B-B14F-4D97-AF65-F5344CB8AC3E}">
        <p14:creationId xmlns:p14="http://schemas.microsoft.com/office/powerpoint/2010/main" val="1312030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B442AC60-AF15-FECD-7BEC-841442160CE3}"/>
              </a:ext>
            </a:extLst>
          </p:cNvPr>
          <p:cNvGraphicFramePr>
            <a:graphicFrameLocks noGrp="1"/>
          </p:cNvGraphicFramePr>
          <p:nvPr>
            <p:extLst>
              <p:ext uri="{D42A27DB-BD31-4B8C-83A1-F6EECF244321}">
                <p14:modId xmlns:p14="http://schemas.microsoft.com/office/powerpoint/2010/main" val="1472888982"/>
              </p:ext>
            </p:extLst>
          </p:nvPr>
        </p:nvGraphicFramePr>
        <p:xfrm>
          <a:off x="7923117" y="5172578"/>
          <a:ext cx="1450547" cy="1101981"/>
        </p:xfrm>
        <a:graphic>
          <a:graphicData uri="http://schemas.openxmlformats.org/drawingml/2006/table">
            <a:tbl>
              <a:tblPr firstRow="1" bandRow="1">
                <a:tableStyleId>{5C22544A-7EE6-4342-B048-85BDC9FD1C3A}</a:tableStyleId>
              </a:tblPr>
              <a:tblGrid>
                <a:gridCol w="317500">
                  <a:extLst>
                    <a:ext uri="{9D8B030D-6E8A-4147-A177-3AD203B41FA5}">
                      <a16:colId xmlns:a16="http://schemas.microsoft.com/office/drawing/2014/main" val="2323743836"/>
                    </a:ext>
                  </a:extLst>
                </a:gridCol>
                <a:gridCol w="1133047">
                  <a:extLst>
                    <a:ext uri="{9D8B030D-6E8A-4147-A177-3AD203B41FA5}">
                      <a16:colId xmlns:a16="http://schemas.microsoft.com/office/drawing/2014/main" val="2006601243"/>
                    </a:ext>
                  </a:extLst>
                </a:gridCol>
              </a:tblGrid>
              <a:tr h="308000">
                <a:tc gridSpan="2">
                  <a:txBody>
                    <a:bodyPr/>
                    <a:lstStyle/>
                    <a:p>
                      <a:r>
                        <a:rPr lang="en-GB" sz="800">
                          <a:solidFill>
                            <a:schemeClr val="tx1"/>
                          </a:solidFill>
                          <a:latin typeface="Avenir Next LT Pro Light" panose="020B0304020202020204" pitchFamily="34" charset="0"/>
                          <a:cs typeface="Arial" panose="020B0604020202020204" pitchFamily="34" charset="0"/>
                        </a:rPr>
                        <a:t>Change from previous reporting period</a:t>
                      </a:r>
                    </a:p>
                  </a:txBody>
                  <a:tcPr>
                    <a:noFill/>
                  </a:tcPr>
                </a:tc>
                <a:tc hMerge="1">
                  <a:txBody>
                    <a:bodyPr/>
                    <a:lstStyle/>
                    <a:p>
                      <a:endParaRPr lang="en-GB"/>
                    </a:p>
                  </a:txBody>
                  <a:tcPr>
                    <a:noFill/>
                  </a:tcPr>
                </a:tc>
                <a:extLst>
                  <a:ext uri="{0D108BD9-81ED-4DB2-BD59-A6C34878D82A}">
                    <a16:rowId xmlns:a16="http://schemas.microsoft.com/office/drawing/2014/main" val="3585194192"/>
                  </a:ext>
                </a:extLst>
              </a:tr>
              <a:tr h="255567">
                <a:tc>
                  <a:txBody>
                    <a:bodyPr/>
                    <a:lstStyle/>
                    <a:p>
                      <a:endParaRPr lang="en-GB" sz="800">
                        <a:latin typeface="Avenir Next LT Pro Light" panose="020B0304020202020204" pitchFamily="34" charset="0"/>
                        <a:cs typeface="Arial" panose="020B0604020202020204" pitchFamily="34" charset="0"/>
                      </a:endParaRPr>
                    </a:p>
                  </a:txBody>
                  <a:tcPr>
                    <a:solidFill>
                      <a:srgbClr val="FFC000"/>
                    </a:solidFill>
                  </a:tcPr>
                </a:tc>
                <a:tc>
                  <a:txBody>
                    <a:bodyPr/>
                    <a:lstStyle/>
                    <a:p>
                      <a:r>
                        <a:rPr lang="en-GB" sz="800">
                          <a:latin typeface="Avenir Next LT Pro Light" panose="020B0304020202020204" pitchFamily="34" charset="0"/>
                          <a:cs typeface="Arial" panose="020B0604020202020204" pitchFamily="34" charset="0"/>
                        </a:rPr>
                        <a:t>Increase</a:t>
                      </a:r>
                    </a:p>
                  </a:txBody>
                  <a:tcPr>
                    <a:noFill/>
                  </a:tcPr>
                </a:tc>
                <a:extLst>
                  <a:ext uri="{0D108BD9-81ED-4DB2-BD59-A6C34878D82A}">
                    <a16:rowId xmlns:a16="http://schemas.microsoft.com/office/drawing/2014/main" val="737390418"/>
                  </a:ext>
                </a:extLst>
              </a:tr>
              <a:tr h="255567">
                <a:tc>
                  <a:txBody>
                    <a:bodyPr/>
                    <a:lstStyle/>
                    <a:p>
                      <a:endParaRPr lang="en-GB" sz="800">
                        <a:latin typeface="Avenir Next LT Pro Light" panose="020B0304020202020204" pitchFamily="34" charset="0"/>
                        <a:cs typeface="Arial" panose="020B0604020202020204" pitchFamily="34" charset="0"/>
                      </a:endParaRPr>
                    </a:p>
                  </a:txBody>
                  <a:tcPr>
                    <a:solidFill>
                      <a:srgbClr val="92D050"/>
                    </a:solidFill>
                  </a:tcPr>
                </a:tc>
                <a:tc>
                  <a:txBody>
                    <a:bodyPr/>
                    <a:lstStyle/>
                    <a:p>
                      <a:r>
                        <a:rPr lang="en-GB" sz="800">
                          <a:latin typeface="Avenir Next LT Pro Light" panose="020B0304020202020204" pitchFamily="34" charset="0"/>
                          <a:cs typeface="Arial" panose="020B0604020202020204" pitchFamily="34" charset="0"/>
                        </a:rPr>
                        <a:t>Decrease</a:t>
                      </a:r>
                    </a:p>
                  </a:txBody>
                  <a:tcPr>
                    <a:noFill/>
                  </a:tcPr>
                </a:tc>
                <a:extLst>
                  <a:ext uri="{0D108BD9-81ED-4DB2-BD59-A6C34878D82A}">
                    <a16:rowId xmlns:a16="http://schemas.microsoft.com/office/drawing/2014/main" val="4169924937"/>
                  </a:ext>
                </a:extLst>
              </a:tr>
              <a:tr h="255567">
                <a:tc>
                  <a:txBody>
                    <a:bodyPr/>
                    <a:lstStyle/>
                    <a:p>
                      <a:endParaRPr lang="en-GB" sz="800">
                        <a:latin typeface="Avenir Next LT Pro Light" panose="020B0304020202020204" pitchFamily="34" charset="0"/>
                        <a:cs typeface="Arial" panose="020B0604020202020204" pitchFamily="34" charset="0"/>
                      </a:endParaRPr>
                    </a:p>
                  </a:txBody>
                  <a:tcPr>
                    <a:solidFill>
                      <a:schemeClr val="bg1">
                        <a:lumMod val="65000"/>
                      </a:schemeClr>
                    </a:solidFill>
                  </a:tcPr>
                </a:tc>
                <a:tc>
                  <a:txBody>
                    <a:bodyPr/>
                    <a:lstStyle/>
                    <a:p>
                      <a:r>
                        <a:rPr lang="en-GB" sz="800">
                          <a:latin typeface="Avenir Next LT Pro Light" panose="020B0304020202020204" pitchFamily="34" charset="0"/>
                          <a:cs typeface="Arial" panose="020B0604020202020204" pitchFamily="34" charset="0"/>
                        </a:rPr>
                        <a:t>No Change</a:t>
                      </a:r>
                    </a:p>
                  </a:txBody>
                  <a:tcPr>
                    <a:noFill/>
                  </a:tcPr>
                </a:tc>
                <a:extLst>
                  <a:ext uri="{0D108BD9-81ED-4DB2-BD59-A6C34878D82A}">
                    <a16:rowId xmlns:a16="http://schemas.microsoft.com/office/drawing/2014/main" val="1052189379"/>
                  </a:ext>
                </a:extLst>
              </a:tr>
            </a:tbl>
          </a:graphicData>
        </a:graphic>
      </p:graphicFrame>
      <p:sp>
        <p:nvSpPr>
          <p:cNvPr id="8" name="TextBox 7">
            <a:extLst>
              <a:ext uri="{FF2B5EF4-FFF2-40B4-BE49-F238E27FC236}">
                <a16:creationId xmlns:a16="http://schemas.microsoft.com/office/drawing/2014/main" id="{B2DE9AE0-FD51-4030-C96E-96B7033D1207}"/>
              </a:ext>
            </a:extLst>
          </p:cNvPr>
          <p:cNvSpPr txBox="1"/>
          <p:nvPr/>
        </p:nvSpPr>
        <p:spPr>
          <a:xfrm>
            <a:off x="6839591" y="1370579"/>
            <a:ext cx="5071680" cy="3539430"/>
          </a:xfrm>
          <a:prstGeom prst="rect">
            <a:avLst/>
          </a:prstGeom>
          <a:noFill/>
        </p:spPr>
        <p:txBody>
          <a:bodyPr wrap="square" lIns="91440" tIns="45720" rIns="91440" bIns="45720" rtlCol="0" anchor="t">
            <a:spAutoFit/>
          </a:bodyPr>
          <a:lstStyle/>
          <a:p>
            <a:pPr algn="just">
              <a:defRPr/>
            </a:pPr>
            <a:r>
              <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This is a measure of the percentage gap in the employment rate between those who are in receipt of long-term support for </a:t>
            </a:r>
            <a:r>
              <a:rPr lang="en-GB" sz="1600">
                <a:solidFill>
                  <a:schemeClr val="accent1">
                    <a:lumMod val="75000"/>
                  </a:schemeClr>
                </a:solidFill>
                <a:latin typeface="Arial" panose="020B0604020202020204" pitchFamily="34" charset="0"/>
                <a:cs typeface="Arial" panose="020B0604020202020204" pitchFamily="34" charset="0"/>
              </a:rPr>
              <a:t>people with a  </a:t>
            </a:r>
            <a:r>
              <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learning disability (aged 18 to 64) </a:t>
            </a:r>
            <a:r>
              <a:rPr lang="en-GB" sz="1600">
                <a:solidFill>
                  <a:schemeClr val="accent1">
                    <a:lumMod val="75000"/>
                  </a:schemeClr>
                </a:solidFill>
                <a:latin typeface="Arial" panose="020B0604020202020204" pitchFamily="34" charset="0"/>
                <a:cs typeface="Arial" panose="020B0604020202020204" pitchFamily="34" charset="0"/>
              </a:rPr>
              <a:t>registered with adult social care and</a:t>
            </a:r>
            <a:r>
              <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 the overall employment rate. For example, if 80% of the wider population is employed compared to </a:t>
            </a:r>
            <a:r>
              <a:rPr lang="en-GB" sz="1600">
                <a:solidFill>
                  <a:schemeClr val="accent1">
                    <a:lumMod val="75000"/>
                  </a:schemeClr>
                </a:solidFill>
                <a:latin typeface="Arial" panose="020B0604020202020204" pitchFamily="34" charset="0"/>
                <a:cs typeface="Arial" panose="020B0604020202020204" pitchFamily="34" charset="0"/>
              </a:rPr>
              <a:t>10</a:t>
            </a:r>
            <a:r>
              <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 of adults with a learning disability, the gap is </a:t>
            </a:r>
            <a:r>
              <a:rPr lang="en-GB" sz="1600">
                <a:solidFill>
                  <a:schemeClr val="accent1">
                    <a:lumMod val="75000"/>
                  </a:schemeClr>
                </a:solidFill>
                <a:latin typeface="Arial" panose="020B0604020202020204" pitchFamily="34" charset="0"/>
                <a:cs typeface="Arial" panose="020B0604020202020204" pitchFamily="34" charset="0"/>
              </a:rPr>
              <a:t>70</a:t>
            </a:r>
            <a:r>
              <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a:t>
            </a:r>
            <a:endParaRPr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a:solidFill>
                <a:schemeClr val="accent1">
                  <a:lumMod val="75000"/>
                </a:schemeClr>
              </a:solidFill>
              <a:latin typeface="Arial" panose="020B0604020202020204" pitchFamily="34" charset="0"/>
              <a:cs typeface="Arial" panose="020B0604020202020204" pitchFamily="34" charset="0"/>
            </a:endParaRPr>
          </a:p>
          <a:p>
            <a:pPr algn="just">
              <a:defRPr/>
            </a:pPr>
            <a:r>
              <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The current employment gap of </a:t>
            </a:r>
            <a:r>
              <a:rPr lang="en-GB" sz="1600">
                <a:solidFill>
                  <a:schemeClr val="accent1">
                    <a:lumMod val="75000"/>
                  </a:schemeClr>
                </a:solidFill>
                <a:latin typeface="Arial" panose="020B0604020202020204" pitchFamily="34" charset="0"/>
                <a:cs typeface="Arial" panose="020B0604020202020204" pitchFamily="34" charset="0"/>
              </a:rPr>
              <a:t>68.2%</a:t>
            </a:r>
            <a:r>
              <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 </a:t>
            </a:r>
            <a:r>
              <a:rPr lang="en-GB" sz="1600">
                <a:solidFill>
                  <a:schemeClr val="accent1">
                    <a:lumMod val="75000"/>
                  </a:schemeClr>
                </a:solidFill>
                <a:latin typeface="Arial" panose="020B0604020202020204" pitchFamily="34" charset="0"/>
                <a:cs typeface="Arial" panose="020B0604020202020204" pitchFamily="34" charset="0"/>
              </a:rPr>
              <a:t>in Surrey is</a:t>
            </a:r>
            <a:r>
              <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 </a:t>
            </a:r>
            <a:r>
              <a:rPr lang="en-GB" sz="1600">
                <a:solidFill>
                  <a:schemeClr val="accent1">
                    <a:lumMod val="75000"/>
                  </a:schemeClr>
                </a:solidFill>
                <a:latin typeface="Arial" panose="020B0604020202020204" pitchFamily="34" charset="0"/>
                <a:cs typeface="Arial" panose="020B0604020202020204" pitchFamily="34" charset="0"/>
              </a:rPr>
              <a:t>wider </a:t>
            </a:r>
            <a:r>
              <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than the </a:t>
            </a:r>
            <a:r>
              <a:rPr lang="en-GB" sz="1600">
                <a:solidFill>
                  <a:schemeClr val="accent1">
                    <a:lumMod val="75000"/>
                  </a:schemeClr>
                </a:solidFill>
                <a:latin typeface="Arial" panose="020B0604020202020204" pitchFamily="34" charset="0"/>
                <a:cs typeface="Arial" panose="020B0604020202020204" pitchFamily="34" charset="0"/>
              </a:rPr>
              <a:t>narrowest </a:t>
            </a:r>
            <a:r>
              <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point seen in the trend (65% in 2012-13) </a:t>
            </a:r>
            <a:r>
              <a:rPr kumimoji="0" lang="en-GB" sz="1600" i="0" u="non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but has </a:t>
            </a:r>
            <a:r>
              <a:rPr lang="en-GB" sz="1600">
                <a:solidFill>
                  <a:schemeClr val="accent1">
                    <a:lumMod val="75000"/>
                  </a:schemeClr>
                </a:solidFill>
                <a:latin typeface="Arial" panose="020B0604020202020204" pitchFamily="34" charset="0"/>
                <a:cs typeface="Arial" panose="020B0604020202020204" pitchFamily="34" charset="0"/>
              </a:rPr>
              <a:t>narrowed</a:t>
            </a:r>
            <a:r>
              <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 since 2018-19 (when it was 72.4</a:t>
            </a:r>
            <a:r>
              <a:rPr lang="en-GB" sz="1600">
                <a:solidFill>
                  <a:schemeClr val="accent1">
                    <a:lumMod val="75000"/>
                  </a:schemeClr>
                </a:solidFill>
                <a:latin typeface="Arial" panose="020B0604020202020204" pitchFamily="34" charset="0"/>
                <a:cs typeface="Arial" panose="020B0604020202020204" pitchFamily="34" charset="0"/>
              </a:rPr>
              <a:t>%). Little progress has been made in the four years 2019 –2023 but the gap remains lower than the gap nationally and in the South East.</a:t>
            </a:r>
          </a:p>
        </p:txBody>
      </p:sp>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131902" y="84097"/>
            <a:ext cx="12192000" cy="786196"/>
          </a:xfrm>
          <a:prstGeom prst="rect">
            <a:avLst/>
          </a:prstGeom>
          <a:noFill/>
          <a:ln>
            <a:no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algn="l">
              <a:defRPr/>
            </a:pPr>
            <a:r>
              <a:rPr lang="en-GB" sz="1800">
                <a:solidFill>
                  <a:prstClr val="black"/>
                </a:solidFill>
                <a:latin typeface="Arial" panose="020B0604020202020204" pitchFamily="34" charset="0"/>
                <a:cs typeface="Arial" panose="020B0604020202020204" pitchFamily="34" charset="0"/>
              </a:rPr>
              <a:t>Priority Populations: Employment Gap for Adults with a Learning Disability</a:t>
            </a:r>
            <a:endParaRPr kumimoji="0"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pSp>
        <p:nvGrpSpPr>
          <p:cNvPr id="10" name="Group 9">
            <a:extLst>
              <a:ext uri="{FF2B5EF4-FFF2-40B4-BE49-F238E27FC236}">
                <a16:creationId xmlns:a16="http://schemas.microsoft.com/office/drawing/2014/main" id="{3384E8AB-BD35-C488-217B-769980E2906A}"/>
              </a:ext>
            </a:extLst>
          </p:cNvPr>
          <p:cNvGrpSpPr/>
          <p:nvPr/>
        </p:nvGrpSpPr>
        <p:grpSpPr>
          <a:xfrm>
            <a:off x="9062146" y="5582820"/>
            <a:ext cx="2133600" cy="281495"/>
            <a:chOff x="8023654" y="5301158"/>
            <a:chExt cx="2133600" cy="281495"/>
          </a:xfrm>
        </p:grpSpPr>
        <p:sp>
          <p:nvSpPr>
            <p:cNvPr id="12" name="TextBox 11">
              <a:extLst>
                <a:ext uri="{FF2B5EF4-FFF2-40B4-BE49-F238E27FC236}">
                  <a16:creationId xmlns:a16="http://schemas.microsoft.com/office/drawing/2014/main" id="{1F2E7684-7D86-A57B-EC0D-B2904F2B65A1}"/>
                </a:ext>
              </a:extLst>
            </p:cNvPr>
            <p:cNvSpPr txBox="1"/>
            <p:nvPr/>
          </p:nvSpPr>
          <p:spPr>
            <a:xfrm>
              <a:off x="8023654" y="5336432"/>
              <a:ext cx="2133600" cy="246221"/>
            </a:xfrm>
            <a:prstGeom prst="rect">
              <a:avLst/>
            </a:prstGeom>
            <a:noFill/>
          </p:spPr>
          <p:txBody>
            <a:bodyPr wrap="square" rtlCol="0">
              <a:spAutoFit/>
            </a:bodyPr>
            <a:lstStyle/>
            <a:p>
              <a:r>
                <a:rPr lang="en-GB" sz="1000" b="1">
                  <a:solidFill>
                    <a:srgbClr val="2F5597"/>
                  </a:solidFill>
                  <a:latin typeface="Avenir Next LT Pro Light" panose="020B0304020202020204" pitchFamily="34" charset="0"/>
                  <a:cs typeface="Arial" panose="020B0604020202020204" pitchFamily="34" charset="0"/>
                </a:rPr>
                <a:t>Good to be low </a:t>
              </a:r>
            </a:p>
          </p:txBody>
        </p:sp>
        <p:sp>
          <p:nvSpPr>
            <p:cNvPr id="15" name="Arrow: Up 14">
              <a:extLst>
                <a:ext uri="{FF2B5EF4-FFF2-40B4-BE49-F238E27FC236}">
                  <a16:creationId xmlns:a16="http://schemas.microsoft.com/office/drawing/2014/main" id="{BE2B1A33-5E76-D86A-E9A5-B035D7E580A9}"/>
                </a:ext>
              </a:extLst>
            </p:cNvPr>
            <p:cNvSpPr/>
            <p:nvPr/>
          </p:nvSpPr>
          <p:spPr>
            <a:xfrm flipV="1">
              <a:off x="9167013" y="5301158"/>
              <a:ext cx="172995" cy="276999"/>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atin typeface="Avenir Next LT Pro Light" panose="020B0304020202020204" pitchFamily="34" charset="0"/>
              </a:endParaRPr>
            </a:p>
          </p:txBody>
        </p:sp>
      </p:grpSp>
      <p:graphicFrame>
        <p:nvGraphicFramePr>
          <p:cNvPr id="9" name="Table 8">
            <a:extLst>
              <a:ext uri="{FF2B5EF4-FFF2-40B4-BE49-F238E27FC236}">
                <a16:creationId xmlns:a16="http://schemas.microsoft.com/office/drawing/2014/main" id="{58751604-7847-228B-F275-756550A7629B}"/>
              </a:ext>
            </a:extLst>
          </p:cNvPr>
          <p:cNvGraphicFramePr>
            <a:graphicFrameLocks noGrp="1"/>
          </p:cNvGraphicFramePr>
          <p:nvPr>
            <p:extLst>
              <p:ext uri="{D42A27DB-BD31-4B8C-83A1-F6EECF244321}">
                <p14:modId xmlns:p14="http://schemas.microsoft.com/office/powerpoint/2010/main" val="3874665659"/>
              </p:ext>
            </p:extLst>
          </p:nvPr>
        </p:nvGraphicFramePr>
        <p:xfrm>
          <a:off x="621670" y="5357519"/>
          <a:ext cx="7032937" cy="736600"/>
        </p:xfrm>
        <a:graphic>
          <a:graphicData uri="http://schemas.openxmlformats.org/drawingml/2006/table">
            <a:tbl>
              <a:tblPr>
                <a:tableStyleId>{5C22544A-7EE6-4342-B048-85BDC9FD1C3A}</a:tableStyleId>
              </a:tblPr>
              <a:tblGrid>
                <a:gridCol w="771220">
                  <a:extLst>
                    <a:ext uri="{9D8B030D-6E8A-4147-A177-3AD203B41FA5}">
                      <a16:colId xmlns:a16="http://schemas.microsoft.com/office/drawing/2014/main" val="3777890273"/>
                    </a:ext>
                  </a:extLst>
                </a:gridCol>
                <a:gridCol w="569247">
                  <a:extLst>
                    <a:ext uri="{9D8B030D-6E8A-4147-A177-3AD203B41FA5}">
                      <a16:colId xmlns:a16="http://schemas.microsoft.com/office/drawing/2014/main" val="2099440175"/>
                    </a:ext>
                  </a:extLst>
                </a:gridCol>
                <a:gridCol w="569247">
                  <a:extLst>
                    <a:ext uri="{9D8B030D-6E8A-4147-A177-3AD203B41FA5}">
                      <a16:colId xmlns:a16="http://schemas.microsoft.com/office/drawing/2014/main" val="4114903944"/>
                    </a:ext>
                  </a:extLst>
                </a:gridCol>
                <a:gridCol w="569247">
                  <a:extLst>
                    <a:ext uri="{9D8B030D-6E8A-4147-A177-3AD203B41FA5}">
                      <a16:colId xmlns:a16="http://schemas.microsoft.com/office/drawing/2014/main" val="786524725"/>
                    </a:ext>
                  </a:extLst>
                </a:gridCol>
                <a:gridCol w="569247">
                  <a:extLst>
                    <a:ext uri="{9D8B030D-6E8A-4147-A177-3AD203B41FA5}">
                      <a16:colId xmlns:a16="http://schemas.microsoft.com/office/drawing/2014/main" val="4042937354"/>
                    </a:ext>
                  </a:extLst>
                </a:gridCol>
                <a:gridCol w="569247">
                  <a:extLst>
                    <a:ext uri="{9D8B030D-6E8A-4147-A177-3AD203B41FA5}">
                      <a16:colId xmlns:a16="http://schemas.microsoft.com/office/drawing/2014/main" val="484512213"/>
                    </a:ext>
                  </a:extLst>
                </a:gridCol>
                <a:gridCol w="569247">
                  <a:extLst>
                    <a:ext uri="{9D8B030D-6E8A-4147-A177-3AD203B41FA5}">
                      <a16:colId xmlns:a16="http://schemas.microsoft.com/office/drawing/2014/main" val="880808210"/>
                    </a:ext>
                  </a:extLst>
                </a:gridCol>
                <a:gridCol w="569247">
                  <a:extLst>
                    <a:ext uri="{9D8B030D-6E8A-4147-A177-3AD203B41FA5}">
                      <a16:colId xmlns:a16="http://schemas.microsoft.com/office/drawing/2014/main" val="6822129"/>
                    </a:ext>
                  </a:extLst>
                </a:gridCol>
                <a:gridCol w="569247">
                  <a:extLst>
                    <a:ext uri="{9D8B030D-6E8A-4147-A177-3AD203B41FA5}">
                      <a16:colId xmlns:a16="http://schemas.microsoft.com/office/drawing/2014/main" val="2122569413"/>
                    </a:ext>
                  </a:extLst>
                </a:gridCol>
                <a:gridCol w="569247">
                  <a:extLst>
                    <a:ext uri="{9D8B030D-6E8A-4147-A177-3AD203B41FA5}">
                      <a16:colId xmlns:a16="http://schemas.microsoft.com/office/drawing/2014/main" val="3147626955"/>
                    </a:ext>
                  </a:extLst>
                </a:gridCol>
                <a:gridCol w="569247">
                  <a:extLst>
                    <a:ext uri="{9D8B030D-6E8A-4147-A177-3AD203B41FA5}">
                      <a16:colId xmlns:a16="http://schemas.microsoft.com/office/drawing/2014/main" val="2403915224"/>
                    </a:ext>
                  </a:extLst>
                </a:gridCol>
                <a:gridCol w="569247">
                  <a:extLst>
                    <a:ext uri="{9D8B030D-6E8A-4147-A177-3AD203B41FA5}">
                      <a16:colId xmlns:a16="http://schemas.microsoft.com/office/drawing/2014/main" val="2711460023"/>
                    </a:ext>
                  </a:extLst>
                </a:gridCol>
              </a:tblGrid>
              <a:tr h="184150">
                <a:tc>
                  <a:txBody>
                    <a:bodyPr/>
                    <a:lstStyle/>
                    <a:p>
                      <a:pPr algn="l" fontAlgn="b"/>
                      <a:endParaRPr lang="en-GB" sz="1000" b="0" i="0" u="none" strike="noStrike">
                        <a:solidFill>
                          <a:srgbClr val="000000"/>
                        </a:solidFill>
                        <a:effectLst/>
                        <a:latin typeface="Avenir Next LT Pro Light" panose="020B0304020202020204" pitchFamily="34" charset="0"/>
                        <a:cs typeface="Arial" panose="020B0604020202020204" pitchFamily="34" charset="0"/>
                      </a:endParaRPr>
                    </a:p>
                  </a:txBody>
                  <a:tcPr marL="6350" marR="6350" marT="6350" marB="0" anchor="b">
                    <a:noFill/>
                  </a:tcPr>
                </a:tc>
                <a:tc>
                  <a:txBody>
                    <a:bodyPr/>
                    <a:lstStyle/>
                    <a:p>
                      <a:pPr algn="ctr" fontAlgn="ctr"/>
                      <a:r>
                        <a:rPr lang="en-GB" sz="1000" b="1" u="none" strike="noStrike">
                          <a:effectLst/>
                          <a:latin typeface="Avenir Next LT Pro Light" panose="020B0304020202020204" pitchFamily="34" charset="0"/>
                          <a:cs typeface="Arial"/>
                        </a:rPr>
                        <a:t>2012-13</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2013-14</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2014-15</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2015-16</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2016-17</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2017-18</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2018-19</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2019-20</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2020-21</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2021-22</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lvl="0" algn="ctr">
                        <a:buNone/>
                      </a:pPr>
                      <a:r>
                        <a:rPr lang="en-GB" sz="1000" b="1" u="none" strike="noStrike">
                          <a:effectLst/>
                          <a:latin typeface="Avenir Next LT Pro Light" panose="020B0304020202020204" pitchFamily="34" charset="0"/>
                          <a:cs typeface="Arial"/>
                        </a:rPr>
                        <a:t>2022-23</a:t>
                      </a:r>
                    </a:p>
                  </a:txBody>
                  <a:tcPr marL="6350" marR="6350" marT="6350" marB="0" anchor="ctr">
                    <a:noFill/>
                  </a:tcPr>
                </a:tc>
                <a:extLst>
                  <a:ext uri="{0D108BD9-81ED-4DB2-BD59-A6C34878D82A}">
                    <a16:rowId xmlns:a16="http://schemas.microsoft.com/office/drawing/2014/main" val="993136696"/>
                  </a:ext>
                </a:extLst>
              </a:tr>
              <a:tr h="184150">
                <a:tc>
                  <a:txBody>
                    <a:bodyPr/>
                    <a:lstStyle/>
                    <a:p>
                      <a:pPr algn="l" fontAlgn="b"/>
                      <a:r>
                        <a:rPr lang="en-GB" sz="1000" u="none" strike="noStrike">
                          <a:effectLst/>
                          <a:latin typeface="Avenir Next LT Pro Light" panose="020B0304020202020204" pitchFamily="34" charset="0"/>
                          <a:cs typeface="Arial"/>
                        </a:rPr>
                        <a:t>England</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ctr"/>
                      <a:r>
                        <a:rPr lang="en-GB" sz="1000" u="none" strike="noStrike">
                          <a:effectLst/>
                          <a:latin typeface="Avenir Next LT Pro Light" panose="020B0304020202020204" pitchFamily="34" charset="0"/>
                          <a:cs typeface="Arial"/>
                        </a:rPr>
                        <a:t>64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u="none" strike="noStrike">
                          <a:effectLst/>
                          <a:latin typeface="Avenir Next LT Pro Light" panose="020B0304020202020204" pitchFamily="34" charset="0"/>
                          <a:cs typeface="Arial"/>
                        </a:rPr>
                        <a:t>65</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66.9</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68.1</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68.7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69.2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69.7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70.6</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70</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70.6</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lvl="0" algn="ctr">
                        <a:buNone/>
                      </a:pPr>
                      <a:r>
                        <a:rPr lang="en-GB" sz="1000" u="none" strike="noStrike">
                          <a:effectLst/>
                          <a:latin typeface="Avenir Next LT Pro Light" panose="020B0304020202020204" pitchFamily="34" charset="0"/>
                          <a:cs typeface="Arial"/>
                        </a:rPr>
                        <a:t>70.9</a:t>
                      </a:r>
                    </a:p>
                  </a:txBody>
                  <a:tcPr marL="6350" marR="6350" marT="6350" marB="0" anchor="ctr">
                    <a:solidFill>
                      <a:srgbClr val="FFC000"/>
                    </a:solidFill>
                  </a:tcPr>
                </a:tc>
                <a:extLst>
                  <a:ext uri="{0D108BD9-81ED-4DB2-BD59-A6C34878D82A}">
                    <a16:rowId xmlns:a16="http://schemas.microsoft.com/office/drawing/2014/main" val="1216488241"/>
                  </a:ext>
                </a:extLst>
              </a:tr>
              <a:tr h="184150">
                <a:tc>
                  <a:txBody>
                    <a:bodyPr/>
                    <a:lstStyle/>
                    <a:p>
                      <a:pPr algn="l" fontAlgn="b"/>
                      <a:r>
                        <a:rPr lang="en-GB" sz="1000" u="none" strike="noStrike">
                          <a:effectLst/>
                          <a:latin typeface="Avenir Next LT Pro Light" panose="020B0304020202020204" pitchFamily="34" charset="0"/>
                          <a:cs typeface="Arial"/>
                        </a:rPr>
                        <a:t>South East</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ctr"/>
                      <a:r>
                        <a:rPr lang="en-GB" sz="1000" u="none" strike="noStrike">
                          <a:effectLst/>
                          <a:latin typeface="Avenir Next LT Pro Light" panose="020B0304020202020204" pitchFamily="34" charset="0"/>
                          <a:cs typeface="Arial"/>
                        </a:rPr>
                        <a:t>64.7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u="none" strike="noStrike">
                          <a:effectLst/>
                          <a:latin typeface="Avenir Next LT Pro Light" panose="020B0304020202020204" pitchFamily="34" charset="0"/>
                          <a:cs typeface="Arial"/>
                        </a:rPr>
                        <a:t>67.4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68.7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71</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71.6</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bg1">
                        <a:lumMod val="65000"/>
                      </a:schemeClr>
                    </a:solidFill>
                  </a:tcPr>
                </a:tc>
                <a:tc>
                  <a:txBody>
                    <a:bodyPr/>
                    <a:lstStyle/>
                    <a:p>
                      <a:pPr algn="ctr" fontAlgn="ctr"/>
                      <a:r>
                        <a:rPr lang="en-GB" sz="1000" u="none" strike="noStrike">
                          <a:effectLst/>
                          <a:latin typeface="Avenir Next LT Pro Light" panose="020B0304020202020204" pitchFamily="34" charset="0"/>
                          <a:cs typeface="Arial"/>
                        </a:rPr>
                        <a:t>72.7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71.1</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71.5</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lvl="0" algn="ctr">
                        <a:buNone/>
                      </a:pPr>
                      <a:r>
                        <a:rPr lang="en-GB" sz="1000" u="none" strike="noStrike">
                          <a:effectLst/>
                          <a:latin typeface="Avenir Next LT Pro Light" panose="020B0304020202020204" pitchFamily="34" charset="0"/>
                          <a:cs typeface="Arial"/>
                        </a:rPr>
                        <a:t>71.4</a:t>
                      </a:r>
                    </a:p>
                  </a:txBody>
                  <a:tcPr marL="6350" marR="6350" marT="6350" marB="0" anchor="ctr">
                    <a:solidFill>
                      <a:srgbClr val="92D050"/>
                    </a:solidFill>
                  </a:tcPr>
                </a:tc>
                <a:extLst>
                  <a:ext uri="{0D108BD9-81ED-4DB2-BD59-A6C34878D82A}">
                    <a16:rowId xmlns:a16="http://schemas.microsoft.com/office/drawing/2014/main" val="307147732"/>
                  </a:ext>
                </a:extLst>
              </a:tr>
              <a:tr h="184150">
                <a:tc>
                  <a:txBody>
                    <a:bodyPr/>
                    <a:lstStyle/>
                    <a:p>
                      <a:pPr algn="l" fontAlgn="b"/>
                      <a:r>
                        <a:rPr lang="en-GB" sz="1000" u="none" strike="noStrike">
                          <a:effectLst/>
                          <a:latin typeface="Avenir Next LT Pro Light" panose="020B0304020202020204" pitchFamily="34" charset="0"/>
                          <a:cs typeface="Arial"/>
                        </a:rPr>
                        <a:t>Surrey</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ctr"/>
                      <a:r>
                        <a:rPr lang="en-GB" sz="1000" u="none" strike="noStrike">
                          <a:effectLst/>
                          <a:latin typeface="Avenir Next LT Pro Light" panose="020B0304020202020204" pitchFamily="34" charset="0"/>
                          <a:cs typeface="Arial"/>
                        </a:rPr>
                        <a:t>65</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u="none" strike="noStrike">
                          <a:effectLst/>
                          <a:latin typeface="Avenir Next LT Pro Light" panose="020B0304020202020204" pitchFamily="34" charset="0"/>
                          <a:cs typeface="Arial"/>
                        </a:rPr>
                        <a:t>66.6</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68.7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70</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72.3</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68.7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72.4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68</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67.5</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67.5</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bg1">
                        <a:lumMod val="65000"/>
                      </a:schemeClr>
                    </a:solidFill>
                  </a:tcPr>
                </a:tc>
                <a:tc>
                  <a:txBody>
                    <a:bodyPr/>
                    <a:lstStyle/>
                    <a:p>
                      <a:pPr lvl="0" algn="ctr">
                        <a:buNone/>
                      </a:pPr>
                      <a:r>
                        <a:rPr lang="en-GB" sz="1000" u="none" strike="noStrike">
                          <a:effectLst/>
                          <a:latin typeface="Avenir Next LT Pro Light" panose="020B0304020202020204" pitchFamily="34" charset="0"/>
                          <a:cs typeface="Arial"/>
                        </a:rPr>
                        <a:t>68.2</a:t>
                      </a:r>
                    </a:p>
                  </a:txBody>
                  <a:tcPr marL="6350" marR="6350" marT="6350" marB="0" anchor="ctr">
                    <a:solidFill>
                      <a:srgbClr val="FFC000"/>
                    </a:solidFill>
                  </a:tcPr>
                </a:tc>
                <a:extLst>
                  <a:ext uri="{0D108BD9-81ED-4DB2-BD59-A6C34878D82A}">
                    <a16:rowId xmlns:a16="http://schemas.microsoft.com/office/drawing/2014/main" val="555489538"/>
                  </a:ext>
                </a:extLst>
              </a:tr>
            </a:tbl>
          </a:graphicData>
        </a:graphic>
      </p:graphicFrame>
      <p:graphicFrame>
        <p:nvGraphicFramePr>
          <p:cNvPr id="4" name="Chart 3">
            <a:extLst>
              <a:ext uri="{FF2B5EF4-FFF2-40B4-BE49-F238E27FC236}">
                <a16:creationId xmlns:a16="http://schemas.microsoft.com/office/drawing/2014/main" id="{586E2206-52BE-47CB-AEEA-791E95607F2B}"/>
              </a:ext>
            </a:extLst>
          </p:cNvPr>
          <p:cNvGraphicFramePr>
            <a:graphicFrameLocks/>
          </p:cNvGraphicFramePr>
          <p:nvPr>
            <p:extLst>
              <p:ext uri="{D42A27DB-BD31-4B8C-83A1-F6EECF244321}">
                <p14:modId xmlns:p14="http://schemas.microsoft.com/office/powerpoint/2010/main" val="2040662545"/>
              </p:ext>
            </p:extLst>
          </p:nvPr>
        </p:nvGraphicFramePr>
        <p:xfrm>
          <a:off x="621547" y="1114102"/>
          <a:ext cx="5905823" cy="40553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81309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464E27-DA78-E753-AF05-DA0D79F8FE61}"/>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6037216A-34A1-6775-7515-D9504947E700}"/>
              </a:ext>
            </a:extLst>
          </p:cNvPr>
          <p:cNvSpPr txBox="1"/>
          <p:nvPr/>
        </p:nvSpPr>
        <p:spPr>
          <a:xfrm>
            <a:off x="6717671" y="1487616"/>
            <a:ext cx="5214110" cy="3323987"/>
          </a:xfrm>
          <a:prstGeom prst="rect">
            <a:avLst/>
          </a:prstGeom>
          <a:noFill/>
        </p:spPr>
        <p:txBody>
          <a:bodyPr wrap="square" lIns="91440" tIns="45720" rIns="91440" bIns="4572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4472C4">
                    <a:lumMod val="75000"/>
                  </a:srgbClr>
                </a:solidFill>
                <a:effectLst/>
                <a:uLnTx/>
                <a:uFillTx/>
                <a:latin typeface="Arial"/>
                <a:cs typeface="Arial"/>
              </a:rPr>
              <a:t>People with learning disabilities are at increased risk of poor physical health. This indicator captures the proportion of people on the General Practice register in Surrey with a learning disability who have received an annual GP health check in each reporting period.</a:t>
            </a:r>
            <a:r>
              <a:rPr lang="en-GB" sz="1400">
                <a:solidFill>
                  <a:srgbClr val="4472C4">
                    <a:lumMod val="75000"/>
                  </a:srgbClr>
                </a:solidFill>
                <a:latin typeface="Arial"/>
                <a:cs typeface="Arial"/>
              </a:rPr>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400">
              <a:solidFill>
                <a:srgbClr val="4472C4">
                  <a:lumMod val="75000"/>
                </a:srgbClr>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400">
                <a:solidFill>
                  <a:srgbClr val="4472C4">
                    <a:lumMod val="75000"/>
                  </a:srgbClr>
                </a:solidFill>
                <a:latin typeface="Arial"/>
                <a:cs typeface="Arial"/>
              </a:rPr>
              <a:t>Both the South East and Surrey saw a dip in the proportion of people with learning disabilities receiving a GP health check between the first and second reporting periods (April 2022-March 2023 to April 2023-March 2024). However, both regions showed a positive recovery and significant improvement in the most recent reporting period (April 2024 - March 2025), with the percentages increasing to 79.7% for the South East and 82.8% for Surrey.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4472C4">
                  <a:lumMod val="75000"/>
                </a:srgbClr>
              </a:solidFill>
              <a:effectLst/>
              <a:uLnTx/>
              <a:uFillTx/>
              <a:latin typeface="Arial" panose="020B0604020202020204" pitchFamily="34" charset="0"/>
              <a:cs typeface="Arial" panose="020B0604020202020204" pitchFamily="34" charset="0"/>
            </a:endParaRPr>
          </a:p>
        </p:txBody>
      </p:sp>
      <p:cxnSp>
        <p:nvCxnSpPr>
          <p:cNvPr id="2" name="Straight Connector 1">
            <a:extLst>
              <a:ext uri="{FF2B5EF4-FFF2-40B4-BE49-F238E27FC236}">
                <a16:creationId xmlns:a16="http://schemas.microsoft.com/office/drawing/2014/main" id="{73871F51-C5E3-2DDE-DA41-C8CC0C205C96}"/>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E4989B33-DBF0-9497-F5AF-02CBDBD0AD99}"/>
              </a:ext>
            </a:extLst>
          </p:cNvPr>
          <p:cNvSpPr txBox="1">
            <a:spLocks/>
          </p:cNvSpPr>
          <p:nvPr/>
        </p:nvSpPr>
        <p:spPr>
          <a:xfrm>
            <a:off x="0" y="532878"/>
            <a:ext cx="11917141" cy="56531"/>
          </a:xfrm>
          <a:prstGeom prst="rect">
            <a:avLst/>
          </a:prstGeom>
          <a:noFill/>
          <a:ln>
            <a:no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Populations: Proportion of people with learning disabilities</a:t>
            </a:r>
            <a:r>
              <a:rPr lang="en-GB" sz="1800" noProof="0">
                <a:solidFill>
                  <a:prstClr val="black"/>
                </a:solidFill>
                <a:latin typeface="Arial" panose="020B0604020202020204" pitchFamily="34" charset="0"/>
                <a:cs typeface="Arial" panose="020B0604020202020204" pitchFamily="34" charset="0"/>
              </a:rPr>
              <a:t> </a:t>
            </a:r>
            <a:r>
              <a:rPr kumimoji="0"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having a GP health </a:t>
            </a:r>
            <a:r>
              <a:rPr lang="en-GB" sz="1800">
                <a:solidFill>
                  <a:prstClr val="black"/>
                </a:solidFill>
                <a:latin typeface="Arial" panose="020B0604020202020204" pitchFamily="34" charset="0"/>
                <a:cs typeface="Arial" panose="020B0604020202020204" pitchFamily="34" charset="0"/>
              </a:rPr>
              <a:t>check</a:t>
            </a:r>
            <a:r>
              <a:rPr kumimoji="0"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 in the 12 last months </a:t>
            </a:r>
            <a:endParaRPr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C7586CED-7947-36AD-9469-3EBB23A9E62E}"/>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6" name="Table 5">
            <a:extLst>
              <a:ext uri="{FF2B5EF4-FFF2-40B4-BE49-F238E27FC236}">
                <a16:creationId xmlns:a16="http://schemas.microsoft.com/office/drawing/2014/main" id="{B207CBE6-4154-71B2-9EAC-00A2EF37657A}"/>
              </a:ext>
            </a:extLst>
          </p:cNvPr>
          <p:cNvGraphicFramePr>
            <a:graphicFrameLocks noGrp="1"/>
          </p:cNvGraphicFramePr>
          <p:nvPr>
            <p:extLst>
              <p:ext uri="{D42A27DB-BD31-4B8C-83A1-F6EECF244321}">
                <p14:modId xmlns:p14="http://schemas.microsoft.com/office/powerpoint/2010/main" val="1018334583"/>
              </p:ext>
            </p:extLst>
          </p:nvPr>
        </p:nvGraphicFramePr>
        <p:xfrm>
          <a:off x="621670" y="5464979"/>
          <a:ext cx="5012227" cy="709930"/>
        </p:xfrm>
        <a:graphic>
          <a:graphicData uri="http://schemas.openxmlformats.org/drawingml/2006/table">
            <a:tbl>
              <a:tblPr/>
              <a:tblGrid>
                <a:gridCol w="1607695">
                  <a:extLst>
                    <a:ext uri="{9D8B030D-6E8A-4147-A177-3AD203B41FA5}">
                      <a16:colId xmlns:a16="http://schemas.microsoft.com/office/drawing/2014/main" val="2633131343"/>
                    </a:ext>
                  </a:extLst>
                </a:gridCol>
                <a:gridCol w="1134844">
                  <a:extLst>
                    <a:ext uri="{9D8B030D-6E8A-4147-A177-3AD203B41FA5}">
                      <a16:colId xmlns:a16="http://schemas.microsoft.com/office/drawing/2014/main" val="3466207845"/>
                    </a:ext>
                  </a:extLst>
                </a:gridCol>
                <a:gridCol w="1134844">
                  <a:extLst>
                    <a:ext uri="{9D8B030D-6E8A-4147-A177-3AD203B41FA5}">
                      <a16:colId xmlns:a16="http://schemas.microsoft.com/office/drawing/2014/main" val="3003818993"/>
                    </a:ext>
                  </a:extLst>
                </a:gridCol>
                <a:gridCol w="1134844">
                  <a:extLst>
                    <a:ext uri="{9D8B030D-6E8A-4147-A177-3AD203B41FA5}">
                      <a16:colId xmlns:a16="http://schemas.microsoft.com/office/drawing/2014/main" val="4835876"/>
                    </a:ext>
                  </a:extLst>
                </a:gridCol>
              </a:tblGrid>
              <a:tr h="184150">
                <a:tc>
                  <a:txBody>
                    <a:bodyPr/>
                    <a:lstStyle/>
                    <a:p>
                      <a:pPr algn="l" fontAlgn="b"/>
                      <a:endParaRPr lang="en-GB" sz="1100" b="0" i="0" u="none" strike="noStrike">
                        <a:solidFill>
                          <a:srgbClr val="000000"/>
                        </a:solidFill>
                        <a:effectLst/>
                        <a:latin typeface="Avenir Next LT Pro Light" panose="020B0304020202020204" pitchFamily="34" charset="0"/>
                        <a:cs typeface="Arial" panose="020B0604020202020204" pitchFamily="34" charset="0"/>
                      </a:endParaRPr>
                    </a:p>
                  </a:txBody>
                  <a:tcPr marL="6350" marR="6350" marT="635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GB" sz="1100" b="1" i="0" u="none" strike="noStrike">
                          <a:solidFill>
                            <a:srgbClr val="000000"/>
                          </a:solidFill>
                          <a:effectLst/>
                          <a:latin typeface="Avenir Next LT Pro Light" panose="020B0304020202020204" pitchFamily="34" charset="0"/>
                          <a:cs typeface="Arial" panose="020B0604020202020204" pitchFamily="34" charset="0"/>
                        </a:rPr>
                        <a:t>April 2022 – March 2023</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GB" sz="1100" b="1" i="0" u="none" strike="noStrike">
                          <a:solidFill>
                            <a:srgbClr val="000000"/>
                          </a:solidFill>
                          <a:effectLst/>
                          <a:latin typeface="Avenir Next LT Pro Light" panose="020B0304020202020204" pitchFamily="34" charset="0"/>
                          <a:cs typeface="Arial" panose="020B0604020202020204" pitchFamily="34" charset="0"/>
                        </a:rPr>
                        <a:t>April 2023 – March 2024</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GB" sz="1100" b="1" i="0" u="none" strike="noStrike">
                          <a:solidFill>
                            <a:srgbClr val="000000"/>
                          </a:solidFill>
                          <a:effectLst/>
                          <a:latin typeface="Avenir Next LT Pro Light" panose="020B0304020202020204" pitchFamily="34" charset="0"/>
                          <a:cs typeface="Arial" panose="020B0604020202020204" pitchFamily="34" charset="0"/>
                        </a:rPr>
                        <a:t>April 2024 – March 2025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465267636"/>
                  </a:ext>
                </a:extLst>
              </a:tr>
              <a:tr h="184150">
                <a:tc>
                  <a:txBody>
                    <a:bodyPr/>
                    <a:lstStyle/>
                    <a:p>
                      <a:pPr algn="r" fontAlgn="b"/>
                      <a:r>
                        <a:rPr lang="en-GB" sz="1100" b="0" i="0" u="none" strike="noStrike">
                          <a:solidFill>
                            <a:srgbClr val="000000"/>
                          </a:solidFill>
                          <a:effectLst/>
                          <a:latin typeface="Avenir Next LT Pro Light" panose="020B0304020202020204" pitchFamily="34" charset="0"/>
                          <a:cs typeface="Arial" panose="020B0604020202020204" pitchFamily="34" charset="0"/>
                        </a:rPr>
                        <a:t>South East</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GB" sz="1100" b="0" i="0" u="none" strike="noStrike">
                          <a:solidFill>
                            <a:srgbClr val="000000"/>
                          </a:solidFill>
                          <a:effectLst/>
                          <a:latin typeface="Avenir Next LT Pro Light" panose="020B0304020202020204" pitchFamily="34" charset="0"/>
                          <a:cs typeface="Arial" panose="020B0604020202020204" pitchFamily="34" charset="0"/>
                        </a:rPr>
                        <a:t>77.3</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GB" sz="1100" b="0" i="0" u="none" strike="noStrike">
                          <a:solidFill>
                            <a:srgbClr val="000000"/>
                          </a:solidFill>
                          <a:effectLst/>
                          <a:latin typeface="Avenir Next LT Pro Light" panose="020B0304020202020204" pitchFamily="34" charset="0"/>
                          <a:cs typeface="Arial" panose="020B0604020202020204" pitchFamily="34" charset="0"/>
                        </a:rPr>
                        <a:t>76.9</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pPr algn="ctr" fontAlgn="b"/>
                      <a:r>
                        <a:rPr lang="en-GB" sz="1100" b="0" i="0" u="none" strike="noStrike">
                          <a:solidFill>
                            <a:srgbClr val="000000"/>
                          </a:solidFill>
                          <a:effectLst/>
                          <a:latin typeface="Avenir Next LT Pro Light" panose="020B0304020202020204" pitchFamily="34" charset="0"/>
                          <a:cs typeface="Arial" panose="020B0604020202020204" pitchFamily="34" charset="0"/>
                        </a:rPr>
                        <a:t>79.7</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2D050"/>
                    </a:solidFill>
                  </a:tcPr>
                </a:tc>
                <a:extLst>
                  <a:ext uri="{0D108BD9-81ED-4DB2-BD59-A6C34878D82A}">
                    <a16:rowId xmlns:a16="http://schemas.microsoft.com/office/drawing/2014/main" val="1598149456"/>
                  </a:ext>
                </a:extLst>
              </a:tr>
              <a:tr h="184150">
                <a:tc>
                  <a:txBody>
                    <a:bodyPr/>
                    <a:lstStyle/>
                    <a:p>
                      <a:pPr algn="r" fontAlgn="b"/>
                      <a:r>
                        <a:rPr lang="en-GB" sz="1100" b="0" i="0" u="none" strike="noStrike">
                          <a:solidFill>
                            <a:srgbClr val="000000"/>
                          </a:solidFill>
                          <a:effectLst/>
                          <a:latin typeface="Avenir Next LT Pro Light" panose="020B0304020202020204" pitchFamily="34" charset="0"/>
                          <a:cs typeface="Arial" panose="020B0604020202020204" pitchFamily="34" charset="0"/>
                        </a:rPr>
                        <a:t>Surrey</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GB" sz="1100" b="0" i="0" u="none" strike="noStrike">
                          <a:solidFill>
                            <a:srgbClr val="000000"/>
                          </a:solidFill>
                          <a:effectLst/>
                          <a:latin typeface="Avenir Next LT Pro Light" panose="020B0304020202020204" pitchFamily="34" charset="0"/>
                          <a:cs typeface="Arial" panose="020B0604020202020204" pitchFamily="34" charset="0"/>
                        </a:rPr>
                        <a:t>81.7</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fontAlgn="b"/>
                      <a:r>
                        <a:rPr lang="en-GB" sz="1100" b="0" i="0" u="none" strike="noStrike">
                          <a:solidFill>
                            <a:srgbClr val="000000"/>
                          </a:solidFill>
                          <a:effectLst/>
                          <a:latin typeface="Avenir Next LT Pro Light" panose="020B0304020202020204" pitchFamily="34" charset="0"/>
                          <a:cs typeface="Arial" panose="020B0604020202020204" pitchFamily="34" charset="0"/>
                        </a:rPr>
                        <a:t>80.1</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pPr algn="ctr" fontAlgn="b"/>
                      <a:r>
                        <a:rPr lang="en-GB" sz="1100" b="0" i="0" u="none" strike="noStrike">
                          <a:solidFill>
                            <a:srgbClr val="000000"/>
                          </a:solidFill>
                          <a:effectLst/>
                          <a:latin typeface="Avenir Next LT Pro Light" panose="020B0304020202020204" pitchFamily="34" charset="0"/>
                          <a:cs typeface="Arial" panose="020B0604020202020204" pitchFamily="34" charset="0"/>
                        </a:rPr>
                        <a:t>82.8</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2D050"/>
                    </a:solidFill>
                  </a:tcPr>
                </a:tc>
                <a:extLst>
                  <a:ext uri="{0D108BD9-81ED-4DB2-BD59-A6C34878D82A}">
                    <a16:rowId xmlns:a16="http://schemas.microsoft.com/office/drawing/2014/main" val="50984984"/>
                  </a:ext>
                </a:extLst>
              </a:tr>
            </a:tbl>
          </a:graphicData>
        </a:graphic>
      </p:graphicFrame>
      <p:graphicFrame>
        <p:nvGraphicFramePr>
          <p:cNvPr id="7" name="Table 6">
            <a:extLst>
              <a:ext uri="{FF2B5EF4-FFF2-40B4-BE49-F238E27FC236}">
                <a16:creationId xmlns:a16="http://schemas.microsoft.com/office/drawing/2014/main" id="{F8384C37-0D62-198F-6864-790E166FC62A}"/>
              </a:ext>
            </a:extLst>
          </p:cNvPr>
          <p:cNvGraphicFramePr>
            <a:graphicFrameLocks noGrp="1"/>
          </p:cNvGraphicFramePr>
          <p:nvPr>
            <p:extLst>
              <p:ext uri="{D42A27DB-BD31-4B8C-83A1-F6EECF244321}">
                <p14:modId xmlns:p14="http://schemas.microsoft.com/office/powerpoint/2010/main" val="1125682062"/>
              </p:ext>
            </p:extLst>
          </p:nvPr>
        </p:nvGraphicFramePr>
        <p:xfrm>
          <a:off x="7149870" y="5216490"/>
          <a:ext cx="1491283" cy="1101981"/>
        </p:xfrm>
        <a:graphic>
          <a:graphicData uri="http://schemas.openxmlformats.org/drawingml/2006/table">
            <a:tbl>
              <a:tblPr firstRow="1" bandRow="1">
                <a:tableStyleId>{5C22544A-7EE6-4342-B048-85BDC9FD1C3A}</a:tableStyleId>
              </a:tblPr>
              <a:tblGrid>
                <a:gridCol w="326416">
                  <a:extLst>
                    <a:ext uri="{9D8B030D-6E8A-4147-A177-3AD203B41FA5}">
                      <a16:colId xmlns:a16="http://schemas.microsoft.com/office/drawing/2014/main" val="2323743836"/>
                    </a:ext>
                  </a:extLst>
                </a:gridCol>
                <a:gridCol w="1164867">
                  <a:extLst>
                    <a:ext uri="{9D8B030D-6E8A-4147-A177-3AD203B41FA5}">
                      <a16:colId xmlns:a16="http://schemas.microsoft.com/office/drawing/2014/main" val="2006601243"/>
                    </a:ext>
                  </a:extLst>
                </a:gridCol>
              </a:tblGrid>
              <a:tr h="308000">
                <a:tc gridSpan="2">
                  <a:txBody>
                    <a:bodyPr/>
                    <a:lstStyle/>
                    <a:p>
                      <a:r>
                        <a:rPr lang="en-GB" sz="800">
                          <a:solidFill>
                            <a:schemeClr val="tx1"/>
                          </a:solidFill>
                          <a:latin typeface="Avenir Next LT Pro Light" panose="020B0304020202020204" pitchFamily="34" charset="0"/>
                          <a:cs typeface="Arial" panose="020B0604020202020204" pitchFamily="34" charset="0"/>
                        </a:rPr>
                        <a:t>Change from previous reporting period</a:t>
                      </a:r>
                    </a:p>
                  </a:txBody>
                  <a:tcPr>
                    <a:noFill/>
                  </a:tcPr>
                </a:tc>
                <a:tc hMerge="1">
                  <a:txBody>
                    <a:bodyPr/>
                    <a:lstStyle/>
                    <a:p>
                      <a:endParaRPr lang="en-GB"/>
                    </a:p>
                  </a:txBody>
                  <a:tcPr>
                    <a:noFill/>
                  </a:tcPr>
                </a:tc>
                <a:extLst>
                  <a:ext uri="{0D108BD9-81ED-4DB2-BD59-A6C34878D82A}">
                    <a16:rowId xmlns:a16="http://schemas.microsoft.com/office/drawing/2014/main" val="3585194192"/>
                  </a:ext>
                </a:extLst>
              </a:tr>
              <a:tr h="255567">
                <a:tc>
                  <a:txBody>
                    <a:bodyPr/>
                    <a:lstStyle/>
                    <a:p>
                      <a:endParaRPr lang="en-GB" sz="800">
                        <a:latin typeface="Arial" panose="020B0604020202020204" pitchFamily="34" charset="0"/>
                        <a:cs typeface="Arial" panose="020B0604020202020204" pitchFamily="34" charset="0"/>
                      </a:endParaRPr>
                    </a:p>
                  </a:txBody>
                  <a:tcPr>
                    <a:solidFill>
                      <a:srgbClr val="92D050"/>
                    </a:solidFill>
                  </a:tcPr>
                </a:tc>
                <a:tc>
                  <a:txBody>
                    <a:bodyPr/>
                    <a:lstStyle/>
                    <a:p>
                      <a:r>
                        <a:rPr lang="en-GB" sz="800">
                          <a:latin typeface="Arial" panose="020B0604020202020204" pitchFamily="34" charset="0"/>
                          <a:cs typeface="Arial" panose="020B0604020202020204" pitchFamily="34" charset="0"/>
                        </a:rPr>
                        <a:t>Increase</a:t>
                      </a:r>
                    </a:p>
                  </a:txBody>
                  <a:tcPr>
                    <a:noFill/>
                  </a:tcPr>
                </a:tc>
                <a:extLst>
                  <a:ext uri="{0D108BD9-81ED-4DB2-BD59-A6C34878D82A}">
                    <a16:rowId xmlns:a16="http://schemas.microsoft.com/office/drawing/2014/main" val="737390418"/>
                  </a:ext>
                </a:extLst>
              </a:tr>
              <a:tr h="255567">
                <a:tc>
                  <a:txBody>
                    <a:bodyPr/>
                    <a:lstStyle/>
                    <a:p>
                      <a:endParaRPr lang="en-GB" sz="800">
                        <a:latin typeface="Arial" panose="020B0604020202020204" pitchFamily="34" charset="0"/>
                        <a:cs typeface="Arial" panose="020B0604020202020204" pitchFamily="34" charset="0"/>
                      </a:endParaRPr>
                    </a:p>
                  </a:txBody>
                  <a:tcPr>
                    <a:solidFill>
                      <a:srgbClr val="FFC000"/>
                    </a:solidFill>
                  </a:tcPr>
                </a:tc>
                <a:tc>
                  <a:txBody>
                    <a:bodyPr/>
                    <a:lstStyle/>
                    <a:p>
                      <a:r>
                        <a:rPr lang="en-GB" sz="800">
                          <a:latin typeface="Arial" panose="020B0604020202020204" pitchFamily="34" charset="0"/>
                          <a:cs typeface="Arial" panose="020B0604020202020204" pitchFamily="34" charset="0"/>
                        </a:rPr>
                        <a:t>Decrease</a:t>
                      </a:r>
                    </a:p>
                  </a:txBody>
                  <a:tcPr>
                    <a:noFill/>
                  </a:tcPr>
                </a:tc>
                <a:extLst>
                  <a:ext uri="{0D108BD9-81ED-4DB2-BD59-A6C34878D82A}">
                    <a16:rowId xmlns:a16="http://schemas.microsoft.com/office/drawing/2014/main" val="4169924937"/>
                  </a:ext>
                </a:extLst>
              </a:tr>
              <a:tr h="255567">
                <a:tc>
                  <a:txBody>
                    <a:bodyPr/>
                    <a:lstStyle/>
                    <a:p>
                      <a:endParaRPr lang="en-GB" sz="800">
                        <a:latin typeface="Arial" panose="020B0604020202020204" pitchFamily="34" charset="0"/>
                        <a:cs typeface="Arial" panose="020B0604020202020204" pitchFamily="34" charset="0"/>
                      </a:endParaRPr>
                    </a:p>
                  </a:txBody>
                  <a:tcPr>
                    <a:solidFill>
                      <a:schemeClr val="bg2">
                        <a:lumMod val="75000"/>
                      </a:schemeClr>
                    </a:solidFill>
                  </a:tcPr>
                </a:tc>
                <a:tc>
                  <a:txBody>
                    <a:bodyPr/>
                    <a:lstStyle/>
                    <a:p>
                      <a:r>
                        <a:rPr lang="en-GB" sz="800">
                          <a:latin typeface="Arial" panose="020B0604020202020204" pitchFamily="34" charset="0"/>
                          <a:cs typeface="Arial" panose="020B0604020202020204" pitchFamily="34" charset="0"/>
                        </a:rPr>
                        <a:t>No change</a:t>
                      </a:r>
                    </a:p>
                  </a:txBody>
                  <a:tcPr>
                    <a:noFill/>
                  </a:tcPr>
                </a:tc>
                <a:extLst>
                  <a:ext uri="{0D108BD9-81ED-4DB2-BD59-A6C34878D82A}">
                    <a16:rowId xmlns:a16="http://schemas.microsoft.com/office/drawing/2014/main" val="533252862"/>
                  </a:ext>
                </a:extLst>
              </a:tr>
            </a:tbl>
          </a:graphicData>
        </a:graphic>
      </p:graphicFrame>
      <p:grpSp>
        <p:nvGrpSpPr>
          <p:cNvPr id="13" name="Group 12">
            <a:extLst>
              <a:ext uri="{FF2B5EF4-FFF2-40B4-BE49-F238E27FC236}">
                <a16:creationId xmlns:a16="http://schemas.microsoft.com/office/drawing/2014/main" id="{4E89D339-4367-3045-59A3-ACAD18449D30}"/>
              </a:ext>
            </a:extLst>
          </p:cNvPr>
          <p:cNvGrpSpPr/>
          <p:nvPr/>
        </p:nvGrpSpPr>
        <p:grpSpPr>
          <a:xfrm>
            <a:off x="8754010" y="5652030"/>
            <a:ext cx="2193519" cy="281495"/>
            <a:chOff x="8023654" y="5301158"/>
            <a:chExt cx="2133600" cy="281495"/>
          </a:xfrm>
        </p:grpSpPr>
        <p:sp>
          <p:nvSpPr>
            <p:cNvPr id="16" name="TextBox 15">
              <a:extLst>
                <a:ext uri="{FF2B5EF4-FFF2-40B4-BE49-F238E27FC236}">
                  <a16:creationId xmlns:a16="http://schemas.microsoft.com/office/drawing/2014/main" id="{5D0D9D64-BF87-D9CD-515A-AE8D3945AA71}"/>
                </a:ext>
              </a:extLst>
            </p:cNvPr>
            <p:cNvSpPr txBox="1"/>
            <p:nvPr/>
          </p:nvSpPr>
          <p:spPr>
            <a:xfrm>
              <a:off x="8023654" y="5336432"/>
              <a:ext cx="2133600" cy="246221"/>
            </a:xfrm>
            <a:prstGeom prst="rect">
              <a:avLst/>
            </a:prstGeom>
            <a:noFill/>
          </p:spPr>
          <p:txBody>
            <a:bodyPr wrap="square" rtlCol="0">
              <a:spAutoFit/>
            </a:bodyPr>
            <a:lstStyle/>
            <a:p>
              <a:r>
                <a:rPr lang="en-GB" sz="1000" b="1">
                  <a:solidFill>
                    <a:srgbClr val="2F5597"/>
                  </a:solidFill>
                  <a:latin typeface="Avenir Next LT Pro Light" panose="020B0304020202020204" pitchFamily="34" charset="0"/>
                  <a:cs typeface="Arial" panose="020B0604020202020204" pitchFamily="34" charset="0"/>
                </a:rPr>
                <a:t>Good to be high </a:t>
              </a:r>
            </a:p>
          </p:txBody>
        </p:sp>
        <p:sp>
          <p:nvSpPr>
            <p:cNvPr id="17" name="Arrow: Up 16">
              <a:extLst>
                <a:ext uri="{FF2B5EF4-FFF2-40B4-BE49-F238E27FC236}">
                  <a16:creationId xmlns:a16="http://schemas.microsoft.com/office/drawing/2014/main" id="{DEEC6F98-5B89-CA55-794D-1C2BAC4ACCA5}"/>
                </a:ext>
              </a:extLst>
            </p:cNvPr>
            <p:cNvSpPr/>
            <p:nvPr/>
          </p:nvSpPr>
          <p:spPr>
            <a:xfrm>
              <a:off x="9167013" y="5301158"/>
              <a:ext cx="172995" cy="276999"/>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atin typeface="Avenir Next LT Pro Light" panose="020B0304020202020204" pitchFamily="34" charset="0"/>
              </a:endParaRPr>
            </a:p>
          </p:txBody>
        </p:sp>
      </p:grpSp>
      <p:pic>
        <p:nvPicPr>
          <p:cNvPr id="9" name="Picture 8">
            <a:extLst>
              <a:ext uri="{FF2B5EF4-FFF2-40B4-BE49-F238E27FC236}">
                <a16:creationId xmlns:a16="http://schemas.microsoft.com/office/drawing/2014/main" id="{1644A23D-6276-836B-4736-0C33106269EB}"/>
              </a:ext>
            </a:extLst>
          </p:cNvPr>
          <p:cNvPicPr>
            <a:picLocks noChangeAspect="1"/>
          </p:cNvPicPr>
          <p:nvPr/>
        </p:nvPicPr>
        <p:blipFill>
          <a:blip r:embed="rId3"/>
          <a:stretch>
            <a:fillRect/>
          </a:stretch>
        </p:blipFill>
        <p:spPr>
          <a:xfrm>
            <a:off x="260219" y="1487616"/>
            <a:ext cx="6364776" cy="3273836"/>
          </a:xfrm>
          <a:prstGeom prst="rect">
            <a:avLst/>
          </a:prstGeom>
        </p:spPr>
      </p:pic>
      <p:sp>
        <p:nvSpPr>
          <p:cNvPr id="5" name="TextBox 4">
            <a:extLst>
              <a:ext uri="{FF2B5EF4-FFF2-40B4-BE49-F238E27FC236}">
                <a16:creationId xmlns:a16="http://schemas.microsoft.com/office/drawing/2014/main" id="{BA95F69D-1120-939C-B5B5-ABCB0BB0E2B6}"/>
              </a:ext>
            </a:extLst>
          </p:cNvPr>
          <p:cNvSpPr txBox="1"/>
          <p:nvPr/>
        </p:nvSpPr>
        <p:spPr>
          <a:xfrm>
            <a:off x="131902" y="6533785"/>
            <a:ext cx="11931782" cy="246221"/>
          </a:xfrm>
          <a:prstGeom prst="rect">
            <a:avLst/>
          </a:prstGeom>
          <a:noFill/>
        </p:spPr>
        <p:txBody>
          <a:bodyPr wrap="square">
            <a:spAutoFit/>
          </a:bodyPr>
          <a:lstStyle/>
          <a:p>
            <a:r>
              <a:rPr lang="en-GB" sz="1000"/>
              <a:t>*Total number of people registered by their GP as having a learning disability, using the Quality Outcome Framework (QOF) learning disability register definitions.</a:t>
            </a:r>
          </a:p>
        </p:txBody>
      </p:sp>
    </p:spTree>
    <p:extLst>
      <p:ext uri="{BB962C8B-B14F-4D97-AF65-F5344CB8AC3E}">
        <p14:creationId xmlns:p14="http://schemas.microsoft.com/office/powerpoint/2010/main" val="1094662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B442AC60-AF15-FECD-7BEC-841442160CE3}"/>
              </a:ext>
            </a:extLst>
          </p:cNvPr>
          <p:cNvGraphicFramePr>
            <a:graphicFrameLocks noGrp="1"/>
          </p:cNvGraphicFramePr>
          <p:nvPr>
            <p:extLst>
              <p:ext uri="{D42A27DB-BD31-4B8C-83A1-F6EECF244321}">
                <p14:modId xmlns:p14="http://schemas.microsoft.com/office/powerpoint/2010/main" val="173104283"/>
              </p:ext>
            </p:extLst>
          </p:nvPr>
        </p:nvGraphicFramePr>
        <p:xfrm>
          <a:off x="7923117" y="5172578"/>
          <a:ext cx="1450547" cy="1101981"/>
        </p:xfrm>
        <a:graphic>
          <a:graphicData uri="http://schemas.openxmlformats.org/drawingml/2006/table">
            <a:tbl>
              <a:tblPr firstRow="1" bandRow="1">
                <a:tableStyleId>{5C22544A-7EE6-4342-B048-85BDC9FD1C3A}</a:tableStyleId>
              </a:tblPr>
              <a:tblGrid>
                <a:gridCol w="317500">
                  <a:extLst>
                    <a:ext uri="{9D8B030D-6E8A-4147-A177-3AD203B41FA5}">
                      <a16:colId xmlns:a16="http://schemas.microsoft.com/office/drawing/2014/main" val="2323743836"/>
                    </a:ext>
                  </a:extLst>
                </a:gridCol>
                <a:gridCol w="1133047">
                  <a:extLst>
                    <a:ext uri="{9D8B030D-6E8A-4147-A177-3AD203B41FA5}">
                      <a16:colId xmlns:a16="http://schemas.microsoft.com/office/drawing/2014/main" val="2006601243"/>
                    </a:ext>
                  </a:extLst>
                </a:gridCol>
              </a:tblGrid>
              <a:tr h="308000">
                <a:tc gridSpan="2">
                  <a:txBody>
                    <a:bodyPr/>
                    <a:lstStyle/>
                    <a:p>
                      <a:r>
                        <a:rPr lang="en-GB" sz="800">
                          <a:solidFill>
                            <a:schemeClr val="tx1"/>
                          </a:solidFill>
                          <a:latin typeface="Avenir Next LT Pro Light" panose="020B0304020202020204" pitchFamily="34" charset="0"/>
                          <a:cs typeface="Arial" panose="020B0604020202020204" pitchFamily="34" charset="0"/>
                        </a:rPr>
                        <a:t>Change from previous reporting period</a:t>
                      </a:r>
                    </a:p>
                  </a:txBody>
                  <a:tcPr>
                    <a:noFill/>
                  </a:tcPr>
                </a:tc>
                <a:tc hMerge="1">
                  <a:txBody>
                    <a:bodyPr/>
                    <a:lstStyle/>
                    <a:p>
                      <a:endParaRPr lang="en-GB"/>
                    </a:p>
                  </a:txBody>
                  <a:tcPr>
                    <a:noFill/>
                  </a:tcPr>
                </a:tc>
                <a:extLst>
                  <a:ext uri="{0D108BD9-81ED-4DB2-BD59-A6C34878D82A}">
                    <a16:rowId xmlns:a16="http://schemas.microsoft.com/office/drawing/2014/main" val="3585194192"/>
                  </a:ext>
                </a:extLst>
              </a:tr>
              <a:tr h="255567">
                <a:tc>
                  <a:txBody>
                    <a:bodyPr/>
                    <a:lstStyle/>
                    <a:p>
                      <a:endParaRPr lang="en-GB" sz="800">
                        <a:latin typeface="Avenir Next LT Pro Light" panose="020B0304020202020204" pitchFamily="34" charset="0"/>
                        <a:cs typeface="Arial" panose="020B0604020202020204" pitchFamily="34" charset="0"/>
                      </a:endParaRPr>
                    </a:p>
                  </a:txBody>
                  <a:tcPr>
                    <a:solidFill>
                      <a:srgbClr val="92D050"/>
                    </a:solidFill>
                  </a:tcPr>
                </a:tc>
                <a:tc>
                  <a:txBody>
                    <a:bodyPr/>
                    <a:lstStyle/>
                    <a:p>
                      <a:r>
                        <a:rPr lang="en-GB" sz="800">
                          <a:latin typeface="Avenir Next LT Pro Light" panose="020B0304020202020204" pitchFamily="34" charset="0"/>
                          <a:cs typeface="Arial" panose="020B0604020202020204" pitchFamily="34" charset="0"/>
                        </a:rPr>
                        <a:t>Increase</a:t>
                      </a:r>
                    </a:p>
                  </a:txBody>
                  <a:tcPr>
                    <a:noFill/>
                  </a:tcPr>
                </a:tc>
                <a:extLst>
                  <a:ext uri="{0D108BD9-81ED-4DB2-BD59-A6C34878D82A}">
                    <a16:rowId xmlns:a16="http://schemas.microsoft.com/office/drawing/2014/main" val="737390418"/>
                  </a:ext>
                </a:extLst>
              </a:tr>
              <a:tr h="255567">
                <a:tc>
                  <a:txBody>
                    <a:bodyPr/>
                    <a:lstStyle/>
                    <a:p>
                      <a:endParaRPr lang="en-GB" sz="800">
                        <a:latin typeface="Avenir Next LT Pro Light" panose="020B0304020202020204" pitchFamily="34" charset="0"/>
                        <a:cs typeface="Arial" panose="020B0604020202020204" pitchFamily="34" charset="0"/>
                      </a:endParaRPr>
                    </a:p>
                  </a:txBody>
                  <a:tcPr>
                    <a:solidFill>
                      <a:srgbClr val="FFC000"/>
                    </a:solidFill>
                  </a:tcPr>
                </a:tc>
                <a:tc>
                  <a:txBody>
                    <a:bodyPr/>
                    <a:lstStyle/>
                    <a:p>
                      <a:r>
                        <a:rPr lang="en-GB" sz="800">
                          <a:latin typeface="Avenir Next LT Pro Light" panose="020B0304020202020204" pitchFamily="34" charset="0"/>
                          <a:cs typeface="Arial" panose="020B0604020202020204" pitchFamily="34" charset="0"/>
                        </a:rPr>
                        <a:t>Decrease</a:t>
                      </a:r>
                    </a:p>
                  </a:txBody>
                  <a:tcPr>
                    <a:noFill/>
                  </a:tcPr>
                </a:tc>
                <a:extLst>
                  <a:ext uri="{0D108BD9-81ED-4DB2-BD59-A6C34878D82A}">
                    <a16:rowId xmlns:a16="http://schemas.microsoft.com/office/drawing/2014/main" val="4169924937"/>
                  </a:ext>
                </a:extLst>
              </a:tr>
              <a:tr h="255567">
                <a:tc>
                  <a:txBody>
                    <a:bodyPr/>
                    <a:lstStyle/>
                    <a:p>
                      <a:endParaRPr lang="en-GB" sz="800">
                        <a:latin typeface="Avenir Next LT Pro Light" panose="020B0304020202020204" pitchFamily="34" charset="0"/>
                        <a:cs typeface="Arial" panose="020B0604020202020204" pitchFamily="34" charset="0"/>
                      </a:endParaRPr>
                    </a:p>
                  </a:txBody>
                  <a:tcPr>
                    <a:solidFill>
                      <a:schemeClr val="bg1">
                        <a:lumMod val="65000"/>
                      </a:schemeClr>
                    </a:solidFill>
                  </a:tcPr>
                </a:tc>
                <a:tc>
                  <a:txBody>
                    <a:bodyPr/>
                    <a:lstStyle/>
                    <a:p>
                      <a:r>
                        <a:rPr lang="en-GB" sz="800">
                          <a:latin typeface="Avenir Next LT Pro Light" panose="020B0304020202020204" pitchFamily="34" charset="0"/>
                          <a:cs typeface="Arial" panose="020B0604020202020204" pitchFamily="34" charset="0"/>
                        </a:rPr>
                        <a:t>No Change</a:t>
                      </a:r>
                    </a:p>
                  </a:txBody>
                  <a:tcPr>
                    <a:noFill/>
                  </a:tcPr>
                </a:tc>
                <a:extLst>
                  <a:ext uri="{0D108BD9-81ED-4DB2-BD59-A6C34878D82A}">
                    <a16:rowId xmlns:a16="http://schemas.microsoft.com/office/drawing/2014/main" val="1052189379"/>
                  </a:ext>
                </a:extLst>
              </a:tr>
            </a:tbl>
          </a:graphicData>
        </a:graphic>
      </p:graphicFrame>
      <p:sp>
        <p:nvSpPr>
          <p:cNvPr id="8" name="TextBox 7">
            <a:extLst>
              <a:ext uri="{FF2B5EF4-FFF2-40B4-BE49-F238E27FC236}">
                <a16:creationId xmlns:a16="http://schemas.microsoft.com/office/drawing/2014/main" id="{B2DE9AE0-FD51-4030-C96E-96B7033D1207}"/>
              </a:ext>
            </a:extLst>
          </p:cNvPr>
          <p:cNvSpPr txBox="1"/>
          <p:nvPr/>
        </p:nvSpPr>
        <p:spPr>
          <a:xfrm>
            <a:off x="6728557" y="1433593"/>
            <a:ext cx="5071680" cy="3416320"/>
          </a:xfrm>
          <a:prstGeom prst="rect">
            <a:avLst/>
          </a:prstGeom>
          <a:noFill/>
        </p:spPr>
        <p:txBody>
          <a:bodyPr wrap="square" lIns="91440" tIns="45720" rIns="91440" bIns="45720" rtlCol="0" anchor="t">
            <a:spAutoFit/>
          </a:bodyPr>
          <a:lstStyle/>
          <a:p>
            <a:pPr algn="just">
              <a:defRPr/>
            </a:pPr>
            <a:r>
              <a:rPr kumimoji="0" lang="en-GB" i="0" u="none" strike="noStrike" kern="1200" cap="none" spc="0" normalizeH="0" baseline="0" noProof="0">
                <a:ln>
                  <a:noFill/>
                </a:ln>
                <a:solidFill>
                  <a:schemeClr val="accent1">
                    <a:lumMod val="75000"/>
                  </a:schemeClr>
                </a:solidFill>
                <a:effectLst/>
                <a:uLnTx/>
                <a:uFillTx/>
                <a:latin typeface="Arial"/>
                <a:cs typeface="Arial"/>
              </a:rPr>
              <a:t>This is a measure of the percentage</a:t>
            </a:r>
            <a:r>
              <a:rPr lang="en-GB">
                <a:solidFill>
                  <a:schemeClr val="accent1">
                    <a:lumMod val="75000"/>
                  </a:schemeClr>
                </a:solidFill>
                <a:latin typeface="Arial"/>
                <a:cs typeface="Arial"/>
              </a:rPr>
              <a:t> of adults </a:t>
            </a:r>
            <a:r>
              <a:rPr kumimoji="0" lang="en-GB" i="0" u="none" strike="noStrike" kern="1200" cap="none" spc="0" normalizeH="0" baseline="0" noProof="0">
                <a:ln>
                  <a:noFill/>
                </a:ln>
                <a:solidFill>
                  <a:schemeClr val="accent1">
                    <a:lumMod val="75000"/>
                  </a:schemeClr>
                </a:solidFill>
                <a:effectLst/>
                <a:uLnTx/>
                <a:uFillTx/>
                <a:latin typeface="Arial"/>
                <a:cs typeface="Arial"/>
              </a:rPr>
              <a:t>(aged 18 to 64) </a:t>
            </a:r>
            <a:r>
              <a:rPr lang="en-GB">
                <a:solidFill>
                  <a:schemeClr val="accent1">
                    <a:lumMod val="75000"/>
                  </a:schemeClr>
                </a:solidFill>
                <a:latin typeface="Arial"/>
                <a:cs typeface="Arial"/>
              </a:rPr>
              <a:t>with a learning disability</a:t>
            </a:r>
            <a:r>
              <a:rPr kumimoji="0" lang="en-GB" i="0" u="none" strike="noStrike" kern="1200" cap="none" spc="0" normalizeH="0" baseline="0" noProof="0">
                <a:ln>
                  <a:noFill/>
                </a:ln>
                <a:solidFill>
                  <a:schemeClr val="accent1">
                    <a:lumMod val="75000"/>
                  </a:schemeClr>
                </a:solidFill>
                <a:effectLst/>
                <a:uLnTx/>
                <a:uFillTx/>
                <a:latin typeface="Arial"/>
                <a:cs typeface="Arial"/>
              </a:rPr>
              <a:t> </a:t>
            </a:r>
            <a:r>
              <a:rPr lang="en-GB">
                <a:solidFill>
                  <a:schemeClr val="accent1">
                    <a:lumMod val="75000"/>
                  </a:schemeClr>
                </a:solidFill>
                <a:latin typeface="Arial"/>
                <a:cs typeface="Arial"/>
              </a:rPr>
              <a:t>registered with adult social care who</a:t>
            </a:r>
            <a:r>
              <a:rPr kumimoji="0" lang="en-GB" i="0" u="none" strike="noStrike" kern="1200" cap="none" spc="0" normalizeH="0" baseline="0" noProof="0">
                <a:ln>
                  <a:noFill/>
                </a:ln>
                <a:solidFill>
                  <a:schemeClr val="accent1">
                    <a:lumMod val="75000"/>
                  </a:schemeClr>
                </a:solidFill>
                <a:effectLst/>
                <a:uLnTx/>
                <a:uFillTx/>
                <a:latin typeface="Arial"/>
                <a:cs typeface="Arial"/>
              </a:rPr>
              <a:t> are living in </a:t>
            </a:r>
            <a:r>
              <a:rPr lang="en-GB">
                <a:solidFill>
                  <a:schemeClr val="accent1">
                    <a:lumMod val="75000"/>
                  </a:schemeClr>
                </a:solidFill>
                <a:latin typeface="Arial"/>
                <a:cs typeface="Arial"/>
              </a:rPr>
              <a:t>stable and appropriate accommodation </a:t>
            </a:r>
            <a:r>
              <a:rPr kumimoji="0" lang="en-GB" i="0" u="none" strike="noStrike" kern="1200" cap="none" spc="0" normalizeH="0" baseline="0" noProof="0">
                <a:ln>
                  <a:noFill/>
                </a:ln>
                <a:solidFill>
                  <a:schemeClr val="accent1">
                    <a:lumMod val="75000"/>
                  </a:schemeClr>
                </a:solidFill>
                <a:effectLst/>
                <a:uLnTx/>
                <a:uFillTx/>
                <a:latin typeface="Arial"/>
                <a:cs typeface="Arial"/>
              </a:rPr>
              <a:t>as a percentage of </a:t>
            </a:r>
            <a:r>
              <a:rPr lang="en-GB">
                <a:solidFill>
                  <a:schemeClr val="accent1">
                    <a:lumMod val="75000"/>
                  </a:schemeClr>
                </a:solidFill>
                <a:latin typeface="Arial"/>
                <a:cs typeface="Arial"/>
              </a:rPr>
              <a:t>adults with a learning disability. </a:t>
            </a:r>
            <a:endParaRPr lang="en-GB" i="0" u="none" strike="noStrike" kern="1200" cap="none" spc="0" normalizeH="0" baseline="0" noProof="0">
              <a:ln>
                <a:noFill/>
              </a:ln>
              <a:solidFill>
                <a:schemeClr val="accent1">
                  <a:lumMod val="75000"/>
                </a:schemeClr>
              </a:solidFill>
              <a:effectLst/>
              <a:uLnTx/>
              <a:uFillTx/>
              <a:latin typeface="Arial"/>
              <a:cs typeface="Arial"/>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a:solidFill>
                <a:schemeClr val="accent1">
                  <a:lumMod val="75000"/>
                </a:schemeClr>
              </a:solidFill>
              <a:latin typeface="Arial" panose="020B0604020202020204" pitchFamily="34" charset="0"/>
              <a:cs typeface="Arial" panose="020B0604020202020204" pitchFamily="34" charset="0"/>
            </a:endParaRPr>
          </a:p>
          <a:p>
            <a:pPr algn="just">
              <a:defRPr/>
            </a:pPr>
            <a:r>
              <a:rPr lang="en-GB">
                <a:solidFill>
                  <a:schemeClr val="accent1">
                    <a:lumMod val="75000"/>
                  </a:schemeClr>
                </a:solidFill>
                <a:latin typeface="Arial"/>
                <a:cs typeface="Arial"/>
              </a:rPr>
              <a:t>Despite the percentage increase</a:t>
            </a:r>
            <a:r>
              <a:rPr kumimoji="0" lang="en-GB" i="0" u="none" strike="noStrike" kern="1200" cap="none" spc="0" normalizeH="0" baseline="0" noProof="0">
                <a:ln>
                  <a:noFill/>
                </a:ln>
                <a:solidFill>
                  <a:schemeClr val="accent1">
                    <a:lumMod val="75000"/>
                  </a:schemeClr>
                </a:solidFill>
                <a:effectLst/>
                <a:uLnTx/>
                <a:uFillTx/>
                <a:latin typeface="Arial"/>
                <a:cs typeface="Arial"/>
              </a:rPr>
              <a:t> </a:t>
            </a:r>
            <a:r>
              <a:rPr lang="en-GB">
                <a:solidFill>
                  <a:schemeClr val="accent1">
                    <a:lumMod val="75000"/>
                  </a:schemeClr>
                </a:solidFill>
                <a:latin typeface="Arial"/>
                <a:cs typeface="Arial"/>
              </a:rPr>
              <a:t>of </a:t>
            </a:r>
            <a:r>
              <a:rPr kumimoji="0" lang="en-GB" i="0" u="none" strike="noStrike" kern="1200" cap="none" spc="0" normalizeH="0" baseline="0" noProof="0">
                <a:ln>
                  <a:noFill/>
                </a:ln>
                <a:solidFill>
                  <a:schemeClr val="accent1">
                    <a:lumMod val="75000"/>
                  </a:schemeClr>
                </a:solidFill>
                <a:effectLst/>
                <a:uLnTx/>
                <a:uFillTx/>
                <a:latin typeface="Arial"/>
                <a:cs typeface="Arial"/>
              </a:rPr>
              <a:t>18.1% </a:t>
            </a:r>
            <a:r>
              <a:rPr lang="en-GB">
                <a:solidFill>
                  <a:schemeClr val="accent1">
                    <a:lumMod val="75000"/>
                  </a:schemeClr>
                </a:solidFill>
                <a:latin typeface="Arial"/>
                <a:cs typeface="Arial"/>
              </a:rPr>
              <a:t>from </a:t>
            </a:r>
            <a:r>
              <a:rPr kumimoji="0" lang="en-GB" i="0" u="none" strike="noStrike" kern="1200" cap="none" spc="0" normalizeH="0" baseline="0" noProof="0">
                <a:ln>
                  <a:noFill/>
                </a:ln>
                <a:solidFill>
                  <a:schemeClr val="accent1">
                    <a:lumMod val="75000"/>
                  </a:schemeClr>
                </a:solidFill>
                <a:effectLst/>
                <a:uLnTx/>
                <a:uFillTx/>
                <a:latin typeface="Arial"/>
                <a:cs typeface="Arial"/>
              </a:rPr>
              <a:t>2018-19 </a:t>
            </a:r>
            <a:r>
              <a:rPr lang="en-GB">
                <a:solidFill>
                  <a:schemeClr val="accent1">
                    <a:lumMod val="75000"/>
                  </a:schemeClr>
                </a:solidFill>
                <a:latin typeface="Arial"/>
                <a:cs typeface="Arial"/>
              </a:rPr>
              <a:t>to </a:t>
            </a:r>
            <a:r>
              <a:rPr kumimoji="0" lang="en-GB" i="0" u="none" strike="noStrike" kern="1200" cap="none" spc="0" normalizeH="0" baseline="0" noProof="0">
                <a:ln>
                  <a:noFill/>
                </a:ln>
                <a:solidFill>
                  <a:schemeClr val="accent1">
                    <a:lumMod val="75000"/>
                  </a:schemeClr>
                </a:solidFill>
                <a:effectLst/>
                <a:uLnTx/>
                <a:uFillTx/>
                <a:latin typeface="Arial"/>
                <a:cs typeface="Arial"/>
              </a:rPr>
              <a:t>2022-2023, Surrey is now performing 6</a:t>
            </a:r>
            <a:r>
              <a:rPr lang="en-GB">
                <a:solidFill>
                  <a:schemeClr val="accent1">
                    <a:lumMod val="75000"/>
                  </a:schemeClr>
                </a:solidFill>
                <a:latin typeface="Arial"/>
                <a:cs typeface="Arial"/>
              </a:rPr>
              <a:t>.4% worse than the national average and 3.5% worse than regional average on</a:t>
            </a:r>
            <a:r>
              <a:rPr kumimoji="0" lang="en-GB" i="0" u="none" strike="noStrike" kern="1200" cap="none" spc="0" normalizeH="0" baseline="0" noProof="0">
                <a:ln>
                  <a:noFill/>
                </a:ln>
                <a:solidFill>
                  <a:schemeClr val="accent1">
                    <a:lumMod val="75000"/>
                  </a:schemeClr>
                </a:solidFill>
                <a:effectLst/>
                <a:uLnTx/>
                <a:uFillTx/>
                <a:latin typeface="Arial"/>
                <a:cs typeface="Arial"/>
              </a:rPr>
              <a:t> this measure, with results having fallen by 2.2%.</a:t>
            </a:r>
            <a:endParaRPr lang="en-GB">
              <a:solidFill>
                <a:schemeClr val="accent1">
                  <a:lumMod val="75000"/>
                </a:schemeClr>
              </a:solidFill>
              <a:latin typeface="Arial"/>
              <a:cs typeface="Arial"/>
            </a:endParaRPr>
          </a:p>
        </p:txBody>
      </p:sp>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65951" y="33738"/>
            <a:ext cx="12060098" cy="786196"/>
          </a:xfrm>
          <a:prstGeom prst="rect">
            <a:avLst/>
          </a:prstGeom>
          <a:noFill/>
          <a:ln>
            <a:no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GB" sz="1800">
                <a:solidFill>
                  <a:prstClr val="black"/>
                </a:solidFill>
                <a:latin typeface="Arial" panose="020B0604020202020204" pitchFamily="34" charset="0"/>
                <a:cs typeface="Arial" panose="020B0604020202020204" pitchFamily="34" charset="0"/>
              </a:rPr>
              <a:t>Priority Populations: Adults with a Learning Disability Living in Stable and Appropriate Accommodation </a:t>
            </a:r>
            <a:endParaRPr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07601DB3-66AF-CCEA-CF77-0B92A1BE1B68}"/>
              </a:ext>
            </a:extLst>
          </p:cNvPr>
          <p:cNvSpPr txBox="1"/>
          <p:nvPr/>
        </p:nvSpPr>
        <p:spPr>
          <a:xfrm>
            <a:off x="7224640" y="4843333"/>
            <a:ext cx="1837506" cy="338554"/>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white"/>
                </a:solidFill>
                <a:effectLst/>
                <a:uLnTx/>
                <a:uFillTx/>
                <a:latin typeface="Calibri" panose="020F0502020204030204"/>
                <a:ea typeface="+mn-ea"/>
                <a:cs typeface="+mn-cs"/>
              </a:rPr>
              <a:t>O</a:t>
            </a:r>
            <a:endParaRPr kumimoji="0" lang="en-GB" sz="1600" b="0" i="0" u="none" strike="noStrike" kern="1200" cap="none" spc="0" normalizeH="0" baseline="0" noProof="0">
              <a:ln>
                <a:noFill/>
              </a:ln>
              <a:solidFill>
                <a:prstClr val="white"/>
              </a:solidFill>
              <a:effectLst/>
              <a:uLnTx/>
              <a:uFillTx/>
              <a:latin typeface="Calibri" panose="020F0502020204030204"/>
              <a:ea typeface="+mn-ea"/>
              <a:cs typeface="Calibri"/>
            </a:endParaRP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pSp>
        <p:nvGrpSpPr>
          <p:cNvPr id="10" name="Group 9">
            <a:extLst>
              <a:ext uri="{FF2B5EF4-FFF2-40B4-BE49-F238E27FC236}">
                <a16:creationId xmlns:a16="http://schemas.microsoft.com/office/drawing/2014/main" id="{3384E8AB-BD35-C488-217B-769980E2906A}"/>
              </a:ext>
            </a:extLst>
          </p:cNvPr>
          <p:cNvGrpSpPr/>
          <p:nvPr/>
        </p:nvGrpSpPr>
        <p:grpSpPr>
          <a:xfrm>
            <a:off x="9062146" y="5582820"/>
            <a:ext cx="2133600" cy="281495"/>
            <a:chOff x="8023654" y="5301158"/>
            <a:chExt cx="2133600" cy="281495"/>
          </a:xfrm>
        </p:grpSpPr>
        <p:sp>
          <p:nvSpPr>
            <p:cNvPr id="12" name="TextBox 11">
              <a:extLst>
                <a:ext uri="{FF2B5EF4-FFF2-40B4-BE49-F238E27FC236}">
                  <a16:creationId xmlns:a16="http://schemas.microsoft.com/office/drawing/2014/main" id="{1F2E7684-7D86-A57B-EC0D-B2904F2B65A1}"/>
                </a:ext>
              </a:extLst>
            </p:cNvPr>
            <p:cNvSpPr txBox="1"/>
            <p:nvPr/>
          </p:nvSpPr>
          <p:spPr>
            <a:xfrm>
              <a:off x="8023654" y="5336432"/>
              <a:ext cx="2133600" cy="246221"/>
            </a:xfrm>
            <a:prstGeom prst="rect">
              <a:avLst/>
            </a:prstGeom>
            <a:noFill/>
          </p:spPr>
          <p:txBody>
            <a:bodyPr wrap="square" rtlCol="0">
              <a:spAutoFit/>
            </a:bodyPr>
            <a:lstStyle/>
            <a:p>
              <a:r>
                <a:rPr lang="en-GB" sz="1000" b="1">
                  <a:solidFill>
                    <a:srgbClr val="2F5597"/>
                  </a:solidFill>
                  <a:latin typeface="Arial" panose="020B0604020202020204" pitchFamily="34" charset="0"/>
                  <a:cs typeface="Arial" panose="020B0604020202020204" pitchFamily="34" charset="0"/>
                </a:rPr>
                <a:t>Good to </a:t>
              </a:r>
              <a:r>
                <a:rPr lang="en-GB" sz="1000" b="1">
                  <a:solidFill>
                    <a:srgbClr val="2F5597"/>
                  </a:solidFill>
                  <a:latin typeface="Avenir Next LT Pro Light" panose="020B0304020202020204" pitchFamily="34" charset="0"/>
                  <a:cs typeface="Arial" panose="020B0604020202020204" pitchFamily="34" charset="0"/>
                </a:rPr>
                <a:t>be</a:t>
              </a:r>
              <a:r>
                <a:rPr lang="en-GB" sz="1000" b="1">
                  <a:solidFill>
                    <a:srgbClr val="2F5597"/>
                  </a:solidFill>
                  <a:latin typeface="Arial" panose="020B0604020202020204" pitchFamily="34" charset="0"/>
                  <a:cs typeface="Arial" panose="020B0604020202020204" pitchFamily="34" charset="0"/>
                </a:rPr>
                <a:t> high</a:t>
              </a:r>
            </a:p>
          </p:txBody>
        </p:sp>
        <p:sp>
          <p:nvSpPr>
            <p:cNvPr id="15" name="Arrow: Up 14">
              <a:extLst>
                <a:ext uri="{FF2B5EF4-FFF2-40B4-BE49-F238E27FC236}">
                  <a16:creationId xmlns:a16="http://schemas.microsoft.com/office/drawing/2014/main" id="{BE2B1A33-5E76-D86A-E9A5-B035D7E580A9}"/>
                </a:ext>
              </a:extLst>
            </p:cNvPr>
            <p:cNvSpPr/>
            <p:nvPr/>
          </p:nvSpPr>
          <p:spPr>
            <a:xfrm rot="10800000" flipV="1">
              <a:off x="9167013" y="5301158"/>
              <a:ext cx="172995" cy="276999"/>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16" name="Table 15">
            <a:extLst>
              <a:ext uri="{FF2B5EF4-FFF2-40B4-BE49-F238E27FC236}">
                <a16:creationId xmlns:a16="http://schemas.microsoft.com/office/drawing/2014/main" id="{50C5D92C-181E-EA1F-3018-58FD53930FAA}"/>
              </a:ext>
            </a:extLst>
          </p:cNvPr>
          <p:cNvGraphicFramePr>
            <a:graphicFrameLocks noGrp="1"/>
          </p:cNvGraphicFramePr>
          <p:nvPr>
            <p:extLst>
              <p:ext uri="{D42A27DB-BD31-4B8C-83A1-F6EECF244321}">
                <p14:modId xmlns:p14="http://schemas.microsoft.com/office/powerpoint/2010/main" val="2893336378"/>
              </p:ext>
            </p:extLst>
          </p:nvPr>
        </p:nvGraphicFramePr>
        <p:xfrm>
          <a:off x="391630" y="5358527"/>
          <a:ext cx="7032929" cy="736600"/>
        </p:xfrm>
        <a:graphic>
          <a:graphicData uri="http://schemas.openxmlformats.org/drawingml/2006/table">
            <a:tbl>
              <a:tblPr>
                <a:tableStyleId>{5C22544A-7EE6-4342-B048-85BDC9FD1C3A}</a:tableStyleId>
              </a:tblPr>
              <a:tblGrid>
                <a:gridCol w="670078">
                  <a:extLst>
                    <a:ext uri="{9D8B030D-6E8A-4147-A177-3AD203B41FA5}">
                      <a16:colId xmlns:a16="http://schemas.microsoft.com/office/drawing/2014/main" val="1498898222"/>
                    </a:ext>
                  </a:extLst>
                </a:gridCol>
                <a:gridCol w="578441">
                  <a:extLst>
                    <a:ext uri="{9D8B030D-6E8A-4147-A177-3AD203B41FA5}">
                      <a16:colId xmlns:a16="http://schemas.microsoft.com/office/drawing/2014/main" val="723972401"/>
                    </a:ext>
                  </a:extLst>
                </a:gridCol>
                <a:gridCol w="578441">
                  <a:extLst>
                    <a:ext uri="{9D8B030D-6E8A-4147-A177-3AD203B41FA5}">
                      <a16:colId xmlns:a16="http://schemas.microsoft.com/office/drawing/2014/main" val="1862315942"/>
                    </a:ext>
                  </a:extLst>
                </a:gridCol>
                <a:gridCol w="578441">
                  <a:extLst>
                    <a:ext uri="{9D8B030D-6E8A-4147-A177-3AD203B41FA5}">
                      <a16:colId xmlns:a16="http://schemas.microsoft.com/office/drawing/2014/main" val="2100156881"/>
                    </a:ext>
                  </a:extLst>
                </a:gridCol>
                <a:gridCol w="578441">
                  <a:extLst>
                    <a:ext uri="{9D8B030D-6E8A-4147-A177-3AD203B41FA5}">
                      <a16:colId xmlns:a16="http://schemas.microsoft.com/office/drawing/2014/main" val="2907999306"/>
                    </a:ext>
                  </a:extLst>
                </a:gridCol>
                <a:gridCol w="578441">
                  <a:extLst>
                    <a:ext uri="{9D8B030D-6E8A-4147-A177-3AD203B41FA5}">
                      <a16:colId xmlns:a16="http://schemas.microsoft.com/office/drawing/2014/main" val="4053669465"/>
                    </a:ext>
                  </a:extLst>
                </a:gridCol>
                <a:gridCol w="578441">
                  <a:extLst>
                    <a:ext uri="{9D8B030D-6E8A-4147-A177-3AD203B41FA5}">
                      <a16:colId xmlns:a16="http://schemas.microsoft.com/office/drawing/2014/main" val="1680454248"/>
                    </a:ext>
                  </a:extLst>
                </a:gridCol>
                <a:gridCol w="578441">
                  <a:extLst>
                    <a:ext uri="{9D8B030D-6E8A-4147-A177-3AD203B41FA5}">
                      <a16:colId xmlns:a16="http://schemas.microsoft.com/office/drawing/2014/main" val="2418339808"/>
                    </a:ext>
                  </a:extLst>
                </a:gridCol>
                <a:gridCol w="578441">
                  <a:extLst>
                    <a:ext uri="{9D8B030D-6E8A-4147-A177-3AD203B41FA5}">
                      <a16:colId xmlns:a16="http://schemas.microsoft.com/office/drawing/2014/main" val="2551376388"/>
                    </a:ext>
                  </a:extLst>
                </a:gridCol>
                <a:gridCol w="578441">
                  <a:extLst>
                    <a:ext uri="{9D8B030D-6E8A-4147-A177-3AD203B41FA5}">
                      <a16:colId xmlns:a16="http://schemas.microsoft.com/office/drawing/2014/main" val="973102494"/>
                    </a:ext>
                  </a:extLst>
                </a:gridCol>
                <a:gridCol w="578441">
                  <a:extLst>
                    <a:ext uri="{9D8B030D-6E8A-4147-A177-3AD203B41FA5}">
                      <a16:colId xmlns:a16="http://schemas.microsoft.com/office/drawing/2014/main" val="940256770"/>
                    </a:ext>
                  </a:extLst>
                </a:gridCol>
                <a:gridCol w="578441">
                  <a:extLst>
                    <a:ext uri="{9D8B030D-6E8A-4147-A177-3AD203B41FA5}">
                      <a16:colId xmlns:a16="http://schemas.microsoft.com/office/drawing/2014/main" val="4114144152"/>
                    </a:ext>
                  </a:extLst>
                </a:gridCol>
              </a:tblGrid>
              <a:tr h="184150">
                <a:tc>
                  <a:txBody>
                    <a:bodyPr/>
                    <a:lstStyle/>
                    <a:p>
                      <a:pPr algn="l" fontAlgn="b"/>
                      <a:endParaRPr lang="en-GB" sz="1000" b="0" i="0" u="none" strike="noStrike">
                        <a:solidFill>
                          <a:srgbClr val="000000"/>
                        </a:solidFill>
                        <a:effectLst/>
                        <a:latin typeface="Avenir Next LT Pro Light" panose="020B0304020202020204" pitchFamily="34" charset="0"/>
                        <a:cs typeface="Arial" panose="020B0604020202020204" pitchFamily="34" charset="0"/>
                      </a:endParaRPr>
                    </a:p>
                  </a:txBody>
                  <a:tcPr marL="6350" marR="6350" marT="6350" marB="0" anchor="b">
                    <a:noFill/>
                  </a:tcPr>
                </a:tc>
                <a:tc>
                  <a:txBody>
                    <a:bodyPr/>
                    <a:lstStyle/>
                    <a:p>
                      <a:pPr algn="ctr" fontAlgn="ctr"/>
                      <a:r>
                        <a:rPr lang="en-GB" sz="1000" b="1" u="none" strike="noStrike">
                          <a:effectLst/>
                          <a:latin typeface="Avenir Next LT Pro Light" panose="020B0304020202020204" pitchFamily="34" charset="0"/>
                          <a:cs typeface="Arial"/>
                        </a:rPr>
                        <a:t>2013-14</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2014-15</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2015-16</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2016-17</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2017-18</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2018-19</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2019-20</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2020-21</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2021-22</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b="1" u="none" strike="noStrike">
                          <a:effectLst/>
                          <a:latin typeface="Avenir Next LT Pro Light" panose="020B0304020202020204" pitchFamily="34" charset="0"/>
                          <a:cs typeface="Arial"/>
                        </a:rPr>
                        <a:t>2022-23</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lvl="0" algn="ctr">
                        <a:buNone/>
                      </a:pPr>
                      <a:r>
                        <a:rPr lang="en-GB" sz="1000" b="1" u="none" strike="noStrike">
                          <a:effectLst/>
                          <a:latin typeface="Avenir Next LT Pro Light" panose="020B0304020202020204" pitchFamily="34" charset="0"/>
                          <a:cs typeface="Arial"/>
                        </a:rPr>
                        <a:t>2023-24</a:t>
                      </a:r>
                    </a:p>
                  </a:txBody>
                  <a:tcPr marL="6350" marR="6350" marT="6350" marB="0" anchor="ctr">
                    <a:noFill/>
                  </a:tcPr>
                </a:tc>
                <a:extLst>
                  <a:ext uri="{0D108BD9-81ED-4DB2-BD59-A6C34878D82A}">
                    <a16:rowId xmlns:a16="http://schemas.microsoft.com/office/drawing/2014/main" val="785758256"/>
                  </a:ext>
                </a:extLst>
              </a:tr>
              <a:tr h="184150">
                <a:tc>
                  <a:txBody>
                    <a:bodyPr/>
                    <a:lstStyle/>
                    <a:p>
                      <a:pPr algn="l" fontAlgn="b"/>
                      <a:r>
                        <a:rPr lang="en-GB" sz="1000" u="none" strike="noStrike">
                          <a:effectLst/>
                          <a:latin typeface="Avenir Next LT Pro Light" panose="020B0304020202020204" pitchFamily="34" charset="0"/>
                          <a:cs typeface="Arial"/>
                        </a:rPr>
                        <a:t>England</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ctr"/>
                      <a:r>
                        <a:rPr lang="en-GB" sz="1000" u="none" strike="noStrike">
                          <a:effectLst/>
                          <a:latin typeface="Avenir Next LT Pro Light" panose="020B0304020202020204" pitchFamily="34" charset="0"/>
                          <a:cs typeface="Arial"/>
                        </a:rPr>
                        <a:t>74.9</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u="none" strike="noStrike">
                          <a:effectLst/>
                          <a:latin typeface="Avenir Next LT Pro Light" panose="020B0304020202020204" pitchFamily="34" charset="0"/>
                          <a:cs typeface="Arial"/>
                        </a:rPr>
                        <a:t>74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75.4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76.2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77.2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77.4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77.3</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78.3</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78.7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80.5</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lvl="0" algn="ctr">
                        <a:buNone/>
                      </a:pPr>
                      <a:r>
                        <a:rPr lang="en-GB" sz="1000" u="none" strike="noStrike">
                          <a:effectLst/>
                          <a:latin typeface="Avenir Next LT Pro Light" panose="020B0304020202020204" pitchFamily="34" charset="0"/>
                          <a:cs typeface="Arial"/>
                        </a:rPr>
                        <a:t>81.6</a:t>
                      </a:r>
                    </a:p>
                  </a:txBody>
                  <a:tcPr marL="6350" marR="6350" marT="6350" marB="0" anchor="ctr">
                    <a:solidFill>
                      <a:srgbClr val="92D050"/>
                    </a:solidFill>
                  </a:tcPr>
                </a:tc>
                <a:extLst>
                  <a:ext uri="{0D108BD9-81ED-4DB2-BD59-A6C34878D82A}">
                    <a16:rowId xmlns:a16="http://schemas.microsoft.com/office/drawing/2014/main" val="2355186856"/>
                  </a:ext>
                </a:extLst>
              </a:tr>
              <a:tr h="184150">
                <a:tc>
                  <a:txBody>
                    <a:bodyPr/>
                    <a:lstStyle/>
                    <a:p>
                      <a:pPr algn="l" fontAlgn="b"/>
                      <a:r>
                        <a:rPr lang="en-GB" sz="1000" u="none" strike="noStrike">
                          <a:effectLst/>
                          <a:latin typeface="Avenir Next LT Pro Light" panose="020B0304020202020204" pitchFamily="34" charset="0"/>
                          <a:cs typeface="Arial"/>
                        </a:rPr>
                        <a:t>South East</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ctr"/>
                      <a:r>
                        <a:rPr lang="en-GB" sz="1000" u="none" strike="noStrike">
                          <a:effectLst/>
                          <a:latin typeface="Avenir Next LT Pro Light" panose="020B0304020202020204" pitchFamily="34" charset="0"/>
                          <a:cs typeface="Arial"/>
                        </a:rPr>
                        <a:t>70.6</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u="none" strike="noStrike">
                          <a:effectLst/>
                          <a:latin typeface="Avenir Next LT Pro Light" panose="020B0304020202020204" pitchFamily="34" charset="0"/>
                          <a:cs typeface="Arial"/>
                        </a:rPr>
                        <a:t>68.4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70.2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71.3</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72.8</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70.7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71.8</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75.6</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76.2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78.3</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lvl="0" algn="ctr">
                        <a:buNone/>
                      </a:pPr>
                      <a:r>
                        <a:rPr lang="en-GB" sz="1000" u="none" strike="noStrike">
                          <a:effectLst/>
                          <a:latin typeface="Avenir Next LT Pro Light" panose="020B0304020202020204" pitchFamily="34" charset="0"/>
                          <a:cs typeface="Arial"/>
                        </a:rPr>
                        <a:t>78.7</a:t>
                      </a:r>
                    </a:p>
                  </a:txBody>
                  <a:tcPr marL="6350" marR="6350" marT="6350" marB="0" anchor="ctr">
                    <a:solidFill>
                      <a:srgbClr val="92D050"/>
                    </a:solidFill>
                  </a:tcPr>
                </a:tc>
                <a:extLst>
                  <a:ext uri="{0D108BD9-81ED-4DB2-BD59-A6C34878D82A}">
                    <a16:rowId xmlns:a16="http://schemas.microsoft.com/office/drawing/2014/main" val="3227287463"/>
                  </a:ext>
                </a:extLst>
              </a:tr>
              <a:tr h="184150">
                <a:tc>
                  <a:txBody>
                    <a:bodyPr/>
                    <a:lstStyle/>
                    <a:p>
                      <a:pPr algn="l" fontAlgn="b"/>
                      <a:r>
                        <a:rPr lang="en-GB" sz="1000" u="none" strike="noStrike">
                          <a:effectLst/>
                          <a:latin typeface="Avenir Next LT Pro Light" panose="020B0304020202020204" pitchFamily="34" charset="0"/>
                          <a:cs typeface="Arial"/>
                        </a:rPr>
                        <a:t>Surrey</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ctr"/>
                      <a:r>
                        <a:rPr lang="en-GB" sz="1000" u="none" strike="noStrike">
                          <a:effectLst/>
                          <a:latin typeface="Avenir Next LT Pro Light" panose="020B0304020202020204" pitchFamily="34" charset="0"/>
                          <a:cs typeface="Arial"/>
                        </a:rPr>
                        <a:t>67.7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000" u="none" strike="noStrike">
                          <a:effectLst/>
                          <a:latin typeface="Avenir Next LT Pro Light" panose="020B0304020202020204" pitchFamily="34" charset="0"/>
                          <a:cs typeface="Arial"/>
                        </a:rPr>
                        <a:t>64.2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67.7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65.9</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66.4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59.3</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000" u="none" strike="noStrike">
                          <a:effectLst/>
                          <a:latin typeface="Avenir Next LT Pro Light" panose="020B0304020202020204" pitchFamily="34" charset="0"/>
                          <a:cs typeface="Arial"/>
                        </a:rPr>
                        <a:t>68.1</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73.4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75.2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panose="020B0304020202020204" pitchFamily="34" charset="0"/>
                          <a:cs typeface="Arial"/>
                        </a:rPr>
                        <a:t>77.4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lvl="0" algn="ctr">
                        <a:buNone/>
                      </a:pPr>
                      <a:r>
                        <a:rPr lang="en-GB" sz="1000" u="none" strike="noStrike">
                          <a:effectLst/>
                          <a:latin typeface="Avenir Next LT Pro Light" panose="020B0304020202020204" pitchFamily="34" charset="0"/>
                          <a:cs typeface="Arial"/>
                        </a:rPr>
                        <a:t>75.2</a:t>
                      </a:r>
                    </a:p>
                  </a:txBody>
                  <a:tcPr marL="6350" marR="6350" marT="6350" marB="0" anchor="ctr">
                    <a:solidFill>
                      <a:srgbClr val="FFC000"/>
                    </a:solidFill>
                  </a:tcPr>
                </a:tc>
                <a:extLst>
                  <a:ext uri="{0D108BD9-81ED-4DB2-BD59-A6C34878D82A}">
                    <a16:rowId xmlns:a16="http://schemas.microsoft.com/office/drawing/2014/main" val="4030337137"/>
                  </a:ext>
                </a:extLst>
              </a:tr>
            </a:tbl>
          </a:graphicData>
        </a:graphic>
      </p:graphicFrame>
      <p:graphicFrame>
        <p:nvGraphicFramePr>
          <p:cNvPr id="4" name="Chart 3">
            <a:extLst>
              <a:ext uri="{FF2B5EF4-FFF2-40B4-BE49-F238E27FC236}">
                <a16:creationId xmlns:a16="http://schemas.microsoft.com/office/drawing/2014/main" id="{F9F91EC7-6594-426C-A025-F2258F61F715}"/>
              </a:ext>
            </a:extLst>
          </p:cNvPr>
          <p:cNvGraphicFramePr>
            <a:graphicFrameLocks/>
          </p:cNvGraphicFramePr>
          <p:nvPr>
            <p:extLst>
              <p:ext uri="{D42A27DB-BD31-4B8C-83A1-F6EECF244321}">
                <p14:modId xmlns:p14="http://schemas.microsoft.com/office/powerpoint/2010/main" val="918956296"/>
              </p:ext>
            </p:extLst>
          </p:nvPr>
        </p:nvGraphicFramePr>
        <p:xfrm>
          <a:off x="836853" y="1198173"/>
          <a:ext cx="5492752" cy="38068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73617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267C546-9425-EE96-EA05-FCE09319C6A7}"/>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54C36D3B-C023-13B9-9591-9A92F1E30424}"/>
              </a:ext>
            </a:extLst>
          </p:cNvPr>
          <p:cNvSpPr txBox="1"/>
          <p:nvPr/>
        </p:nvSpPr>
        <p:spPr>
          <a:xfrm>
            <a:off x="6717670" y="1035299"/>
            <a:ext cx="5276967" cy="3970318"/>
          </a:xfrm>
          <a:prstGeom prst="rect">
            <a:avLst/>
          </a:prstGeom>
          <a:noFill/>
        </p:spPr>
        <p:txBody>
          <a:bodyPr wrap="square" lIns="91440" tIns="45720" rIns="91440" bIns="4572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2F5597"/>
                </a:solidFill>
                <a:effectLst/>
                <a:uLnTx/>
                <a:uFillTx/>
                <a:latin typeface="Arial"/>
                <a:cs typeface="Arial"/>
              </a:rPr>
              <a:t>People with severe mental illness (SMI) are at increased risk of poor physical health. This indicator captures the proportion of people on the General Practice SMI register in Surrey who have received a full physical health check* in the last 12 months to the end of the reporting period.</a:t>
            </a:r>
            <a:r>
              <a:rPr lang="en-GB" sz="1400">
                <a:solidFill>
                  <a:srgbClr val="2F5597"/>
                </a:solidFill>
                <a:latin typeface="Arial"/>
                <a:cs typeface="Arial"/>
              </a:rPr>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400">
              <a:solidFill>
                <a:srgbClr val="2F5597"/>
              </a:solidFill>
              <a:latin typeface="Arial" panose="020B0604020202020204" pitchFamily="34" charset="0"/>
              <a:cs typeface="Arial" panose="020B0604020202020204" pitchFamily="34" charset="0"/>
            </a:endParaRPr>
          </a:p>
          <a:p>
            <a:pPr algn="just">
              <a:defRPr/>
            </a:pPr>
            <a:r>
              <a:rPr lang="en-GB" sz="1400">
                <a:solidFill>
                  <a:srgbClr val="2F5597"/>
                </a:solidFill>
                <a:latin typeface="Arial"/>
                <a:cs typeface="Arial"/>
              </a:rPr>
              <a:t>Both Surrey and the South East experienced fluctuations in the percentage of people with severe mental illness receiving complete physical health checks over the reporting periods shown. The most recent reporting period (April 2024 - March 2025) shows a positive improvement towards better physical health check coverage for both regions. Surrey consistently has a higher percentage of residents receiving all health checks compared to the South East, and shows a generally stable or increasing trend, reaching 68% by March 2025.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400">
              <a:solidFill>
                <a:srgbClr val="2F5597"/>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400">
                <a:solidFill>
                  <a:srgbClr val="2F5597"/>
                </a:solidFill>
                <a:latin typeface="Arial"/>
                <a:cs typeface="Arial"/>
              </a:rPr>
              <a:t>This data series replaces the previous aggregate SMI physical health checks collection, which was retired in March 2024.</a:t>
            </a:r>
            <a:endParaRPr lang="en-GB" sz="1400" b="0" i="0" u="none" strike="noStrike" kern="1200" cap="none" spc="0" normalizeH="0" baseline="0" noProof="0">
              <a:ln>
                <a:noFill/>
              </a:ln>
              <a:solidFill>
                <a:srgbClr val="2F5597"/>
              </a:solidFill>
              <a:effectLst/>
              <a:uLnTx/>
              <a:uFillTx/>
              <a:latin typeface="Arial"/>
              <a:cs typeface="Arial"/>
            </a:endParaRPr>
          </a:p>
        </p:txBody>
      </p:sp>
      <p:cxnSp>
        <p:nvCxnSpPr>
          <p:cNvPr id="2" name="Straight Connector 1">
            <a:extLst>
              <a:ext uri="{FF2B5EF4-FFF2-40B4-BE49-F238E27FC236}">
                <a16:creationId xmlns:a16="http://schemas.microsoft.com/office/drawing/2014/main" id="{47186544-6ADB-F92F-72EB-6C0E7BF15B8A}"/>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6EBEEEA9-311E-3543-EDCF-EF1B9577759A}"/>
              </a:ext>
            </a:extLst>
          </p:cNvPr>
          <p:cNvSpPr txBox="1">
            <a:spLocks/>
          </p:cNvSpPr>
          <p:nvPr/>
        </p:nvSpPr>
        <p:spPr>
          <a:xfrm>
            <a:off x="77498" y="539529"/>
            <a:ext cx="10313182" cy="45719"/>
          </a:xfrm>
          <a:prstGeom prst="rect">
            <a:avLst/>
          </a:prstGeom>
          <a:noFill/>
          <a:ln>
            <a:no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Populations: Proportion of people with severe mental illness having complete range of physical health checks in the 12 last months </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DA743206-6C44-92ED-BC5A-76D18A5D2556}"/>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pic>
        <p:nvPicPr>
          <p:cNvPr id="5" name="Picture 4">
            <a:extLst>
              <a:ext uri="{FF2B5EF4-FFF2-40B4-BE49-F238E27FC236}">
                <a16:creationId xmlns:a16="http://schemas.microsoft.com/office/drawing/2014/main" id="{1F1A197B-B58E-885F-921D-B6606D8369B5}"/>
              </a:ext>
            </a:extLst>
          </p:cNvPr>
          <p:cNvPicPr>
            <a:picLocks noChangeAspect="1"/>
          </p:cNvPicPr>
          <p:nvPr/>
        </p:nvPicPr>
        <p:blipFill>
          <a:blip r:embed="rId3"/>
          <a:stretch>
            <a:fillRect/>
          </a:stretch>
        </p:blipFill>
        <p:spPr>
          <a:xfrm>
            <a:off x="621670" y="1204576"/>
            <a:ext cx="5904000" cy="3797439"/>
          </a:xfrm>
          <a:prstGeom prst="rect">
            <a:avLst/>
          </a:prstGeom>
        </p:spPr>
      </p:pic>
      <p:graphicFrame>
        <p:nvGraphicFramePr>
          <p:cNvPr id="6" name="Table 5">
            <a:extLst>
              <a:ext uri="{FF2B5EF4-FFF2-40B4-BE49-F238E27FC236}">
                <a16:creationId xmlns:a16="http://schemas.microsoft.com/office/drawing/2014/main" id="{E2846AFF-6A63-CA1B-CE25-B19AE813241C}"/>
              </a:ext>
            </a:extLst>
          </p:cNvPr>
          <p:cNvGraphicFramePr>
            <a:graphicFrameLocks noGrp="1"/>
          </p:cNvGraphicFramePr>
          <p:nvPr>
            <p:extLst>
              <p:ext uri="{D42A27DB-BD31-4B8C-83A1-F6EECF244321}">
                <p14:modId xmlns:p14="http://schemas.microsoft.com/office/powerpoint/2010/main" val="1540650443"/>
              </p:ext>
            </p:extLst>
          </p:nvPr>
        </p:nvGraphicFramePr>
        <p:xfrm>
          <a:off x="621670" y="5464979"/>
          <a:ext cx="5979155" cy="694690"/>
        </p:xfrm>
        <a:graphic>
          <a:graphicData uri="http://schemas.openxmlformats.org/drawingml/2006/table">
            <a:tbl>
              <a:tblPr/>
              <a:tblGrid>
                <a:gridCol w="1563779">
                  <a:extLst>
                    <a:ext uri="{9D8B030D-6E8A-4147-A177-3AD203B41FA5}">
                      <a16:colId xmlns:a16="http://schemas.microsoft.com/office/drawing/2014/main" val="2633131343"/>
                    </a:ext>
                  </a:extLst>
                </a:gridCol>
                <a:gridCol w="1103844">
                  <a:extLst>
                    <a:ext uri="{9D8B030D-6E8A-4147-A177-3AD203B41FA5}">
                      <a16:colId xmlns:a16="http://schemas.microsoft.com/office/drawing/2014/main" val="3789493062"/>
                    </a:ext>
                  </a:extLst>
                </a:gridCol>
                <a:gridCol w="1103844">
                  <a:extLst>
                    <a:ext uri="{9D8B030D-6E8A-4147-A177-3AD203B41FA5}">
                      <a16:colId xmlns:a16="http://schemas.microsoft.com/office/drawing/2014/main" val="3466207845"/>
                    </a:ext>
                  </a:extLst>
                </a:gridCol>
                <a:gridCol w="1103844">
                  <a:extLst>
                    <a:ext uri="{9D8B030D-6E8A-4147-A177-3AD203B41FA5}">
                      <a16:colId xmlns:a16="http://schemas.microsoft.com/office/drawing/2014/main" val="3003818993"/>
                    </a:ext>
                  </a:extLst>
                </a:gridCol>
                <a:gridCol w="1103844">
                  <a:extLst>
                    <a:ext uri="{9D8B030D-6E8A-4147-A177-3AD203B41FA5}">
                      <a16:colId xmlns:a16="http://schemas.microsoft.com/office/drawing/2014/main" val="4835876"/>
                    </a:ext>
                  </a:extLst>
                </a:gridCol>
              </a:tblGrid>
              <a:tr h="184150">
                <a:tc>
                  <a:txBody>
                    <a:bodyPr/>
                    <a:lstStyle/>
                    <a:p>
                      <a:pPr algn="l" fontAlgn="b"/>
                      <a:endParaRPr lang="en-GB" sz="1100" b="0" i="0" u="none" strike="noStrike">
                        <a:solidFill>
                          <a:srgbClr val="000000"/>
                        </a:solidFill>
                        <a:effectLst/>
                        <a:latin typeface="Avenir Next LT Pro Light" panose="020B0304020202020204" pitchFamily="34" charset="0"/>
                        <a:cs typeface="Arial" panose="020B0604020202020204" pitchFamily="34" charset="0"/>
                      </a:endParaRPr>
                    </a:p>
                  </a:txBody>
                  <a:tcPr marL="6350" marR="6350" marT="635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050" b="1" i="0" u="none" strike="noStrike">
                          <a:solidFill>
                            <a:srgbClr val="000000"/>
                          </a:solidFill>
                          <a:effectLst/>
                          <a:latin typeface="Avenir Next LT Pro Light" panose="020B0304020202020204" pitchFamily="34" charset="0"/>
                          <a:cs typeface="Arial" panose="020B0604020202020204" pitchFamily="34" charset="0"/>
                        </a:rPr>
                        <a:t>July 2023 – June 2024</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050" b="1" i="0" u="none" strike="noStrike">
                          <a:solidFill>
                            <a:srgbClr val="000000"/>
                          </a:solidFill>
                          <a:effectLst/>
                          <a:latin typeface="Avenir Next LT Pro Light" panose="020B0304020202020204" pitchFamily="34" charset="0"/>
                          <a:cs typeface="Arial" panose="020B0604020202020204" pitchFamily="34" charset="0"/>
                        </a:rPr>
                        <a:t>October 2023 – September 2024</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050" b="1" i="0" u="none" strike="noStrike">
                          <a:solidFill>
                            <a:srgbClr val="000000"/>
                          </a:solidFill>
                          <a:effectLst/>
                          <a:latin typeface="Avenir Next LT Pro Light" panose="020B0304020202020204" pitchFamily="34" charset="0"/>
                          <a:cs typeface="Arial" panose="020B0604020202020204" pitchFamily="34" charset="0"/>
                        </a:rPr>
                        <a:t>January – December 2024</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050" b="1" i="0" u="none" strike="noStrike">
                          <a:solidFill>
                            <a:srgbClr val="000000"/>
                          </a:solidFill>
                          <a:effectLst/>
                          <a:latin typeface="Avenir Next LT Pro Light" panose="020B0304020202020204" pitchFamily="34" charset="0"/>
                          <a:cs typeface="Arial" panose="020B0604020202020204" pitchFamily="34" charset="0"/>
                        </a:rPr>
                        <a:t>April 2024 – March 2025</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65267636"/>
                  </a:ext>
                </a:extLst>
              </a:tr>
              <a:tr h="184150">
                <a:tc>
                  <a:txBody>
                    <a:bodyPr/>
                    <a:lstStyle/>
                    <a:p>
                      <a:pPr algn="r" fontAlgn="b"/>
                      <a:r>
                        <a:rPr lang="en-GB" sz="1100" b="0" i="0" u="none" strike="noStrike">
                          <a:solidFill>
                            <a:srgbClr val="000000"/>
                          </a:solidFill>
                          <a:effectLst/>
                          <a:latin typeface="Arial" panose="020B0604020202020204" pitchFamily="34" charset="0"/>
                          <a:cs typeface="Arial" panose="020B0604020202020204" pitchFamily="34" charset="0"/>
                        </a:rPr>
                        <a:t>South East</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100" b="0" i="0" u="none" strike="noStrike">
                          <a:solidFill>
                            <a:srgbClr val="000000"/>
                          </a:solidFill>
                          <a:effectLst/>
                          <a:latin typeface="Arial" panose="020B0604020202020204" pitchFamily="34" charset="0"/>
                          <a:cs typeface="Arial" panose="020B0604020202020204" pitchFamily="34" charset="0"/>
                        </a:rPr>
                        <a:t>53</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100" b="0" i="0" u="none" strike="noStrike">
                          <a:solidFill>
                            <a:srgbClr val="000000"/>
                          </a:solidFill>
                          <a:effectLst/>
                          <a:latin typeface="Arial" panose="020B0604020202020204" pitchFamily="34" charset="0"/>
                          <a:cs typeface="Arial" panose="020B0604020202020204" pitchFamily="34" charset="0"/>
                        </a:rPr>
                        <a:t>51</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b"/>
                      <a:r>
                        <a:rPr lang="en-GB" sz="1100" b="0" i="0" u="none" strike="noStrike">
                          <a:solidFill>
                            <a:srgbClr val="000000"/>
                          </a:solidFill>
                          <a:effectLst/>
                          <a:latin typeface="Arial" panose="020B0604020202020204" pitchFamily="34" charset="0"/>
                          <a:cs typeface="Arial" panose="020B0604020202020204" pitchFamily="34" charset="0"/>
                        </a:rPr>
                        <a:t>52</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ctr" fontAlgn="b"/>
                      <a:r>
                        <a:rPr lang="en-GB" sz="1100" b="0" i="0" u="none" strike="noStrike">
                          <a:solidFill>
                            <a:srgbClr val="000000"/>
                          </a:solidFill>
                          <a:effectLst/>
                          <a:latin typeface="Arial" panose="020B0604020202020204" pitchFamily="34" charset="0"/>
                          <a:cs typeface="Arial" panose="020B0604020202020204" pitchFamily="34" charset="0"/>
                        </a:rPr>
                        <a:t>60</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598149456"/>
                  </a:ext>
                </a:extLst>
              </a:tr>
              <a:tr h="184150">
                <a:tc>
                  <a:txBody>
                    <a:bodyPr/>
                    <a:lstStyle/>
                    <a:p>
                      <a:pPr algn="r" fontAlgn="b"/>
                      <a:r>
                        <a:rPr lang="en-GB" sz="1100" b="0" i="0" u="none" strike="noStrike">
                          <a:solidFill>
                            <a:srgbClr val="000000"/>
                          </a:solidFill>
                          <a:effectLst/>
                          <a:latin typeface="Arial" panose="020B0604020202020204" pitchFamily="34" charset="0"/>
                          <a:cs typeface="Arial" panose="020B0604020202020204" pitchFamily="34" charset="0"/>
                        </a:rPr>
                        <a:t>Surrey</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100" b="0" i="0" u="none" strike="noStrike">
                          <a:solidFill>
                            <a:srgbClr val="000000"/>
                          </a:solidFill>
                          <a:effectLst/>
                          <a:latin typeface="Arial" panose="020B0604020202020204" pitchFamily="34" charset="0"/>
                          <a:cs typeface="Arial" panose="020B0604020202020204" pitchFamily="34" charset="0"/>
                        </a:rPr>
                        <a:t>62</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100" b="0" i="0" u="none" strike="noStrike">
                          <a:solidFill>
                            <a:srgbClr val="000000"/>
                          </a:solidFill>
                          <a:effectLst/>
                          <a:latin typeface="Arial" panose="020B0604020202020204" pitchFamily="34" charset="0"/>
                          <a:cs typeface="Arial" panose="020B0604020202020204" pitchFamily="34" charset="0"/>
                        </a:rPr>
                        <a:t>60</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b"/>
                      <a:r>
                        <a:rPr lang="en-GB" sz="1100" b="0" i="0" u="none" strike="noStrike">
                          <a:solidFill>
                            <a:srgbClr val="000000"/>
                          </a:solidFill>
                          <a:effectLst/>
                          <a:latin typeface="Arial" panose="020B0604020202020204" pitchFamily="34" charset="0"/>
                          <a:cs typeface="Arial" panose="020B0604020202020204" pitchFamily="34" charset="0"/>
                        </a:rPr>
                        <a:t>59</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b"/>
                      <a:r>
                        <a:rPr lang="en-GB" sz="1100" b="0" i="0" u="none" strike="noStrike">
                          <a:solidFill>
                            <a:srgbClr val="000000"/>
                          </a:solidFill>
                          <a:effectLst/>
                          <a:latin typeface="Arial" panose="020B0604020202020204" pitchFamily="34" charset="0"/>
                          <a:cs typeface="Arial" panose="020B0604020202020204" pitchFamily="34" charset="0"/>
                        </a:rPr>
                        <a:t>68</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50984984"/>
                  </a:ext>
                </a:extLst>
              </a:tr>
            </a:tbl>
          </a:graphicData>
        </a:graphic>
      </p:graphicFrame>
      <p:graphicFrame>
        <p:nvGraphicFramePr>
          <p:cNvPr id="7" name="Table 6">
            <a:extLst>
              <a:ext uri="{FF2B5EF4-FFF2-40B4-BE49-F238E27FC236}">
                <a16:creationId xmlns:a16="http://schemas.microsoft.com/office/drawing/2014/main" id="{FD02AB50-A180-4FAF-E048-DF17BA151EB2}"/>
              </a:ext>
            </a:extLst>
          </p:cNvPr>
          <p:cNvGraphicFramePr>
            <a:graphicFrameLocks noGrp="1"/>
          </p:cNvGraphicFramePr>
          <p:nvPr>
            <p:extLst>
              <p:ext uri="{D42A27DB-BD31-4B8C-83A1-F6EECF244321}">
                <p14:modId xmlns:p14="http://schemas.microsoft.com/office/powerpoint/2010/main" val="1646436296"/>
              </p:ext>
            </p:extLst>
          </p:nvPr>
        </p:nvGraphicFramePr>
        <p:xfrm>
          <a:off x="7149870" y="5137615"/>
          <a:ext cx="1450547" cy="1101981"/>
        </p:xfrm>
        <a:graphic>
          <a:graphicData uri="http://schemas.openxmlformats.org/drawingml/2006/table">
            <a:tbl>
              <a:tblPr firstRow="1" bandRow="1">
                <a:tableStyleId>{5C22544A-7EE6-4342-B048-85BDC9FD1C3A}</a:tableStyleId>
              </a:tblPr>
              <a:tblGrid>
                <a:gridCol w="317500">
                  <a:extLst>
                    <a:ext uri="{9D8B030D-6E8A-4147-A177-3AD203B41FA5}">
                      <a16:colId xmlns:a16="http://schemas.microsoft.com/office/drawing/2014/main" val="2323743836"/>
                    </a:ext>
                  </a:extLst>
                </a:gridCol>
                <a:gridCol w="1133047">
                  <a:extLst>
                    <a:ext uri="{9D8B030D-6E8A-4147-A177-3AD203B41FA5}">
                      <a16:colId xmlns:a16="http://schemas.microsoft.com/office/drawing/2014/main" val="2006601243"/>
                    </a:ext>
                  </a:extLst>
                </a:gridCol>
              </a:tblGrid>
              <a:tr h="308000">
                <a:tc gridSpan="2">
                  <a:txBody>
                    <a:bodyPr/>
                    <a:lstStyle/>
                    <a:p>
                      <a:r>
                        <a:rPr lang="en-GB" sz="800">
                          <a:solidFill>
                            <a:schemeClr val="tx1"/>
                          </a:solidFill>
                          <a:latin typeface="Avenir Next LT Pro Light" panose="020B0304020202020204" pitchFamily="34" charset="0"/>
                          <a:cs typeface="Arial" panose="020B0604020202020204" pitchFamily="34" charset="0"/>
                        </a:rPr>
                        <a:t>Change from previous reporting period</a:t>
                      </a:r>
                    </a:p>
                  </a:txBody>
                  <a:tcPr>
                    <a:noFill/>
                  </a:tcPr>
                </a:tc>
                <a:tc hMerge="1">
                  <a:txBody>
                    <a:bodyPr/>
                    <a:lstStyle/>
                    <a:p>
                      <a:endParaRPr lang="en-GB"/>
                    </a:p>
                  </a:txBody>
                  <a:tcPr>
                    <a:noFill/>
                  </a:tcPr>
                </a:tc>
                <a:extLst>
                  <a:ext uri="{0D108BD9-81ED-4DB2-BD59-A6C34878D82A}">
                    <a16:rowId xmlns:a16="http://schemas.microsoft.com/office/drawing/2014/main" val="3585194192"/>
                  </a:ext>
                </a:extLst>
              </a:tr>
              <a:tr h="255567">
                <a:tc>
                  <a:txBody>
                    <a:bodyPr/>
                    <a:lstStyle/>
                    <a:p>
                      <a:endParaRPr lang="en-GB" sz="800">
                        <a:latin typeface="Avenir Next LT Pro Light" panose="020B0304020202020204" pitchFamily="34" charset="0"/>
                        <a:cs typeface="Arial" panose="020B0604020202020204" pitchFamily="34" charset="0"/>
                      </a:endParaRPr>
                    </a:p>
                  </a:txBody>
                  <a:tcPr>
                    <a:solidFill>
                      <a:srgbClr val="92D050"/>
                    </a:solidFill>
                  </a:tcPr>
                </a:tc>
                <a:tc>
                  <a:txBody>
                    <a:bodyPr/>
                    <a:lstStyle/>
                    <a:p>
                      <a:r>
                        <a:rPr lang="en-GB" sz="800">
                          <a:latin typeface="Avenir Next LT Pro Light" panose="020B0304020202020204" pitchFamily="34" charset="0"/>
                          <a:cs typeface="Arial" panose="020B0604020202020204" pitchFamily="34" charset="0"/>
                        </a:rPr>
                        <a:t>Increase</a:t>
                      </a:r>
                    </a:p>
                  </a:txBody>
                  <a:tcPr>
                    <a:noFill/>
                  </a:tcPr>
                </a:tc>
                <a:extLst>
                  <a:ext uri="{0D108BD9-81ED-4DB2-BD59-A6C34878D82A}">
                    <a16:rowId xmlns:a16="http://schemas.microsoft.com/office/drawing/2014/main" val="737390418"/>
                  </a:ext>
                </a:extLst>
              </a:tr>
              <a:tr h="255567">
                <a:tc>
                  <a:txBody>
                    <a:bodyPr/>
                    <a:lstStyle/>
                    <a:p>
                      <a:endParaRPr lang="en-GB" sz="800">
                        <a:latin typeface="Avenir Next LT Pro Light" panose="020B0304020202020204" pitchFamily="34" charset="0"/>
                        <a:cs typeface="Arial" panose="020B0604020202020204" pitchFamily="34" charset="0"/>
                      </a:endParaRPr>
                    </a:p>
                  </a:txBody>
                  <a:tcPr>
                    <a:solidFill>
                      <a:srgbClr val="FFC000"/>
                    </a:solidFill>
                  </a:tcPr>
                </a:tc>
                <a:tc>
                  <a:txBody>
                    <a:bodyPr/>
                    <a:lstStyle/>
                    <a:p>
                      <a:r>
                        <a:rPr lang="en-GB" sz="800">
                          <a:latin typeface="Avenir Next LT Pro Light" panose="020B0304020202020204" pitchFamily="34" charset="0"/>
                          <a:cs typeface="Arial" panose="020B0604020202020204" pitchFamily="34" charset="0"/>
                        </a:rPr>
                        <a:t>Decrease</a:t>
                      </a:r>
                    </a:p>
                  </a:txBody>
                  <a:tcPr>
                    <a:noFill/>
                  </a:tcPr>
                </a:tc>
                <a:extLst>
                  <a:ext uri="{0D108BD9-81ED-4DB2-BD59-A6C34878D82A}">
                    <a16:rowId xmlns:a16="http://schemas.microsoft.com/office/drawing/2014/main" val="4169924937"/>
                  </a:ext>
                </a:extLst>
              </a:tr>
              <a:tr h="255567">
                <a:tc>
                  <a:txBody>
                    <a:bodyPr/>
                    <a:lstStyle/>
                    <a:p>
                      <a:endParaRPr lang="en-GB" sz="800">
                        <a:latin typeface="Avenir Next LT Pro Light" panose="020B0304020202020204" pitchFamily="34" charset="0"/>
                        <a:cs typeface="Arial" panose="020B0604020202020204" pitchFamily="34" charset="0"/>
                      </a:endParaRPr>
                    </a:p>
                  </a:txBody>
                  <a:tcPr>
                    <a:solidFill>
                      <a:schemeClr val="bg2">
                        <a:lumMod val="75000"/>
                      </a:schemeClr>
                    </a:solidFill>
                  </a:tcPr>
                </a:tc>
                <a:tc>
                  <a:txBody>
                    <a:bodyPr/>
                    <a:lstStyle/>
                    <a:p>
                      <a:r>
                        <a:rPr lang="en-GB" sz="800">
                          <a:latin typeface="Avenir Next LT Pro Light" panose="020B0304020202020204" pitchFamily="34" charset="0"/>
                          <a:cs typeface="Arial" panose="020B0604020202020204" pitchFamily="34" charset="0"/>
                        </a:rPr>
                        <a:t>No change</a:t>
                      </a:r>
                    </a:p>
                  </a:txBody>
                  <a:tcPr>
                    <a:noFill/>
                  </a:tcPr>
                </a:tc>
                <a:extLst>
                  <a:ext uri="{0D108BD9-81ED-4DB2-BD59-A6C34878D82A}">
                    <a16:rowId xmlns:a16="http://schemas.microsoft.com/office/drawing/2014/main" val="533252862"/>
                  </a:ext>
                </a:extLst>
              </a:tr>
            </a:tbl>
          </a:graphicData>
        </a:graphic>
      </p:graphicFrame>
      <p:grpSp>
        <p:nvGrpSpPr>
          <p:cNvPr id="13" name="Group 12">
            <a:extLst>
              <a:ext uri="{FF2B5EF4-FFF2-40B4-BE49-F238E27FC236}">
                <a16:creationId xmlns:a16="http://schemas.microsoft.com/office/drawing/2014/main" id="{1FAF6913-5639-28FC-84A5-04D869152464}"/>
              </a:ext>
            </a:extLst>
          </p:cNvPr>
          <p:cNvGrpSpPr/>
          <p:nvPr/>
        </p:nvGrpSpPr>
        <p:grpSpPr>
          <a:xfrm>
            <a:off x="8601496" y="5547858"/>
            <a:ext cx="2133600" cy="281495"/>
            <a:chOff x="8023654" y="5301158"/>
            <a:chExt cx="2133600" cy="281495"/>
          </a:xfrm>
        </p:grpSpPr>
        <p:sp>
          <p:nvSpPr>
            <p:cNvPr id="16" name="TextBox 15">
              <a:extLst>
                <a:ext uri="{FF2B5EF4-FFF2-40B4-BE49-F238E27FC236}">
                  <a16:creationId xmlns:a16="http://schemas.microsoft.com/office/drawing/2014/main" id="{9120F9B2-9260-71CD-7A0A-934BA4CFEF54}"/>
                </a:ext>
              </a:extLst>
            </p:cNvPr>
            <p:cNvSpPr txBox="1"/>
            <p:nvPr/>
          </p:nvSpPr>
          <p:spPr>
            <a:xfrm>
              <a:off x="8023654" y="5336432"/>
              <a:ext cx="2133600" cy="246221"/>
            </a:xfrm>
            <a:prstGeom prst="rect">
              <a:avLst/>
            </a:prstGeom>
            <a:noFill/>
          </p:spPr>
          <p:txBody>
            <a:bodyPr wrap="square" rtlCol="0">
              <a:spAutoFit/>
            </a:bodyPr>
            <a:lstStyle/>
            <a:p>
              <a:r>
                <a:rPr lang="en-GB" sz="1000" b="1">
                  <a:solidFill>
                    <a:srgbClr val="2F5597"/>
                  </a:solidFill>
                  <a:latin typeface="Arial" panose="020B0604020202020204" pitchFamily="34" charset="0"/>
                  <a:cs typeface="Arial" panose="020B0604020202020204" pitchFamily="34" charset="0"/>
                </a:rPr>
                <a:t>Good to be high </a:t>
              </a:r>
            </a:p>
          </p:txBody>
        </p:sp>
        <p:sp>
          <p:nvSpPr>
            <p:cNvPr id="17" name="Arrow: Up 16">
              <a:extLst>
                <a:ext uri="{FF2B5EF4-FFF2-40B4-BE49-F238E27FC236}">
                  <a16:creationId xmlns:a16="http://schemas.microsoft.com/office/drawing/2014/main" id="{34B9754F-CFD1-8C39-EB59-B3ABAAE3DED9}"/>
                </a:ext>
              </a:extLst>
            </p:cNvPr>
            <p:cNvSpPr/>
            <p:nvPr/>
          </p:nvSpPr>
          <p:spPr>
            <a:xfrm>
              <a:off x="9167013" y="5301158"/>
              <a:ext cx="172995" cy="276999"/>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8" name="TextBox 17">
            <a:extLst>
              <a:ext uri="{FF2B5EF4-FFF2-40B4-BE49-F238E27FC236}">
                <a16:creationId xmlns:a16="http://schemas.microsoft.com/office/drawing/2014/main" id="{EDA71C2C-3D46-E8F5-AC39-39BD36C813FB}"/>
              </a:ext>
            </a:extLst>
          </p:cNvPr>
          <p:cNvSpPr txBox="1"/>
          <p:nvPr/>
        </p:nvSpPr>
        <p:spPr>
          <a:xfrm>
            <a:off x="131902" y="6375196"/>
            <a:ext cx="11862736" cy="400110"/>
          </a:xfrm>
          <a:prstGeom prst="rect">
            <a:avLst/>
          </a:prstGeom>
          <a:noFill/>
        </p:spPr>
        <p:txBody>
          <a:bodyPr wrap="square" rtlCol="0">
            <a:spAutoFit/>
          </a:bodyPr>
          <a:lstStyle/>
          <a:p>
            <a:r>
              <a:rPr lang="en-GB" sz="1000">
                <a:latin typeface="Arial" panose="020B0604020202020204" pitchFamily="34" charset="0"/>
                <a:cs typeface="Arial" panose="020B0604020202020204" pitchFamily="34" charset="0"/>
              </a:rPr>
              <a:t>* A person is counted as having had the core physical health check if they have received all six component parts at any point in the 12 months to the end of the reporting period. The six elements of the core health check are: 1) Alcohol status, 2) Blood glucose or HbA1c, 3) Blood pressure, 4) Body Mass Index, 5) Lipid profile, and 6) Smoking status</a:t>
            </a:r>
          </a:p>
        </p:txBody>
      </p:sp>
    </p:spTree>
    <p:extLst>
      <p:ext uri="{BB962C8B-B14F-4D97-AF65-F5344CB8AC3E}">
        <p14:creationId xmlns:p14="http://schemas.microsoft.com/office/powerpoint/2010/main" val="1155527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B52140-7CD2-2C43-6EB2-CED5EE36DF14}"/>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A85A49A1-EC76-BECD-C4A4-7EA71EDAD7F8}"/>
              </a:ext>
            </a:extLst>
          </p:cNvPr>
          <p:cNvSpPr txBox="1"/>
          <p:nvPr/>
        </p:nvSpPr>
        <p:spPr>
          <a:xfrm>
            <a:off x="6730885" y="1859339"/>
            <a:ext cx="4653658" cy="3139321"/>
          </a:xfrm>
          <a:prstGeom prst="rect">
            <a:avLst/>
          </a:prstGeom>
          <a:noFill/>
        </p:spPr>
        <p:txBody>
          <a:bodyPr wrap="square" lIns="91440" tIns="45720" rIns="91440" bIns="45720" rtlCol="0" anchor="t">
            <a:spAutoFit/>
          </a:bodyPr>
          <a:lstStyle/>
          <a:p>
            <a:pPr algn="just">
              <a:defRPr/>
            </a:pPr>
            <a:r>
              <a:rPr lang="en-GB">
                <a:solidFill>
                  <a:srgbClr val="2F5597"/>
                </a:solidFill>
                <a:latin typeface="Arial"/>
                <a:cs typeface="Arial"/>
              </a:rPr>
              <a:t>This indicator shows the % of people in Surrey waiting less than 62 days from urgent referral to first cancer treatment (all cancer types, all referral routes and all treatment types) for residents treated within  Surrey Heartlands (only, not including Frimley) in March 2026. At 79.9%, whilst performing better than the national figure for the same timeframe (72.1%). , Surrey does not meet the national target of 85%. No trend data is currently available.</a:t>
            </a:r>
            <a:endParaRPr kumimoji="0" lang="en-GB" b="0" i="0" u="none" strike="noStrike" kern="1200" cap="none" spc="0" normalizeH="0" baseline="0" noProof="0">
              <a:ln>
                <a:noFill/>
              </a:ln>
              <a:solidFill>
                <a:srgbClr val="2F5597"/>
              </a:solidFill>
              <a:effectLst/>
              <a:uLnTx/>
              <a:uFillTx/>
              <a:latin typeface="Arial"/>
              <a:ea typeface="+mn-ea"/>
              <a:cs typeface="Arial"/>
            </a:endParaRPr>
          </a:p>
        </p:txBody>
      </p:sp>
      <p:cxnSp>
        <p:nvCxnSpPr>
          <p:cNvPr id="2" name="Straight Connector 1">
            <a:extLst>
              <a:ext uri="{FF2B5EF4-FFF2-40B4-BE49-F238E27FC236}">
                <a16:creationId xmlns:a16="http://schemas.microsoft.com/office/drawing/2014/main" id="{6CA76176-CD58-DF45-CA5D-6E08C5704FFA}"/>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AC304AA9-686F-A678-6634-F65F883B456F}"/>
              </a:ext>
            </a:extLst>
          </p:cNvPr>
          <p:cNvSpPr txBox="1">
            <a:spLocks/>
          </p:cNvSpPr>
          <p:nvPr/>
        </p:nvSpPr>
        <p:spPr>
          <a:xfrm>
            <a:off x="77498" y="415704"/>
            <a:ext cx="10313182" cy="45719"/>
          </a:xfrm>
          <a:prstGeom prst="rect">
            <a:avLst/>
          </a:prstGeom>
          <a:noFill/>
          <a:ln>
            <a:no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algn="l">
              <a:lnSpc>
                <a:spcPct val="100000"/>
              </a:lnSpc>
              <a:defRPr/>
            </a:pPr>
            <a:r>
              <a:rPr kumimoji="0" lang="en-GB" sz="1800" b="1" i="0" u="none" strike="noStrike" kern="1200" cap="none" spc="0" normalizeH="0" baseline="0" noProof="0">
                <a:ln>
                  <a:noFill/>
                </a:ln>
                <a:solidFill>
                  <a:prstClr val="black"/>
                </a:solidFill>
                <a:effectLst/>
                <a:uLnTx/>
                <a:uFillTx/>
                <a:latin typeface="Arial"/>
                <a:cs typeface="Arial"/>
              </a:rPr>
              <a:t>Priority Populations: Long term health conditions – cancer treatment times</a:t>
            </a:r>
          </a:p>
        </p:txBody>
      </p:sp>
      <p:sp>
        <p:nvSpPr>
          <p:cNvPr id="14" name="TextBox 13">
            <a:extLst>
              <a:ext uri="{FF2B5EF4-FFF2-40B4-BE49-F238E27FC236}">
                <a16:creationId xmlns:a16="http://schemas.microsoft.com/office/drawing/2014/main" id="{4F49A59A-D6E9-A604-606D-6BF909CBCE3F}"/>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10" name="Chart 9">
            <a:extLst>
              <a:ext uri="{FF2B5EF4-FFF2-40B4-BE49-F238E27FC236}">
                <a16:creationId xmlns:a16="http://schemas.microsoft.com/office/drawing/2014/main" id="{9733FD0A-3739-B41F-C65F-4F71C5CA5D26}"/>
              </a:ext>
            </a:extLst>
          </p:cNvPr>
          <p:cNvGraphicFramePr/>
          <p:nvPr>
            <p:extLst>
              <p:ext uri="{D42A27DB-BD31-4B8C-83A1-F6EECF244321}">
                <p14:modId xmlns:p14="http://schemas.microsoft.com/office/powerpoint/2010/main" val="243979209"/>
              </p:ext>
            </p:extLst>
          </p:nvPr>
        </p:nvGraphicFramePr>
        <p:xfrm>
          <a:off x="131902" y="935666"/>
          <a:ext cx="6183838" cy="56149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55599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853656723"/>
              </p:ext>
            </p:extLst>
          </p:nvPr>
        </p:nvGraphicFramePr>
        <p:xfrm>
          <a:off x="44017" y="986159"/>
          <a:ext cx="10982124" cy="5407674"/>
        </p:xfrm>
        <a:graphic>
          <a:graphicData uri="http://schemas.openxmlformats.org/drawingml/2006/table">
            <a:tbl>
              <a:tblPr firstRow="1" bandRow="1">
                <a:tableStyleId>{5C22544A-7EE6-4342-B048-85BDC9FD1C3A}</a:tableStyleId>
              </a:tblPr>
              <a:tblGrid>
                <a:gridCol w="1933127">
                  <a:extLst>
                    <a:ext uri="{9D8B030D-6E8A-4147-A177-3AD203B41FA5}">
                      <a16:colId xmlns:a16="http://schemas.microsoft.com/office/drawing/2014/main" val="1076838934"/>
                    </a:ext>
                  </a:extLst>
                </a:gridCol>
                <a:gridCol w="607065">
                  <a:extLst>
                    <a:ext uri="{9D8B030D-6E8A-4147-A177-3AD203B41FA5}">
                      <a16:colId xmlns:a16="http://schemas.microsoft.com/office/drawing/2014/main" val="3415401710"/>
                    </a:ext>
                  </a:extLst>
                </a:gridCol>
                <a:gridCol w="1158911">
                  <a:extLst>
                    <a:ext uri="{9D8B030D-6E8A-4147-A177-3AD203B41FA5}">
                      <a16:colId xmlns:a16="http://schemas.microsoft.com/office/drawing/2014/main" val="3306456710"/>
                    </a:ext>
                  </a:extLst>
                </a:gridCol>
                <a:gridCol w="1262857">
                  <a:extLst>
                    <a:ext uri="{9D8B030D-6E8A-4147-A177-3AD203B41FA5}">
                      <a16:colId xmlns:a16="http://schemas.microsoft.com/office/drawing/2014/main" val="3973738166"/>
                    </a:ext>
                  </a:extLst>
                </a:gridCol>
                <a:gridCol w="1907914">
                  <a:extLst>
                    <a:ext uri="{9D8B030D-6E8A-4147-A177-3AD203B41FA5}">
                      <a16:colId xmlns:a16="http://schemas.microsoft.com/office/drawing/2014/main" val="488313225"/>
                    </a:ext>
                  </a:extLst>
                </a:gridCol>
                <a:gridCol w="1753465">
                  <a:extLst>
                    <a:ext uri="{9D8B030D-6E8A-4147-A177-3AD203B41FA5}">
                      <a16:colId xmlns:a16="http://schemas.microsoft.com/office/drawing/2014/main" val="992201483"/>
                    </a:ext>
                  </a:extLst>
                </a:gridCol>
                <a:gridCol w="2358785">
                  <a:extLst>
                    <a:ext uri="{9D8B030D-6E8A-4147-A177-3AD203B41FA5}">
                      <a16:colId xmlns:a16="http://schemas.microsoft.com/office/drawing/2014/main" val="1974498419"/>
                    </a:ext>
                  </a:extLst>
                </a:gridCol>
              </a:tblGrid>
              <a:tr h="565370">
                <a:tc>
                  <a:txBody>
                    <a:bodyPr/>
                    <a:lstStyle/>
                    <a:p>
                      <a:pPr algn="ctr"/>
                      <a:r>
                        <a:rPr lang="en-GB" sz="12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Surrey’s result</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Change from previous Surrey’s result</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Borough and District result</a:t>
                      </a:r>
                    </a:p>
                  </a:txBody>
                  <a:tcPr anchor="ctr">
                    <a:solidFill>
                      <a:schemeClr val="tx2">
                        <a:lumMod val="75000"/>
                      </a:schemeClr>
                    </a:solidFill>
                  </a:tcPr>
                </a:tc>
                <a:tc>
                  <a:txBody>
                    <a:bodyPr/>
                    <a:lstStyle/>
                    <a:p>
                      <a:pPr lvl="0" algn="ctr">
                        <a:buNone/>
                      </a:pPr>
                      <a:r>
                        <a:rPr lang="en-GB" sz="1200">
                          <a:solidFill>
                            <a:schemeClr val="bg1"/>
                          </a:solidFill>
                          <a:latin typeface="Avenir Next LT Pro Light"/>
                          <a:cs typeface="Arial"/>
                        </a:rPr>
                        <a:t>Latest Primary Care Network result</a:t>
                      </a:r>
                    </a:p>
                  </a:txBody>
                  <a:tcPr anchor="ctr">
                    <a:solidFill>
                      <a:schemeClr val="tx2">
                        <a:lumMod val="75000"/>
                      </a:schemeClr>
                    </a:solidFill>
                  </a:tcPr>
                </a:tc>
                <a:tc>
                  <a:txBody>
                    <a:bodyPr/>
                    <a:lstStyle/>
                    <a:p>
                      <a:pPr lvl="0" algn="ctr">
                        <a:buNone/>
                      </a:pPr>
                      <a:r>
                        <a:rPr lang="en-GB" sz="1200">
                          <a:solidFill>
                            <a:schemeClr val="bg1"/>
                          </a:solidFill>
                          <a:latin typeface="Avenir Next LT Pro Light"/>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854785">
                <a:tc>
                  <a:txBody>
                    <a:bodyPr/>
                    <a:lstStyle/>
                    <a:p>
                      <a:pPr lvl="0" algn="ctr">
                        <a:buNone/>
                      </a:pPr>
                      <a:r>
                        <a:rPr lang="en-GB" sz="1150">
                          <a:solidFill>
                            <a:schemeClr val="tx1"/>
                          </a:solidFill>
                          <a:latin typeface="Avenir Next LT Pro Light"/>
                          <a:cs typeface="Arial"/>
                        </a:rPr>
                        <a:t>Adults who are physically active (doing at least 150 minutes of moderate intensity activity in the past week)</a:t>
                      </a:r>
                    </a:p>
                  </a:txBody>
                  <a:tcPr anchor="ctr">
                    <a:solidFill>
                      <a:schemeClr val="bg1">
                        <a:lumMod val="95000"/>
                      </a:schemeClr>
                    </a:solidFill>
                  </a:tcPr>
                </a:tc>
                <a:tc>
                  <a:txBody>
                    <a:bodyPr/>
                    <a:lstStyle/>
                    <a:p>
                      <a:pPr lvl="0" algn="ctr">
                        <a:buNone/>
                      </a:pPr>
                      <a:r>
                        <a:rPr lang="en-GB" sz="1150" b="1">
                          <a:latin typeface="Avenir Next LT Pro Light"/>
                          <a:cs typeface="Arial"/>
                        </a:rPr>
                        <a:t>High</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a:cs typeface="Arial"/>
                        </a:rPr>
                        <a:t>69.3%</a:t>
                      </a:r>
                    </a:p>
                    <a:p>
                      <a:pPr lvl="0" algn="ctr">
                        <a:buNone/>
                      </a:pPr>
                      <a:r>
                        <a:rPr lang="en-GB" sz="1150" b="1">
                          <a:solidFill>
                            <a:schemeClr val="tx1"/>
                          </a:solidFill>
                          <a:latin typeface="Avenir Next LT Pro Light"/>
                          <a:cs typeface="Arial"/>
                        </a:rPr>
                        <a:t>(Nov 2023-24)</a:t>
                      </a:r>
                    </a:p>
                  </a:txBody>
                  <a:tcPr anchor="ctr">
                    <a:solidFill>
                      <a:srgbClr val="92D050"/>
                    </a:solidFill>
                  </a:tcPr>
                </a:tc>
                <a:tc>
                  <a:txBody>
                    <a:bodyPr/>
                    <a:lstStyle/>
                    <a:p>
                      <a:pPr marL="0" lvl="0" indent="0" algn="ctr">
                        <a:buNone/>
                      </a:pPr>
                      <a:r>
                        <a:rPr lang="en-GB" sz="1150" b="1" i="0" u="none" strike="noStrike" noProof="0">
                          <a:solidFill>
                            <a:srgbClr val="000000"/>
                          </a:solidFill>
                          <a:latin typeface="Avenir Next LT Pro Light"/>
                          <a:cs typeface="Arial"/>
                        </a:rPr>
                        <a:t>+0.1</a:t>
                      </a:r>
                    </a:p>
                    <a:p>
                      <a:pPr lvl="0" algn="ctr">
                        <a:buNone/>
                      </a:pPr>
                      <a:r>
                        <a:rPr lang="en-GB" sz="1150" b="0" i="0" u="none" strike="noStrike" noProof="0">
                          <a:solidFill>
                            <a:srgbClr val="000000"/>
                          </a:solidFill>
                          <a:latin typeface="Avenir Next LT Pro Light"/>
                          <a:cs typeface="Arial"/>
                        </a:rPr>
                        <a:t>69.2%</a:t>
                      </a:r>
                    </a:p>
                    <a:p>
                      <a:pPr lvl="0" algn="ctr">
                        <a:buNone/>
                      </a:pPr>
                      <a:r>
                        <a:rPr lang="en-GB" sz="1150" b="0" i="0" u="none" strike="noStrike" noProof="0">
                          <a:solidFill>
                            <a:srgbClr val="000000"/>
                          </a:solidFill>
                          <a:latin typeface="Avenir Next LT Pro Light"/>
                          <a:cs typeface="Arial"/>
                        </a:rPr>
                        <a:t>(Nov 2022-23)</a:t>
                      </a:r>
                    </a:p>
                  </a:txBody>
                  <a:tcPr anchor="ctr">
                    <a:solidFill>
                      <a:schemeClr val="bg1">
                        <a:lumMod val="95000"/>
                      </a:schemeClr>
                    </a:solidFill>
                  </a:tcPr>
                </a:tc>
                <a:tc>
                  <a:txBody>
                    <a:bodyPr/>
                    <a:lstStyle/>
                    <a:p>
                      <a:pPr lvl="0" algn="ctr">
                        <a:buNone/>
                      </a:pPr>
                      <a:r>
                        <a:rPr lang="en-GB" sz="1150" b="1" i="0" u="none" strike="noStrike" noProof="0">
                          <a:solidFill>
                            <a:srgbClr val="000000"/>
                          </a:solidFill>
                          <a:latin typeface="Avenir Next LT Pro Light"/>
                          <a:cs typeface="Arial"/>
                        </a:rPr>
                        <a:t>Best</a:t>
                      </a:r>
                      <a:r>
                        <a:rPr lang="en-GB" sz="1150" b="0" i="0" u="none" strike="noStrike" noProof="0">
                          <a:solidFill>
                            <a:srgbClr val="000000"/>
                          </a:solidFill>
                          <a:latin typeface="Avenir Next LT Pro Light"/>
                          <a:cs typeface="Arial"/>
                        </a:rPr>
                        <a:t>: Mole Valley 78.3%</a:t>
                      </a:r>
                    </a:p>
                    <a:p>
                      <a:pPr lvl="0" algn="ctr">
                        <a:buNone/>
                      </a:pPr>
                      <a:r>
                        <a:rPr lang="en-GB" sz="1150" b="1" i="0" u="none" strike="noStrike" noProof="0">
                          <a:solidFill>
                            <a:srgbClr val="000000"/>
                          </a:solidFill>
                          <a:latin typeface="Avenir Next LT Pro Light"/>
                          <a:cs typeface="Arial"/>
                        </a:rPr>
                        <a:t>Worst</a:t>
                      </a:r>
                      <a:r>
                        <a:rPr lang="en-GB" sz="1150" b="0" i="0" u="none" strike="noStrike" noProof="0">
                          <a:solidFill>
                            <a:srgbClr val="000000"/>
                          </a:solidFill>
                          <a:latin typeface="Avenir Next LT Pro Light"/>
                          <a:cs typeface="Arial"/>
                        </a:rPr>
                        <a:t>:</a:t>
                      </a:r>
                      <a:r>
                        <a:rPr lang="en-GB" sz="1150" b="1" i="0" u="none" strike="noStrike" noProof="0">
                          <a:solidFill>
                            <a:schemeClr val="accent2">
                              <a:lumMod val="49000"/>
                            </a:schemeClr>
                          </a:solidFill>
                          <a:latin typeface="Avenir Next LT Pro Light"/>
                          <a:cs typeface="Arial"/>
                        </a:rPr>
                        <a:t> </a:t>
                      </a:r>
                      <a:r>
                        <a:rPr lang="en-GB" sz="1150" b="1" i="0" u="none" strike="noStrike" noProof="0">
                          <a:solidFill>
                            <a:srgbClr val="996633"/>
                          </a:solidFill>
                          <a:latin typeface="Avenir Next LT Pro Light"/>
                          <a:cs typeface="Arial"/>
                        </a:rPr>
                        <a:t>Spelthorne </a:t>
                      </a:r>
                      <a:r>
                        <a:rPr lang="en-GB" sz="1150" b="0" i="0" u="none" strike="noStrike" noProof="0">
                          <a:solidFill>
                            <a:schemeClr val="tx1"/>
                          </a:solidFill>
                          <a:latin typeface="Avenir Next LT Pro Light"/>
                          <a:cs typeface="Arial"/>
                        </a:rPr>
                        <a:t>57.8%</a:t>
                      </a:r>
                      <a:endParaRPr lang="en-GB" sz="1150" b="0" i="0" u="none" strike="noStrike" noProof="0">
                        <a:solidFill>
                          <a:srgbClr val="000000"/>
                        </a:solidFill>
                        <a:latin typeface="Avenir Next LT Pro Light"/>
                        <a:cs typeface="Arial"/>
                      </a:endParaRPr>
                    </a:p>
                  </a:txBody>
                  <a:tcPr anchor="ctr">
                    <a:solidFill>
                      <a:schemeClr val="bg1">
                        <a:lumMod val="95000"/>
                      </a:schemeClr>
                    </a:solidFill>
                  </a:tcPr>
                </a:tc>
                <a:tc>
                  <a:txBody>
                    <a:bodyPr/>
                    <a:lstStyle/>
                    <a:p>
                      <a:pPr lvl="0" algn="ctr">
                        <a:lnSpc>
                          <a:spcPct val="100000"/>
                        </a:lnSpc>
                        <a:buNone/>
                      </a:pPr>
                      <a:r>
                        <a:rPr lang="en-GB" sz="1150" b="1" i="0" u="none" strike="noStrike" noProof="0">
                          <a:solidFill>
                            <a:srgbClr val="000000"/>
                          </a:solidFill>
                          <a:effectLst/>
                          <a:latin typeface="Avenir Next LT Pro Light"/>
                        </a:rPr>
                        <a:t>Best</a:t>
                      </a:r>
                      <a:r>
                        <a:rPr lang="en-GB" sz="1150" b="0" i="0" u="none" strike="noStrike" noProof="0">
                          <a:solidFill>
                            <a:srgbClr val="000000"/>
                          </a:solidFill>
                          <a:effectLst/>
                          <a:latin typeface="Avenir Next LT Pro Light"/>
                        </a:rPr>
                        <a:t>: Central and North Guildford PCN 72.73%</a:t>
                      </a:r>
                    </a:p>
                    <a:p>
                      <a:pPr lvl="0" algn="ctr">
                        <a:lnSpc>
                          <a:spcPct val="100000"/>
                        </a:lnSpc>
                        <a:buNone/>
                      </a:pPr>
                      <a:r>
                        <a:rPr lang="en-GB" sz="1150" b="1" i="0" u="none" strike="noStrike" noProof="0">
                          <a:solidFill>
                            <a:srgbClr val="000000"/>
                          </a:solidFill>
                          <a:effectLst/>
                          <a:latin typeface="Avenir Next LT Pro Light"/>
                        </a:rPr>
                        <a:t>Worst</a:t>
                      </a:r>
                      <a:r>
                        <a:rPr lang="en-GB" sz="1150" b="0" i="0" u="none" strike="noStrike" noProof="0">
                          <a:solidFill>
                            <a:srgbClr val="000000"/>
                          </a:solidFill>
                          <a:effectLst/>
                          <a:latin typeface="Avenir Next LT Pro Light"/>
                        </a:rPr>
                        <a:t>:</a:t>
                      </a:r>
                      <a:r>
                        <a:rPr lang="en-GB" sz="1100" b="0" i="0" u="none" strike="noStrike" noProof="0">
                          <a:solidFill>
                            <a:srgbClr val="000000"/>
                          </a:solidFill>
                          <a:effectLst/>
                          <a:latin typeface="Avenir Next LT Pro Light"/>
                        </a:rPr>
                        <a:t> </a:t>
                      </a:r>
                      <a:r>
                        <a:rPr lang="en-GB" sz="1100" b="1" kern="1200" noProof="0">
                          <a:solidFill>
                            <a:schemeClr val="accent2"/>
                          </a:solidFill>
                          <a:latin typeface="Avenir Next LT Pro Light"/>
                          <a:ea typeface="+mn-ea"/>
                          <a:cs typeface="Arial"/>
                        </a:rPr>
                        <a:t>SASSE 3 PCN </a:t>
                      </a:r>
                      <a:r>
                        <a:rPr lang="en-GB" sz="1100" b="0" kern="1200" noProof="0">
                          <a:solidFill>
                            <a:schemeClr val="tx1"/>
                          </a:solidFill>
                          <a:latin typeface="Avenir Next LT Pro Light"/>
                          <a:ea typeface="+mn-ea"/>
                          <a:cs typeface="Arial"/>
                        </a:rPr>
                        <a:t>58.34%</a:t>
                      </a:r>
                      <a:endParaRPr lang="en-GB" sz="1100" b="0">
                        <a:solidFill>
                          <a:schemeClr val="tx1"/>
                        </a:solidFill>
                        <a:latin typeface="Avenir Next LT Pro Light"/>
                      </a:endParaRPr>
                    </a:p>
                  </a:txBody>
                  <a:tcPr anchor="ctr">
                    <a:solidFill>
                      <a:schemeClr val="bg1">
                        <a:lumMod val="95000"/>
                      </a:schemeClr>
                    </a:solidFill>
                  </a:tcPr>
                </a:tc>
                <a:tc>
                  <a:txBody>
                    <a:bodyPr/>
                    <a:lstStyle/>
                    <a:p>
                      <a:pPr lvl="0" algn="ctr">
                        <a:buNone/>
                      </a:pPr>
                      <a:r>
                        <a:rPr lang="en-GB" sz="1150" b="1" i="0">
                          <a:solidFill>
                            <a:srgbClr val="000000"/>
                          </a:solidFill>
                          <a:effectLst/>
                          <a:latin typeface="Avenir Next LT Pro Light"/>
                          <a:cs typeface="Arial"/>
                        </a:rPr>
                        <a:t>Best</a:t>
                      </a:r>
                      <a:r>
                        <a:rPr lang="en-GB" sz="1150" b="0" i="0">
                          <a:solidFill>
                            <a:srgbClr val="000000"/>
                          </a:solidFill>
                          <a:effectLst/>
                          <a:latin typeface="Avenir Next LT Pro Light"/>
                          <a:cs typeface="Arial"/>
                        </a:rPr>
                        <a:t>: </a:t>
                      </a:r>
                      <a:r>
                        <a:rPr lang="en-GB" sz="1150" b="0" i="0">
                          <a:solidFill>
                            <a:schemeClr val="tx1"/>
                          </a:solidFill>
                          <a:effectLst/>
                          <a:latin typeface="Avenir Next LT Pro Light"/>
                          <a:cs typeface="Arial"/>
                        </a:rPr>
                        <a:t>Onslow 75.33%</a:t>
                      </a:r>
                    </a:p>
                    <a:p>
                      <a:pPr lvl="0" algn="ctr">
                        <a:buNone/>
                      </a:pPr>
                      <a:r>
                        <a:rPr lang="en-GB" sz="1150" b="1" i="0">
                          <a:solidFill>
                            <a:schemeClr val="tx1"/>
                          </a:solidFill>
                          <a:effectLst/>
                          <a:latin typeface="Avenir Next LT Pro Light"/>
                          <a:cs typeface="Arial"/>
                        </a:rPr>
                        <a:t>Worst</a:t>
                      </a:r>
                      <a:r>
                        <a:rPr lang="en-GB" sz="1150" b="0" i="0">
                          <a:solidFill>
                            <a:schemeClr val="tx1"/>
                          </a:solidFill>
                          <a:effectLst/>
                          <a:latin typeface="Avenir Next LT Pro Light"/>
                          <a:cs typeface="Arial"/>
                        </a:rPr>
                        <a:t>: </a:t>
                      </a:r>
                      <a:r>
                        <a:rPr lang="en-GB" sz="1150" b="1" i="0">
                          <a:solidFill>
                            <a:srgbClr val="FE18A6"/>
                          </a:solidFill>
                          <a:effectLst/>
                          <a:latin typeface="Avenir Next LT Pro Light"/>
                          <a:cs typeface="Arial"/>
                        </a:rPr>
                        <a:t>Stanwell North </a:t>
                      </a:r>
                      <a:r>
                        <a:rPr lang="en-GB" sz="1150" b="0" i="0">
                          <a:solidFill>
                            <a:schemeClr val="tx1"/>
                          </a:solidFill>
                          <a:effectLst/>
                          <a:latin typeface="Avenir Next LT Pro Light"/>
                          <a:cs typeface="Arial"/>
                        </a:rPr>
                        <a:t>(Spelthorne) </a:t>
                      </a:r>
                      <a:r>
                        <a:rPr lang="en-GB" sz="1150" b="1" i="0">
                          <a:solidFill>
                            <a:schemeClr val="tx1"/>
                          </a:solidFill>
                          <a:effectLst/>
                          <a:latin typeface="Avenir Next LT Pro Light"/>
                          <a:cs typeface="Arial"/>
                        </a:rPr>
                        <a:t>55.09% </a:t>
                      </a:r>
                    </a:p>
                  </a:txBody>
                  <a:tcPr anchor="ctr">
                    <a:solidFill>
                      <a:schemeClr val="bg1">
                        <a:lumMod val="95000"/>
                      </a:schemeClr>
                    </a:solidFill>
                  </a:tcPr>
                </a:tc>
                <a:extLst>
                  <a:ext uri="{0D108BD9-81ED-4DB2-BD59-A6C34878D82A}">
                    <a16:rowId xmlns:a16="http://schemas.microsoft.com/office/drawing/2014/main" val="3606801275"/>
                  </a:ext>
                </a:extLst>
              </a:tr>
              <a:tr h="854785">
                <a:tc>
                  <a:txBody>
                    <a:bodyPr/>
                    <a:lstStyle/>
                    <a:p>
                      <a:pPr lvl="0" algn="ctr">
                        <a:buNone/>
                      </a:pPr>
                      <a:r>
                        <a:rPr lang="en-GB" sz="1150" b="0" i="0" u="none" strike="noStrike" noProof="0">
                          <a:solidFill>
                            <a:schemeClr val="tx1"/>
                          </a:solidFill>
                          <a:latin typeface="Avenir Next LT Pro Light" panose="020B0304020202020204" pitchFamily="34" charset="0"/>
                          <a:cs typeface="Arial"/>
                        </a:rPr>
                        <a:t>Children who are physically active (doing an average of 60+ minutes of moderate intensity activity per day)</a:t>
                      </a:r>
                    </a:p>
                  </a:txBody>
                  <a:tcPr anchor="ctr">
                    <a:solidFill>
                      <a:schemeClr val="bg1">
                        <a:lumMod val="95000"/>
                      </a:schemeClr>
                    </a:solidFill>
                  </a:tcPr>
                </a:tc>
                <a:tc>
                  <a:txBody>
                    <a:bodyPr/>
                    <a:lstStyle/>
                    <a:p>
                      <a:pPr lvl="0" algn="ctr">
                        <a:buNone/>
                      </a:pPr>
                      <a:r>
                        <a:rPr lang="en-GB" sz="1150" b="1">
                          <a:latin typeface="Avenir Next LT Pro Light" panose="020B0304020202020204" pitchFamily="34" charset="0"/>
                          <a:cs typeface="Arial"/>
                        </a:rPr>
                        <a:t>High</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panose="020B0304020202020204" pitchFamily="34" charset="0"/>
                          <a:cs typeface="Arial"/>
                        </a:rPr>
                        <a:t>53.7%</a:t>
                      </a:r>
                    </a:p>
                    <a:p>
                      <a:pPr lvl="0" algn="ctr">
                        <a:buNone/>
                      </a:pPr>
                      <a:r>
                        <a:rPr lang="en-GB" sz="1150" b="1">
                          <a:solidFill>
                            <a:schemeClr val="tx1"/>
                          </a:solidFill>
                          <a:latin typeface="Avenir Next LT Pro Light" panose="020B0304020202020204" pitchFamily="34" charset="0"/>
                          <a:cs typeface="Arial"/>
                        </a:rPr>
                        <a:t>(Academic Year  2024-25)</a:t>
                      </a:r>
                    </a:p>
                  </a:txBody>
                  <a:tcPr anchor="ctr">
                    <a:solidFill>
                      <a:srgbClr val="92D050"/>
                    </a:solidFill>
                  </a:tcPr>
                </a:tc>
                <a:tc>
                  <a:txBody>
                    <a:bodyPr/>
                    <a:lstStyle/>
                    <a:p>
                      <a:pPr lvl="0" algn="ctr">
                        <a:buNone/>
                      </a:pPr>
                      <a:r>
                        <a:rPr lang="en-GB" sz="1150" b="1">
                          <a:latin typeface="Avenir Next LT Pro Light" panose="020B0304020202020204" pitchFamily="34" charset="0"/>
                          <a:cs typeface="Arial"/>
                        </a:rPr>
                        <a:t>+2.8</a:t>
                      </a:r>
                    </a:p>
                    <a:p>
                      <a:pPr lvl="0" algn="ctr">
                        <a:buNone/>
                      </a:pPr>
                      <a:r>
                        <a:rPr lang="en-GB" sz="1150" b="0">
                          <a:solidFill>
                            <a:schemeClr val="tx1"/>
                          </a:solidFill>
                          <a:latin typeface="Avenir Next LT Pro Light" panose="020B0304020202020204" pitchFamily="34" charset="0"/>
                          <a:cs typeface="Arial"/>
                        </a:rPr>
                        <a:t>50.9%</a:t>
                      </a:r>
                    </a:p>
                    <a:p>
                      <a:pPr lvl="0" algn="ctr">
                        <a:buNone/>
                      </a:pPr>
                      <a:r>
                        <a:rPr lang="en-GB" sz="1150" b="0">
                          <a:solidFill>
                            <a:schemeClr val="tx1"/>
                          </a:solidFill>
                          <a:latin typeface="Avenir Next LT Pro Light" panose="020B0304020202020204" pitchFamily="34" charset="0"/>
                          <a:cs typeface="Arial"/>
                        </a:rPr>
                        <a:t>(Academic Year  2023-24)</a:t>
                      </a:r>
                    </a:p>
                  </a:txBody>
                  <a:tcPr anchor="ctr">
                    <a:solidFill>
                      <a:schemeClr val="bg1">
                        <a:lumMod val="95000"/>
                      </a:schemeClr>
                    </a:solidFill>
                  </a:tcPr>
                </a:tc>
                <a:tc>
                  <a:txBody>
                    <a:bodyPr/>
                    <a:lstStyle/>
                    <a:p>
                      <a:pPr lvl="0" algn="ctr">
                        <a:buNone/>
                      </a:pPr>
                      <a:r>
                        <a:rPr lang="en-GB" sz="1150" b="1">
                          <a:latin typeface="Avenir Next LT Pro Light" panose="020B0304020202020204" pitchFamily="34" charset="0"/>
                          <a:cs typeface="Arial"/>
                        </a:rPr>
                        <a:t>Best</a:t>
                      </a:r>
                      <a:r>
                        <a:rPr lang="en-GB" sz="1150">
                          <a:latin typeface="Avenir Next LT Pro Light" panose="020B0304020202020204" pitchFamily="34" charset="0"/>
                          <a:cs typeface="Arial"/>
                        </a:rPr>
                        <a:t>: Elmbridge 59.3%</a:t>
                      </a:r>
                    </a:p>
                    <a:p>
                      <a:pPr lvl="0" algn="ctr">
                        <a:buNone/>
                      </a:pPr>
                      <a:r>
                        <a:rPr lang="en-GB" sz="1150" b="1">
                          <a:latin typeface="Avenir Next LT Pro Light" panose="020B0304020202020204" pitchFamily="34" charset="0"/>
                          <a:cs typeface="Arial"/>
                        </a:rPr>
                        <a:t>Worst</a:t>
                      </a:r>
                      <a:r>
                        <a:rPr lang="en-GB" sz="1150">
                          <a:latin typeface="Avenir Next LT Pro Light" panose="020B0304020202020204" pitchFamily="34" charset="0"/>
                          <a:cs typeface="Arial"/>
                        </a:rPr>
                        <a:t>: Guildford 47.3%</a:t>
                      </a:r>
                      <a:endParaRPr lang="en-GB" sz="1150" b="0">
                        <a:solidFill>
                          <a:schemeClr val="tx1"/>
                        </a:solidFill>
                        <a:latin typeface="Avenir Next LT Pro Light" panose="020B0304020202020204" pitchFamily="34" charset="0"/>
                        <a:cs typeface="Arial"/>
                      </a:endParaRPr>
                    </a:p>
                  </a:txBody>
                  <a:tcPr anchor="ctr">
                    <a:solidFill>
                      <a:schemeClr val="bg1">
                        <a:lumMod val="95000"/>
                      </a:schemeClr>
                    </a:solidFill>
                  </a:tcPr>
                </a:tc>
                <a:tc>
                  <a:txBody>
                    <a:bodyPr/>
                    <a:lstStyle/>
                    <a:p>
                      <a:pPr lvl="0" algn="ctr">
                        <a:buNone/>
                      </a:pPr>
                      <a:r>
                        <a:rPr lang="en-GB" sz="1150" b="1" i="0">
                          <a:solidFill>
                            <a:srgbClr val="000000"/>
                          </a:solidFill>
                          <a:effectLst/>
                          <a:latin typeface="Avenir Next LT Pro Light"/>
                          <a:cs typeface="Arial"/>
                        </a:rPr>
                        <a:t>Best</a:t>
                      </a:r>
                      <a:r>
                        <a:rPr lang="en-GB" sz="1150" b="0" i="0">
                          <a:solidFill>
                            <a:srgbClr val="000000"/>
                          </a:solidFill>
                          <a:effectLst/>
                          <a:latin typeface="Avenir Next LT Pro Light"/>
                          <a:cs typeface="Arial"/>
                        </a:rPr>
                        <a:t>: East Elmbridge PCN 58.17%*</a:t>
                      </a:r>
                      <a:endParaRPr lang="en-GB" sz="1150" b="0" i="0">
                        <a:solidFill>
                          <a:srgbClr val="000000"/>
                        </a:solidFill>
                        <a:effectLst/>
                        <a:latin typeface="Avenir Next LT Pro Light" panose="020B0304020202020204" pitchFamily="34" charset="0"/>
                        <a:cs typeface="Arial"/>
                      </a:endParaRPr>
                    </a:p>
                    <a:p>
                      <a:pPr lvl="0" algn="ctr">
                        <a:buNone/>
                      </a:pPr>
                      <a:r>
                        <a:rPr lang="en-GB" sz="1150" b="1" i="0">
                          <a:solidFill>
                            <a:srgbClr val="000000"/>
                          </a:solidFill>
                          <a:effectLst/>
                          <a:latin typeface="Avenir Next LT Pro Light"/>
                          <a:cs typeface="Arial"/>
                        </a:rPr>
                        <a:t>Worst</a:t>
                      </a:r>
                      <a:r>
                        <a:rPr lang="en-GB" sz="1150" b="0" i="0">
                          <a:solidFill>
                            <a:srgbClr val="000000"/>
                          </a:solidFill>
                          <a:effectLst/>
                          <a:latin typeface="Avenir Next LT Pro Light"/>
                          <a:cs typeface="Arial"/>
                        </a:rPr>
                        <a:t>: Care Collaborative (Redhill) PCN 46.40% *</a:t>
                      </a:r>
                    </a:p>
                  </a:txBody>
                  <a:tcPr anchor="ctr">
                    <a:solidFill>
                      <a:schemeClr val="bg1">
                        <a:lumMod val="95000"/>
                      </a:schemeClr>
                    </a:solidFill>
                  </a:tcPr>
                </a:tc>
                <a:tc>
                  <a:txBody>
                    <a:bodyPr/>
                    <a:lstStyle/>
                    <a:p>
                      <a:pPr lvl="0" algn="ctr">
                        <a:buNone/>
                      </a:pPr>
                      <a:r>
                        <a:rPr lang="en-GB" sz="1150" b="1" i="0">
                          <a:solidFill>
                            <a:srgbClr val="000000"/>
                          </a:solidFill>
                          <a:effectLst/>
                          <a:latin typeface="Avenir Next LT Pro Light"/>
                          <a:cs typeface="Arial"/>
                        </a:rPr>
                        <a:t>Best</a:t>
                      </a:r>
                      <a:r>
                        <a:rPr lang="en-GB" sz="1150" b="0" i="0">
                          <a:solidFill>
                            <a:srgbClr val="000000"/>
                          </a:solidFill>
                          <a:effectLst/>
                          <a:latin typeface="Avenir Next LT Pro Light"/>
                          <a:cs typeface="Arial"/>
                        </a:rPr>
                        <a:t>: Thames Ditton (Elmbridge) 58.59%*</a:t>
                      </a:r>
                    </a:p>
                    <a:p>
                      <a:pPr lvl="0" algn="ctr">
                        <a:buNone/>
                      </a:pPr>
                      <a:r>
                        <a:rPr lang="en-GB" sz="1150" b="1" i="0">
                          <a:solidFill>
                            <a:schemeClr val="tx1"/>
                          </a:solidFill>
                          <a:effectLst/>
                          <a:latin typeface="Avenir Next LT Pro Light"/>
                          <a:cs typeface="Arial"/>
                        </a:rPr>
                        <a:t>Worst</a:t>
                      </a:r>
                      <a:r>
                        <a:rPr lang="en-GB" sz="1150" b="0" i="0">
                          <a:solidFill>
                            <a:schemeClr val="tx1"/>
                          </a:solidFill>
                          <a:effectLst/>
                          <a:latin typeface="Avenir Next LT Pro Light"/>
                          <a:cs typeface="Arial"/>
                        </a:rPr>
                        <a:t>: </a:t>
                      </a:r>
                      <a:r>
                        <a:rPr lang="en-GB" sz="1150" b="1" i="0">
                          <a:solidFill>
                            <a:srgbClr val="FE18A6"/>
                          </a:solidFill>
                          <a:effectLst/>
                          <a:latin typeface="Avenir Next LT Pro Light"/>
                          <a:cs typeface="Arial"/>
                        </a:rPr>
                        <a:t>Bellfields &amp; Slyfield </a:t>
                      </a:r>
                      <a:r>
                        <a:rPr lang="en-GB" sz="1150" b="0" i="0">
                          <a:solidFill>
                            <a:schemeClr val="tx1"/>
                          </a:solidFill>
                          <a:effectLst/>
                          <a:latin typeface="Avenir Next LT Pro Light"/>
                          <a:cs typeface="Arial"/>
                        </a:rPr>
                        <a:t>(Guildford) 45.59%*</a:t>
                      </a:r>
                    </a:p>
                  </a:txBody>
                  <a:tcPr anchor="ctr">
                    <a:solidFill>
                      <a:schemeClr val="bg1">
                        <a:lumMod val="95000"/>
                      </a:schemeClr>
                    </a:solidFill>
                  </a:tcPr>
                </a:tc>
                <a:extLst>
                  <a:ext uri="{0D108BD9-81ED-4DB2-BD59-A6C34878D82A}">
                    <a16:rowId xmlns:a16="http://schemas.microsoft.com/office/drawing/2014/main" val="2547795134"/>
                  </a:ext>
                </a:extLst>
              </a:tr>
              <a:tr h="1009589">
                <a:tc>
                  <a:txBody>
                    <a:bodyPr/>
                    <a:lstStyle/>
                    <a:p>
                      <a:pPr lvl="0" algn="ctr">
                        <a:buNone/>
                      </a:pPr>
                      <a:r>
                        <a:rPr lang="en-GB" sz="1150" b="0" i="0" u="none" strike="noStrike" noProof="0">
                          <a:solidFill>
                            <a:schemeClr val="tx1"/>
                          </a:solidFill>
                          <a:latin typeface="Avenir Next LT Pro Light" panose="020B0304020202020204" pitchFamily="34" charset="0"/>
                          <a:cs typeface="Arial"/>
                        </a:rPr>
                        <a:t>Reception prevalence of obesity (including severe obesity) (4-5 years)**</a:t>
                      </a:r>
                    </a:p>
                  </a:txBody>
                  <a:tcPr anchor="ctr">
                    <a:solidFill>
                      <a:schemeClr val="bg1">
                        <a:lumMod val="95000"/>
                      </a:schemeClr>
                    </a:solidFill>
                  </a:tcPr>
                </a:tc>
                <a:tc>
                  <a:txBody>
                    <a:bodyPr/>
                    <a:lstStyle/>
                    <a:p>
                      <a:pPr lvl="0" algn="ctr">
                        <a:buNone/>
                      </a:pPr>
                      <a:r>
                        <a:rPr lang="en-GB" sz="1150" b="1">
                          <a:latin typeface="Avenir Next LT Pro Light" panose="020B0304020202020204" pitchFamily="34" charset="0"/>
                          <a:cs typeface="Arial"/>
                        </a:rPr>
                        <a:t>Low</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panose="020B0304020202020204" pitchFamily="34" charset="0"/>
                          <a:cs typeface="Arial"/>
                        </a:rPr>
                        <a:t>7.1%                                                                          (Academic Year 2024-25)</a:t>
                      </a:r>
                    </a:p>
                  </a:txBody>
                  <a:tcPr anchor="ctr">
                    <a:solidFill>
                      <a:srgbClr val="FFC000"/>
                    </a:solidFill>
                  </a:tcPr>
                </a:tc>
                <a:tc>
                  <a:txBody>
                    <a:bodyPr/>
                    <a:lstStyle/>
                    <a:p>
                      <a:pPr lvl="0" algn="ctr">
                        <a:buNone/>
                      </a:pPr>
                      <a:r>
                        <a:rPr lang="en-GB" sz="1150" b="1">
                          <a:latin typeface="Avenir Next LT Pro Light" panose="020B0304020202020204" pitchFamily="34" charset="0"/>
                          <a:cs typeface="Arial"/>
                        </a:rPr>
                        <a:t>+0.3</a:t>
                      </a:r>
                    </a:p>
                    <a:p>
                      <a:pPr lvl="0" algn="ctr">
                        <a:buNone/>
                      </a:pPr>
                      <a:r>
                        <a:rPr lang="en-GB" sz="1150" b="1">
                          <a:solidFill>
                            <a:schemeClr val="tx1"/>
                          </a:solidFill>
                          <a:latin typeface="Avenir Next LT Pro Light" panose="020B0304020202020204" pitchFamily="34" charset="0"/>
                          <a:cs typeface="Arial"/>
                        </a:rPr>
                        <a:t>6.8%</a:t>
                      </a:r>
                    </a:p>
                    <a:p>
                      <a:pPr lvl="0" algn="ctr">
                        <a:buNone/>
                      </a:pPr>
                      <a:r>
                        <a:rPr lang="en-GB" sz="1150" b="1">
                          <a:solidFill>
                            <a:schemeClr val="tx1"/>
                          </a:solidFill>
                          <a:latin typeface="Avenir Next LT Pro Light" panose="020B0304020202020204" pitchFamily="34" charset="0"/>
                          <a:cs typeface="Arial"/>
                        </a:rPr>
                        <a:t>(Academic Year 2023-24)</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panose="020B0304020202020204" pitchFamily="34" charset="0"/>
                          <a:cs typeface="Arial"/>
                        </a:rPr>
                        <a:t>Best</a:t>
                      </a:r>
                      <a:r>
                        <a:rPr lang="en-GB" sz="1150" b="0">
                          <a:solidFill>
                            <a:schemeClr val="tx1"/>
                          </a:solidFill>
                          <a:latin typeface="Avenir Next LT Pro Light" panose="020B0304020202020204" pitchFamily="34" charset="0"/>
                          <a:cs typeface="Arial"/>
                        </a:rPr>
                        <a:t>: Epsom and Ewell 4.9%</a:t>
                      </a:r>
                    </a:p>
                    <a:p>
                      <a:pPr lvl="0" algn="ctr">
                        <a:buNone/>
                      </a:pPr>
                      <a:r>
                        <a:rPr lang="en-GB" sz="1150" b="1">
                          <a:solidFill>
                            <a:schemeClr val="tx1"/>
                          </a:solidFill>
                          <a:latin typeface="Avenir Next LT Pro Light" panose="020B0304020202020204" pitchFamily="34" charset="0"/>
                          <a:cs typeface="Arial"/>
                        </a:rPr>
                        <a:t>Worst</a:t>
                      </a:r>
                      <a:r>
                        <a:rPr lang="en-GB" sz="1150" b="0">
                          <a:solidFill>
                            <a:schemeClr val="tx1"/>
                          </a:solidFill>
                          <a:latin typeface="Avenir Next LT Pro Light" panose="020B0304020202020204" pitchFamily="34" charset="0"/>
                          <a:cs typeface="Arial"/>
                        </a:rPr>
                        <a:t>: </a:t>
                      </a:r>
                      <a:r>
                        <a:rPr lang="en-GB" sz="1150" b="1">
                          <a:solidFill>
                            <a:srgbClr val="996633"/>
                          </a:solidFill>
                          <a:latin typeface="Avenir Next LT Pro Light" panose="020B0304020202020204" pitchFamily="34" charset="0"/>
                          <a:cs typeface="Arial"/>
                        </a:rPr>
                        <a:t>Spelthorne</a:t>
                      </a:r>
                      <a:r>
                        <a:rPr lang="en-GB" sz="1150" b="0">
                          <a:solidFill>
                            <a:schemeClr val="tx1"/>
                          </a:solidFill>
                          <a:latin typeface="Avenir Next LT Pro Light" panose="020B0304020202020204" pitchFamily="34" charset="0"/>
                          <a:cs typeface="Arial"/>
                        </a:rPr>
                        <a:t> 8.7%</a:t>
                      </a:r>
                    </a:p>
                  </a:txBody>
                  <a:tcPr anchor="ctr">
                    <a:solidFill>
                      <a:schemeClr val="bg1">
                        <a:lumMod val="95000"/>
                      </a:schemeClr>
                    </a:solidFill>
                  </a:tcPr>
                </a:tc>
                <a:tc>
                  <a:txBody>
                    <a:bodyPr/>
                    <a:lstStyle/>
                    <a:p>
                      <a:pPr lvl="0" algn="ctr">
                        <a:buNone/>
                      </a:pPr>
                      <a:r>
                        <a:rPr lang="en-GB" sz="1150" b="1" i="0" u="none" strike="noStrike" noProof="0">
                          <a:solidFill>
                            <a:srgbClr val="000000"/>
                          </a:solidFill>
                          <a:effectLst/>
                          <a:latin typeface="Avenir Next LT Pro Light" panose="020B0304020202020204" pitchFamily="34" charset="0"/>
                        </a:rPr>
                        <a:t>Best</a:t>
                      </a:r>
                      <a:r>
                        <a:rPr lang="en-GB" sz="1150" b="0" i="0" u="none" strike="noStrike" noProof="0">
                          <a:solidFill>
                            <a:srgbClr val="000000"/>
                          </a:solidFill>
                          <a:effectLst/>
                          <a:latin typeface="Avenir Next LT Pro Light" panose="020B0304020202020204" pitchFamily="34" charset="0"/>
                        </a:rPr>
                        <a:t>: North Tandridge PCN 5.09%***</a:t>
                      </a:r>
                    </a:p>
                    <a:p>
                      <a:pPr lvl="0" algn="ctr">
                        <a:buNone/>
                      </a:pPr>
                      <a:r>
                        <a:rPr lang="en-GB" sz="1150" b="1" i="0" u="none" strike="noStrike" noProof="0">
                          <a:solidFill>
                            <a:srgbClr val="000000"/>
                          </a:solidFill>
                          <a:effectLst/>
                          <a:latin typeface="Avenir Next LT Pro Light" panose="020B0304020202020204" pitchFamily="34" charset="0"/>
                        </a:rPr>
                        <a:t>Worst</a:t>
                      </a:r>
                      <a:r>
                        <a:rPr lang="en-GB" sz="1150" b="0" i="0" u="none" strike="noStrike" noProof="0">
                          <a:solidFill>
                            <a:srgbClr val="000000"/>
                          </a:solidFill>
                          <a:effectLst/>
                          <a:latin typeface="Avenir Next LT Pro Light" panose="020B0304020202020204" pitchFamily="34" charset="0"/>
                        </a:rPr>
                        <a:t>: Banstead Healthcare PCN 8.12%***</a:t>
                      </a:r>
                      <a:endParaRPr lang="en-US" sz="1150">
                        <a:latin typeface="Avenir Next LT Pro Light" panose="020B0304020202020204" pitchFamily="34" charset="0"/>
                      </a:endParaRPr>
                    </a:p>
                  </a:txBody>
                  <a:tcPr anchor="ctr">
                    <a:solidFill>
                      <a:schemeClr val="bg1">
                        <a:lumMod val="95000"/>
                      </a:schemeClr>
                    </a:solidFill>
                  </a:tcPr>
                </a:tc>
                <a:tc>
                  <a:txBody>
                    <a:bodyPr/>
                    <a:lstStyle/>
                    <a:p>
                      <a:pPr lvl="0" algn="ctr">
                        <a:buNone/>
                      </a:pPr>
                      <a:r>
                        <a:rPr lang="en-US" sz="1150" b="1">
                          <a:latin typeface="Avenir Next LT Pro Light" panose="020B0304020202020204" pitchFamily="34" charset="0"/>
                        </a:rPr>
                        <a:t>Best: </a:t>
                      </a:r>
                      <a:r>
                        <a:rPr lang="en-GB" sz="1150" b="0">
                          <a:latin typeface="Avenir Next LT Pro Light" panose="020B0304020202020204" pitchFamily="34" charset="0"/>
                        </a:rPr>
                        <a:t>Stoneleigh (Epsom and Ewell) 3.64%***</a:t>
                      </a:r>
                    </a:p>
                    <a:p>
                      <a:pPr lvl="0" algn="ctr">
                        <a:buNone/>
                      </a:pPr>
                      <a:r>
                        <a:rPr lang="en-GB" sz="1150" b="1">
                          <a:latin typeface="Avenir Next LT Pro Light" panose="020B0304020202020204" pitchFamily="34" charset="0"/>
                        </a:rPr>
                        <a:t>Worst: </a:t>
                      </a:r>
                      <a:r>
                        <a:rPr lang="en-GB" sz="1150" b="0">
                          <a:solidFill>
                            <a:schemeClr val="tx1"/>
                          </a:solidFill>
                          <a:latin typeface="Avenir Next LT Pro Light" panose="020B0304020202020204" pitchFamily="34" charset="0"/>
                        </a:rPr>
                        <a:t>Frimley (Surrey Heath) 14.71%***</a:t>
                      </a:r>
                      <a:endParaRPr lang="en-US" sz="1150" b="0">
                        <a:solidFill>
                          <a:schemeClr val="tx1"/>
                        </a:solidFill>
                        <a:latin typeface="Avenir Next LT Pro Light" panose="020B0304020202020204" pitchFamily="34" charset="0"/>
                      </a:endParaRPr>
                    </a:p>
                  </a:txBody>
                  <a:tcPr anchor="ctr">
                    <a:solidFill>
                      <a:schemeClr val="bg1">
                        <a:lumMod val="95000"/>
                      </a:schemeClr>
                    </a:solidFill>
                  </a:tcPr>
                </a:tc>
                <a:extLst>
                  <a:ext uri="{0D108BD9-81ED-4DB2-BD59-A6C34878D82A}">
                    <a16:rowId xmlns:a16="http://schemas.microsoft.com/office/drawing/2014/main" val="667313848"/>
                  </a:ext>
                </a:extLst>
              </a:tr>
              <a:tr h="854785">
                <a:tc>
                  <a:txBody>
                    <a:bodyPr/>
                    <a:lstStyle/>
                    <a:p>
                      <a:pPr lvl="0" algn="ctr">
                        <a:buNone/>
                      </a:pPr>
                      <a:r>
                        <a:rPr lang="en-GB" sz="1150" b="0" i="0" u="none" strike="noStrike" noProof="0">
                          <a:solidFill>
                            <a:schemeClr val="tx1"/>
                          </a:solidFill>
                          <a:latin typeface="Avenir Next LT Pro Light"/>
                          <a:cs typeface="Arial"/>
                        </a:rPr>
                        <a:t>Year 6 prevalence of obesity (including severe obesity) (10-11 years)**</a:t>
                      </a:r>
                    </a:p>
                  </a:txBody>
                  <a:tcPr anchor="ctr">
                    <a:solidFill>
                      <a:schemeClr val="bg1">
                        <a:lumMod val="95000"/>
                      </a:schemeClr>
                    </a:solidFill>
                  </a:tcPr>
                </a:tc>
                <a:tc>
                  <a:txBody>
                    <a:bodyPr/>
                    <a:lstStyle/>
                    <a:p>
                      <a:pPr lvl="0" algn="ctr">
                        <a:buNone/>
                      </a:pPr>
                      <a:r>
                        <a:rPr lang="en-GB" sz="1150" b="1">
                          <a:latin typeface="Avenir Next LT Pro Light"/>
                          <a:cs typeface="Arial"/>
                        </a:rPr>
                        <a:t>Low</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panose="020B0304020202020204" pitchFamily="34" charset="0"/>
                          <a:cs typeface="Arial"/>
                        </a:rPr>
                        <a:t>14.6%</a:t>
                      </a:r>
                    </a:p>
                    <a:p>
                      <a:pPr lvl="0" algn="ctr">
                        <a:buNone/>
                      </a:pPr>
                      <a:r>
                        <a:rPr lang="en-GB" sz="1150" b="1">
                          <a:solidFill>
                            <a:schemeClr val="tx1"/>
                          </a:solidFill>
                          <a:latin typeface="Avenir Next LT Pro Light" panose="020B0304020202020204" pitchFamily="34" charset="0"/>
                          <a:cs typeface="Arial"/>
                        </a:rPr>
                        <a:t>(Academic Year 2024-25)</a:t>
                      </a:r>
                    </a:p>
                  </a:txBody>
                  <a:tcPr anchor="ctr">
                    <a:solidFill>
                      <a:schemeClr val="bg2">
                        <a:lumMod val="75000"/>
                      </a:schemeClr>
                    </a:solidFill>
                  </a:tcPr>
                </a:tc>
                <a:tc>
                  <a:txBody>
                    <a:bodyPr/>
                    <a:lstStyle/>
                    <a:p>
                      <a:pPr lvl="0" algn="ctr">
                        <a:buNone/>
                      </a:pPr>
                      <a:r>
                        <a:rPr lang="en-GB" sz="1150" b="1">
                          <a:latin typeface="Avenir Next LT Pro Light" panose="020B0304020202020204" pitchFamily="34" charset="0"/>
                          <a:cs typeface="Arial"/>
                        </a:rPr>
                        <a:t>+0</a:t>
                      </a:r>
                    </a:p>
                    <a:p>
                      <a:pPr lvl="0" algn="ctr">
                        <a:buNone/>
                      </a:pPr>
                      <a:r>
                        <a:rPr lang="en-GB" sz="1150" b="0">
                          <a:solidFill>
                            <a:schemeClr val="tx1"/>
                          </a:solidFill>
                          <a:latin typeface="Avenir Next LT Pro Light" panose="020B0304020202020204" pitchFamily="34" charset="0"/>
                          <a:cs typeface="Arial"/>
                        </a:rPr>
                        <a:t>14.6%</a:t>
                      </a:r>
                    </a:p>
                    <a:p>
                      <a:pPr lvl="0" algn="ctr">
                        <a:buNone/>
                      </a:pPr>
                      <a:r>
                        <a:rPr lang="en-GB" sz="1150" b="0">
                          <a:solidFill>
                            <a:schemeClr val="tx1"/>
                          </a:solidFill>
                          <a:latin typeface="Avenir Next LT Pro Light" panose="020B0304020202020204" pitchFamily="34" charset="0"/>
                          <a:cs typeface="Arial"/>
                        </a:rPr>
                        <a:t>(Academic Year 2023-24)</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panose="020B0304020202020204" pitchFamily="34" charset="0"/>
                          <a:cs typeface="Arial"/>
                        </a:rPr>
                        <a:t>Best: </a:t>
                      </a:r>
                      <a:r>
                        <a:rPr lang="en-GB" sz="1150" b="0">
                          <a:solidFill>
                            <a:schemeClr val="tx1"/>
                          </a:solidFill>
                          <a:latin typeface="Avenir Next LT Pro Light" panose="020B0304020202020204" pitchFamily="34" charset="0"/>
                          <a:cs typeface="Arial"/>
                        </a:rPr>
                        <a:t>Mole Valley 9.7%</a:t>
                      </a:r>
                    </a:p>
                    <a:p>
                      <a:pPr lvl="0" algn="ctr">
                        <a:buNone/>
                      </a:pPr>
                      <a:r>
                        <a:rPr lang="en-GB" sz="1150" b="1">
                          <a:solidFill>
                            <a:schemeClr val="tx1"/>
                          </a:solidFill>
                          <a:latin typeface="Avenir Next LT Pro Light" panose="020B0304020202020204" pitchFamily="34" charset="0"/>
                          <a:cs typeface="Arial"/>
                        </a:rPr>
                        <a:t>Worst: </a:t>
                      </a:r>
                      <a:r>
                        <a:rPr lang="en-GB" sz="1150" b="1" i="0" u="none" strike="noStrike" kern="1200">
                          <a:solidFill>
                            <a:srgbClr val="996633"/>
                          </a:solidFill>
                          <a:latin typeface="Avenir Next LT Pro Light" panose="020B0304020202020204" pitchFamily="34" charset="0"/>
                          <a:ea typeface="+mn-ea"/>
                          <a:cs typeface="Arial"/>
                        </a:rPr>
                        <a:t>Spelthorne</a:t>
                      </a:r>
                      <a:r>
                        <a:rPr lang="en-GB" sz="1150" b="0">
                          <a:solidFill>
                            <a:schemeClr val="tx1"/>
                          </a:solidFill>
                          <a:latin typeface="Avenir Next LT Pro Light" panose="020B0304020202020204" pitchFamily="34" charset="0"/>
                          <a:cs typeface="Arial"/>
                        </a:rPr>
                        <a:t> 18.2%</a:t>
                      </a:r>
                    </a:p>
                  </a:txBody>
                  <a:tcPr anchor="ctr">
                    <a:solidFill>
                      <a:schemeClr val="bg1">
                        <a:lumMod val="95000"/>
                      </a:schemeClr>
                    </a:solidFill>
                  </a:tcPr>
                </a:tc>
                <a:tc>
                  <a:txBody>
                    <a:bodyPr/>
                    <a:lstStyle/>
                    <a:p>
                      <a:pPr lvl="0" algn="ctr">
                        <a:buNone/>
                      </a:pPr>
                      <a:r>
                        <a:rPr lang="en-US" sz="1150" b="1">
                          <a:latin typeface="Avenir Next LT Pro Light" panose="020B0304020202020204" pitchFamily="34" charset="0"/>
                        </a:rPr>
                        <a:t>Best</a:t>
                      </a:r>
                      <a:r>
                        <a:rPr lang="en-US" sz="1150">
                          <a:latin typeface="Avenir Next LT Pro Light" panose="020B0304020202020204" pitchFamily="34" charset="0"/>
                        </a:rPr>
                        <a:t>: Guildford East PCN 9.43%***</a:t>
                      </a:r>
                    </a:p>
                    <a:p>
                      <a:pPr lvl="0" algn="ctr">
                        <a:buNone/>
                      </a:pPr>
                      <a:r>
                        <a:rPr lang="en-US" sz="1150" b="1">
                          <a:latin typeface="Avenir Next LT Pro Light" panose="020B0304020202020204" pitchFamily="34" charset="0"/>
                        </a:rPr>
                        <a:t>Worst</a:t>
                      </a:r>
                      <a:r>
                        <a:rPr lang="en-US" sz="1150">
                          <a:latin typeface="Avenir Next LT Pro Light" panose="020B0304020202020204" pitchFamily="34" charset="0"/>
                        </a:rPr>
                        <a:t>:</a:t>
                      </a:r>
                      <a:r>
                        <a:rPr lang="en-US" sz="1150" b="1">
                          <a:latin typeface="Avenir Next LT Pro Light" panose="020B0304020202020204" pitchFamily="34" charset="0"/>
                        </a:rPr>
                        <a:t> </a:t>
                      </a:r>
                      <a:r>
                        <a:rPr lang="en-GB" sz="1150" b="1" kern="1200" noProof="0">
                          <a:solidFill>
                            <a:schemeClr val="accent2"/>
                          </a:solidFill>
                          <a:latin typeface="Avenir Next LT Pro Light" panose="020B0304020202020204" pitchFamily="34" charset="0"/>
                          <a:ea typeface="+mn-ea"/>
                          <a:cs typeface="Arial"/>
                        </a:rPr>
                        <a:t>SASSE 3 PCN </a:t>
                      </a:r>
                      <a:r>
                        <a:rPr lang="en-US" sz="1150" b="1">
                          <a:latin typeface="Avenir Next LT Pro Light" panose="020B0304020202020204" pitchFamily="34" charset="0"/>
                        </a:rPr>
                        <a:t> </a:t>
                      </a:r>
                      <a:r>
                        <a:rPr lang="en-US" sz="1150" b="0">
                          <a:latin typeface="Avenir Next LT Pro Light" panose="020B0304020202020204" pitchFamily="34" charset="0"/>
                        </a:rPr>
                        <a:t>19.87%***</a:t>
                      </a:r>
                    </a:p>
                  </a:txBody>
                  <a:tcPr anchor="ctr">
                    <a:solidFill>
                      <a:schemeClr val="bg1">
                        <a:lumMod val="95000"/>
                      </a:schemeClr>
                    </a:solidFill>
                  </a:tcPr>
                </a:tc>
                <a:tc>
                  <a:txBody>
                    <a:bodyPr/>
                    <a:lstStyle/>
                    <a:p>
                      <a:pPr lvl="0" algn="ctr">
                        <a:buNone/>
                      </a:pPr>
                      <a:r>
                        <a:rPr lang="en-GB" sz="1150" b="1" i="0" u="none" strike="noStrike" noProof="0">
                          <a:solidFill>
                            <a:srgbClr val="000000"/>
                          </a:solidFill>
                          <a:effectLst/>
                          <a:latin typeface="Avenir Next LT Pro Light" panose="020B0304020202020204" pitchFamily="34" charset="0"/>
                        </a:rPr>
                        <a:t>Best</a:t>
                      </a:r>
                      <a:r>
                        <a:rPr lang="en-GB" sz="1150" b="0" i="0" u="none" strike="noStrike" noProof="0">
                          <a:solidFill>
                            <a:srgbClr val="000000"/>
                          </a:solidFill>
                          <a:effectLst/>
                          <a:latin typeface="Avenir Next LT Pro Light" panose="020B0304020202020204" pitchFamily="34" charset="0"/>
                        </a:rPr>
                        <a:t>: Limpsfield (Tandridge) 5.13%***</a:t>
                      </a:r>
                    </a:p>
                    <a:p>
                      <a:pPr lvl="0" algn="ctr">
                        <a:buNone/>
                      </a:pPr>
                      <a:r>
                        <a:rPr lang="en-GB" sz="1150" b="1" i="0" u="none" strike="noStrike" noProof="0">
                          <a:solidFill>
                            <a:srgbClr val="000000"/>
                          </a:solidFill>
                          <a:effectLst/>
                          <a:latin typeface="Avenir Next LT Pro Light" panose="020B0304020202020204" pitchFamily="34" charset="0"/>
                        </a:rPr>
                        <a:t>Worst</a:t>
                      </a:r>
                      <a:r>
                        <a:rPr lang="en-GB" sz="1150" b="0" i="0" u="none" strike="noStrike" noProof="0">
                          <a:solidFill>
                            <a:srgbClr val="000000"/>
                          </a:solidFill>
                          <a:effectLst/>
                          <a:latin typeface="Avenir Next LT Pro Light" panose="020B0304020202020204" pitchFamily="34" charset="0"/>
                        </a:rPr>
                        <a:t>: </a:t>
                      </a:r>
                      <a:r>
                        <a:rPr lang="en-GB" sz="1150" b="1" i="0" u="none" strike="noStrike" noProof="0">
                          <a:solidFill>
                            <a:srgbClr val="FF3399"/>
                          </a:solidFill>
                          <a:effectLst/>
                          <a:latin typeface="Avenir Next LT Pro Light" panose="020B0304020202020204" pitchFamily="34" charset="0"/>
                        </a:rPr>
                        <a:t>Stanwell North </a:t>
                      </a:r>
                      <a:r>
                        <a:rPr lang="en-GB" sz="1150" b="0" i="0" u="none" strike="noStrike" noProof="0">
                          <a:solidFill>
                            <a:schemeClr val="tx1"/>
                          </a:solidFill>
                          <a:effectLst/>
                          <a:latin typeface="Avenir Next LT Pro Light" panose="020B0304020202020204" pitchFamily="34" charset="0"/>
                        </a:rPr>
                        <a:t>(Spelthorne) </a:t>
                      </a:r>
                      <a:r>
                        <a:rPr lang="en-GB" sz="1150" b="1" i="0" u="none" strike="noStrike" noProof="0">
                          <a:solidFill>
                            <a:schemeClr val="tx1"/>
                          </a:solidFill>
                          <a:effectLst/>
                          <a:latin typeface="Avenir Next LT Pro Light" panose="020B0304020202020204" pitchFamily="34" charset="0"/>
                        </a:rPr>
                        <a:t>25.77%***</a:t>
                      </a:r>
                    </a:p>
                  </a:txBody>
                  <a:tcPr anchor="ctr">
                    <a:solidFill>
                      <a:schemeClr val="bg1">
                        <a:lumMod val="95000"/>
                      </a:schemeClr>
                    </a:solidFill>
                  </a:tcPr>
                </a:tc>
                <a:extLst>
                  <a:ext uri="{0D108BD9-81ED-4DB2-BD59-A6C34878D82A}">
                    <a16:rowId xmlns:a16="http://schemas.microsoft.com/office/drawing/2014/main" val="3612639703"/>
                  </a:ext>
                </a:extLst>
              </a:tr>
              <a:tr h="696652">
                <a:tc>
                  <a:txBody>
                    <a:bodyPr/>
                    <a:lstStyle/>
                    <a:p>
                      <a:pPr algn="ctr" rtl="0" fontAlgn="base"/>
                      <a:r>
                        <a:rPr lang="en-GB" sz="1150" b="0" i="0">
                          <a:solidFill>
                            <a:schemeClr val="tx1"/>
                          </a:solidFill>
                          <a:effectLst/>
                          <a:latin typeface="Avenir Next LT Pro Light"/>
                          <a:cs typeface="Arial"/>
                        </a:rPr>
                        <a:t>Proportion of residents who reported eating five or more portions of fruit and/or vegetables yesterday****</a:t>
                      </a:r>
                    </a:p>
                  </a:txBody>
                  <a:tcPr anchor="ctr">
                    <a:solidFill>
                      <a:schemeClr val="bg1">
                        <a:lumMod val="95000"/>
                      </a:schemeClr>
                    </a:solidFill>
                  </a:tcPr>
                </a:tc>
                <a:tc>
                  <a:txBody>
                    <a:bodyPr/>
                    <a:lstStyle/>
                    <a:p>
                      <a:pPr algn="ctr" rtl="0" fontAlgn="base"/>
                      <a:r>
                        <a:rPr lang="en-GB" sz="1150" b="1" i="0">
                          <a:solidFill>
                            <a:schemeClr val="tx1"/>
                          </a:solidFill>
                          <a:effectLst/>
                          <a:latin typeface="Avenir Next LT Pro Light"/>
                          <a:cs typeface="Arial"/>
                        </a:rPr>
                        <a:t>High</a:t>
                      </a:r>
                    </a:p>
                  </a:txBody>
                  <a:tcPr anchor="ctr">
                    <a:solidFill>
                      <a:schemeClr val="bg1">
                        <a:lumMod val="95000"/>
                      </a:schemeClr>
                    </a:solidFill>
                  </a:tcPr>
                </a:tc>
                <a:tc>
                  <a:txBody>
                    <a:bodyPr/>
                    <a:lstStyle/>
                    <a:p>
                      <a:pPr algn="ctr" rtl="0" fontAlgn="base"/>
                      <a:r>
                        <a:rPr lang="en-GB" sz="1150" b="1" i="0">
                          <a:solidFill>
                            <a:srgbClr val="000000"/>
                          </a:solidFill>
                          <a:effectLst/>
                          <a:latin typeface="Avenir Next LT Pro Light" panose="020B0304020202020204" pitchFamily="34" charset="0"/>
                          <a:cs typeface="Arial"/>
                        </a:rPr>
                        <a:t>35%</a:t>
                      </a:r>
                    </a:p>
                    <a:p>
                      <a:pPr algn="ctr" rtl="0" fontAlgn="base"/>
                      <a:r>
                        <a:rPr lang="en-GB" sz="1150" b="1" i="0">
                          <a:solidFill>
                            <a:srgbClr val="000000"/>
                          </a:solidFill>
                          <a:effectLst/>
                          <a:latin typeface="Avenir Next LT Pro Light" panose="020B0304020202020204" pitchFamily="34" charset="0"/>
                          <a:cs typeface="Arial"/>
                        </a:rPr>
                        <a:t>(December 2025)</a:t>
                      </a:r>
                    </a:p>
                  </a:txBody>
                  <a:tcPr anchor="ctr">
                    <a:solidFill>
                      <a:srgbClr val="92D050"/>
                    </a:solidFill>
                  </a:tcPr>
                </a:tc>
                <a:tc>
                  <a:txBody>
                    <a:bodyPr/>
                    <a:lstStyle/>
                    <a:p>
                      <a:pPr algn="ctr" rtl="0" fontAlgn="base"/>
                      <a:r>
                        <a:rPr lang="en-GB" sz="1150" b="1" i="0">
                          <a:solidFill>
                            <a:srgbClr val="000000"/>
                          </a:solidFill>
                          <a:effectLst/>
                          <a:latin typeface="Avenir Next LT Pro Light" panose="020B0304020202020204" pitchFamily="34" charset="0"/>
                          <a:cs typeface="Arial"/>
                        </a:rPr>
                        <a:t>+2.9</a:t>
                      </a:r>
                    </a:p>
                    <a:p>
                      <a:pPr algn="ctr" rtl="0" fontAlgn="base"/>
                      <a:r>
                        <a:rPr lang="en-GB" sz="1150" b="1" i="0">
                          <a:solidFill>
                            <a:srgbClr val="000000"/>
                          </a:solidFill>
                          <a:effectLst/>
                          <a:latin typeface="Avenir Next LT Pro Light" panose="020B0304020202020204" pitchFamily="34" charset="0"/>
                          <a:cs typeface="Arial"/>
                        </a:rPr>
                        <a:t>32.1%</a:t>
                      </a:r>
                    </a:p>
                    <a:p>
                      <a:pPr algn="ctr" rtl="0" fontAlgn="base"/>
                      <a:r>
                        <a:rPr lang="en-GB" sz="1150" b="1" i="0">
                          <a:solidFill>
                            <a:srgbClr val="000000"/>
                          </a:solidFill>
                          <a:effectLst/>
                          <a:latin typeface="Avenir Next LT Pro Light" panose="020B0304020202020204" pitchFamily="34" charset="0"/>
                          <a:cs typeface="Arial"/>
                        </a:rPr>
                        <a:t>(December 2024)</a:t>
                      </a:r>
                    </a:p>
                  </a:txBody>
                  <a:tcPr anchor="ctr">
                    <a:solidFill>
                      <a:schemeClr val="bg1">
                        <a:lumMod val="95000"/>
                      </a:schemeClr>
                    </a:solidFill>
                  </a:tcPr>
                </a:tc>
                <a:tc>
                  <a:txBody>
                    <a:bodyPr/>
                    <a:lstStyle/>
                    <a:p>
                      <a:pPr algn="ctr" rtl="0" fontAlgn="base"/>
                      <a:r>
                        <a:rPr lang="en-GB" sz="1150" b="1" i="0">
                          <a:solidFill>
                            <a:srgbClr val="000000"/>
                          </a:solidFill>
                          <a:effectLst/>
                          <a:latin typeface="Avenir Next LT Pro Light" panose="020B0304020202020204" pitchFamily="34" charset="0"/>
                          <a:cs typeface="Arial"/>
                        </a:rPr>
                        <a:t>Best</a:t>
                      </a:r>
                      <a:r>
                        <a:rPr lang="en-GB" sz="1150" b="0" i="0">
                          <a:solidFill>
                            <a:srgbClr val="000000"/>
                          </a:solidFill>
                          <a:effectLst/>
                          <a:latin typeface="Avenir Next LT Pro Light" panose="020B0304020202020204" pitchFamily="34" charset="0"/>
                          <a:cs typeface="Arial"/>
                        </a:rPr>
                        <a:t>: </a:t>
                      </a:r>
                      <a:r>
                        <a:rPr lang="en-GB" sz="1150" b="0" i="0">
                          <a:solidFill>
                            <a:schemeClr val="tx1"/>
                          </a:solidFill>
                          <a:effectLst/>
                          <a:latin typeface="Avenir Next LT Pro Light" panose="020B0304020202020204" pitchFamily="34" charset="0"/>
                          <a:cs typeface="Arial"/>
                        </a:rPr>
                        <a:t>Guildford 47%</a:t>
                      </a:r>
                    </a:p>
                    <a:p>
                      <a:pPr algn="ctr" rtl="0" fontAlgn="base"/>
                      <a:r>
                        <a:rPr lang="en-GB" sz="1150" b="1" i="0">
                          <a:solidFill>
                            <a:schemeClr val="tx1"/>
                          </a:solidFill>
                          <a:effectLst/>
                          <a:latin typeface="Avenir Next LT Pro Light" panose="020B0304020202020204" pitchFamily="34" charset="0"/>
                          <a:cs typeface="Arial"/>
                        </a:rPr>
                        <a:t>Worst</a:t>
                      </a:r>
                      <a:r>
                        <a:rPr lang="en-GB" sz="1150" b="0" i="0">
                          <a:solidFill>
                            <a:schemeClr val="tx1"/>
                          </a:solidFill>
                          <a:effectLst/>
                          <a:latin typeface="Avenir Next LT Pro Light" panose="020B0304020202020204" pitchFamily="34" charset="0"/>
                          <a:cs typeface="Arial"/>
                        </a:rPr>
                        <a:t>: Reigate and Banstead 27%</a:t>
                      </a:r>
                    </a:p>
                  </a:txBody>
                  <a:tcPr anchor="ctr">
                    <a:solidFill>
                      <a:schemeClr val="bg1">
                        <a:lumMod val="95000"/>
                      </a:schemeClr>
                    </a:solidFill>
                  </a:tcPr>
                </a:tc>
                <a:tc>
                  <a:txBody>
                    <a:bodyPr/>
                    <a:lstStyle/>
                    <a:p>
                      <a:pPr lvl="0" algn="ctr">
                        <a:buNone/>
                      </a:pPr>
                      <a:r>
                        <a:rPr lang="en-GB" sz="1150" b="0" i="0">
                          <a:solidFill>
                            <a:schemeClr val="tx1"/>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50" b="0" i="0">
                          <a:solidFill>
                            <a:schemeClr val="tx1"/>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685234673"/>
                  </a:ext>
                </a:extLst>
              </a:tr>
            </a:tbl>
          </a:graphicData>
        </a:graphic>
      </p:graphicFrame>
      <p:sp>
        <p:nvSpPr>
          <p:cNvPr id="17" name="TextBox 16">
            <a:extLst>
              <a:ext uri="{FF2B5EF4-FFF2-40B4-BE49-F238E27FC236}">
                <a16:creationId xmlns:a16="http://schemas.microsoft.com/office/drawing/2014/main" id="{1B0971C0-AB0D-A9A3-3B31-E7BCF2E46ABE}"/>
              </a:ext>
            </a:extLst>
          </p:cNvPr>
          <p:cNvSpPr txBox="1"/>
          <p:nvPr/>
        </p:nvSpPr>
        <p:spPr>
          <a:xfrm>
            <a:off x="44016" y="6409336"/>
            <a:ext cx="11191982" cy="461665"/>
          </a:xfrm>
          <a:prstGeom prst="rect">
            <a:avLst/>
          </a:prstGeom>
          <a:noFill/>
        </p:spPr>
        <p:txBody>
          <a:bodyPr wrap="square" lIns="91440" tIns="45720" rIns="91440" bIns="45720" rtlCol="0" anchor="t">
            <a:spAutoFit/>
          </a:bodyPr>
          <a:lstStyle/>
          <a:p>
            <a:pPr lvl="0">
              <a:defRPr/>
            </a:pPr>
            <a:r>
              <a:rPr lang="en-GB" sz="600" i="1">
                <a:solidFill>
                  <a:prstClr val="black"/>
                </a:solidFill>
                <a:latin typeface="Avenir Next LT Pro Light" panose="020B0304020202020204" pitchFamily="34" charset="0"/>
                <a:cs typeface="Arial"/>
              </a:rPr>
              <a:t>* Academic year 2021 – 2022 data</a:t>
            </a:r>
          </a:p>
          <a:p>
            <a:pPr>
              <a:defRPr/>
            </a:pPr>
            <a:r>
              <a:rPr lang="en-GB" sz="600" i="1">
                <a:solidFill>
                  <a:prstClr val="black"/>
                </a:solidFill>
                <a:latin typeface="Avenir Next LT Pro Light" panose="020B0304020202020204" pitchFamily="34" charset="0"/>
                <a:cs typeface="Arial"/>
              </a:rPr>
              <a:t>** Local authorities are mandated to collect data from mainstream state-maintained schools but collection of data from special schools and independent schools is encouraged. For the 2023/24 collection, 4,058 records (nationally) were collected relating to pupils in independent/special schools</a:t>
            </a:r>
          </a:p>
          <a:p>
            <a:pPr>
              <a:defRPr/>
            </a:pPr>
            <a:r>
              <a:rPr lang="en-GB" sz="600" i="1">
                <a:solidFill>
                  <a:prstClr val="black"/>
                </a:solidFill>
                <a:latin typeface="Avenir Next LT Pro Light" panose="020B0304020202020204" pitchFamily="34" charset="0"/>
                <a:cs typeface="Arial"/>
              </a:rPr>
              <a:t>*** 3-year data combined from 2022 to 2025</a:t>
            </a:r>
          </a:p>
          <a:p>
            <a:pPr>
              <a:defRPr/>
            </a:pPr>
            <a:r>
              <a:rPr lang="en-GB" sz="600" i="1">
                <a:solidFill>
                  <a:prstClr val="black"/>
                </a:solidFill>
                <a:latin typeface="Avenir Next LT Pro Light" panose="020B0304020202020204" pitchFamily="34" charset="0"/>
                <a:cs typeface="Arial"/>
              </a:rPr>
              <a:t>**** Response to the Joint Neighbourhood Survey</a:t>
            </a:r>
          </a:p>
        </p:txBody>
      </p:sp>
      <p:sp>
        <p:nvSpPr>
          <p:cNvPr id="9" name="TextBox 8">
            <a:extLst>
              <a:ext uri="{FF2B5EF4-FFF2-40B4-BE49-F238E27FC236}">
                <a16:creationId xmlns:a16="http://schemas.microsoft.com/office/drawing/2014/main" id="{7E954AA8-B8BE-5937-D377-A64980D88623}"/>
              </a:ext>
            </a:extLst>
          </p:cNvPr>
          <p:cNvSpPr txBox="1"/>
          <p:nvPr/>
        </p:nvSpPr>
        <p:spPr>
          <a:xfrm>
            <a:off x="44016" y="-25400"/>
            <a:ext cx="12203499" cy="1277273"/>
          </a:xfrm>
          <a:prstGeom prst="rect">
            <a:avLst/>
          </a:prstGeom>
          <a:noFill/>
        </p:spPr>
        <p:txBody>
          <a:bodyPr wrap="square" rtlCol="0">
            <a:spAutoFit/>
          </a:bodyPr>
          <a:lstStyle/>
          <a:p>
            <a:r>
              <a:rPr lang="en-GB" sz="1400" b="1">
                <a:latin typeface="Arial" panose="020B0604020202020204" pitchFamily="34" charset="0"/>
                <a:cs typeface="Arial" panose="020B0604020202020204" pitchFamily="34" charset="0"/>
              </a:rPr>
              <a:t>PRIORITY 1: Supporting those of all ages (babies, children, young people, adults and older adults) in the Priority Populations to lead healthy lives by preventing physical ill health and promoting physical well-being</a:t>
            </a:r>
          </a:p>
          <a:p>
            <a:pPr>
              <a:lnSpc>
                <a:spcPct val="150000"/>
              </a:lnSpc>
            </a:pPr>
            <a:r>
              <a:rPr lang="en-GB" sz="1400" b="1">
                <a:latin typeface="Arial" panose="020B0604020202020204" pitchFamily="34" charset="0"/>
                <a:cs typeface="Arial" panose="020B0604020202020204" pitchFamily="34" charset="0"/>
              </a:rPr>
              <a:t>OUTCOME 1: Levels of healthy weight and physical activity are increased</a:t>
            </a:r>
          </a:p>
          <a:p>
            <a:endParaRPr lang="en-GB" sz="1400" b="1">
              <a:latin typeface="Arial" panose="020B0604020202020204" pitchFamily="34" charset="0"/>
              <a:cs typeface="Arial" panose="020B0604020202020204" pitchFamily="34" charset="0"/>
            </a:endParaRPr>
          </a:p>
          <a:p>
            <a:endParaRPr lang="en-GB" sz="1400">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4E237EE6-309D-6A49-ECAB-CAA200400729}"/>
              </a:ext>
            </a:extLst>
          </p:cNvPr>
          <p:cNvGraphicFramePr>
            <a:graphicFrameLocks noGrp="1"/>
          </p:cNvGraphicFramePr>
          <p:nvPr>
            <p:extLst>
              <p:ext uri="{D42A27DB-BD31-4B8C-83A1-F6EECF244321}">
                <p14:modId xmlns:p14="http://schemas.microsoft.com/office/powerpoint/2010/main" val="1993075665"/>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278421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36651" y="558071"/>
            <a:ext cx="11172122" cy="214537"/>
          </a:xfrm>
          <a:prstGeom prst="rect">
            <a:avLst/>
          </a:prstGeom>
          <a:noFill/>
          <a:ln>
            <a:no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algn="just">
              <a:lnSpc>
                <a:spcPct val="100000"/>
              </a:lnSpc>
              <a:defRPr/>
            </a:pPr>
            <a:r>
              <a:rPr lang="en-GB" sz="1400">
                <a:latin typeface="Arial" panose="020B0604020202020204" pitchFamily="34" charset="0"/>
                <a:cs typeface="Arial" panose="020B0604020202020204" pitchFamily="34" charset="0"/>
              </a:rPr>
              <a:t>PRIORITY 1: Supporting those of all ages (babies, children, young people, adults and older adults) in the Priority Populations to lead healthy lives by preventing physical ill health and promoting physical well-being</a:t>
            </a:r>
          </a:p>
          <a:p>
            <a:pPr algn="l">
              <a:lnSpc>
                <a:spcPct val="150000"/>
              </a:lnSpc>
              <a:defRPr/>
            </a:pPr>
            <a:r>
              <a:rPr lang="en-GB" sz="1400">
                <a:latin typeface="Arial" panose="020B0604020202020204" pitchFamily="34" charset="0"/>
                <a:cs typeface="Arial" panose="020B0604020202020204" pitchFamily="34" charset="0"/>
              </a:rPr>
              <a:t>OUTCOME 2: Substance use is low (drugs, alcohol, smoking)</a:t>
            </a:r>
            <a:endParaRPr lang="en-GB" sz="1400" b="0"/>
          </a:p>
          <a:p>
            <a:pPr algn="l">
              <a:lnSpc>
                <a:spcPct val="100000"/>
              </a:lnSpc>
              <a:defRPr/>
            </a:pPr>
            <a:endParaRPr lang="en-GB" sz="1400"/>
          </a:p>
          <a:p>
            <a:pPr marL="0" marR="0" lvl="0" indent="0" algn="l" defTabSz="914400" rtl="0" eaLnBrk="1" fontAlgn="auto" latinLnBrk="0" hangingPunct="1">
              <a:lnSpc>
                <a:spcPct val="150000"/>
              </a:lnSpc>
              <a:spcBef>
                <a:spcPct val="0"/>
              </a:spcBef>
              <a:spcAft>
                <a:spcPts val="0"/>
              </a:spcAft>
              <a:buClrTx/>
              <a:buSzTx/>
              <a:buFontTx/>
              <a:buNone/>
              <a:tabLst/>
              <a:defRPr/>
            </a:pPr>
            <a:endParaRPr kumimoji="0" lang="en-GB" sz="14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1341393255"/>
              </p:ext>
            </p:extLst>
          </p:nvPr>
        </p:nvGraphicFramePr>
        <p:xfrm>
          <a:off x="131901" y="955636"/>
          <a:ext cx="11076872" cy="4750032"/>
        </p:xfrm>
        <a:graphic>
          <a:graphicData uri="http://schemas.openxmlformats.org/drawingml/2006/table">
            <a:tbl>
              <a:tblPr firstRow="1" bandRow="1">
                <a:tableStyleId>{5C22544A-7EE6-4342-B048-85BDC9FD1C3A}</a:tableStyleId>
              </a:tblPr>
              <a:tblGrid>
                <a:gridCol w="1712802">
                  <a:extLst>
                    <a:ext uri="{9D8B030D-6E8A-4147-A177-3AD203B41FA5}">
                      <a16:colId xmlns:a16="http://schemas.microsoft.com/office/drawing/2014/main" val="1076838934"/>
                    </a:ext>
                  </a:extLst>
                </a:gridCol>
                <a:gridCol w="803081">
                  <a:extLst>
                    <a:ext uri="{9D8B030D-6E8A-4147-A177-3AD203B41FA5}">
                      <a16:colId xmlns:a16="http://schemas.microsoft.com/office/drawing/2014/main" val="3415401710"/>
                    </a:ext>
                  </a:extLst>
                </a:gridCol>
                <a:gridCol w="1105232">
                  <a:extLst>
                    <a:ext uri="{9D8B030D-6E8A-4147-A177-3AD203B41FA5}">
                      <a16:colId xmlns:a16="http://schemas.microsoft.com/office/drawing/2014/main" val="3306456710"/>
                    </a:ext>
                  </a:extLst>
                </a:gridCol>
                <a:gridCol w="1343770">
                  <a:extLst>
                    <a:ext uri="{9D8B030D-6E8A-4147-A177-3AD203B41FA5}">
                      <a16:colId xmlns:a16="http://schemas.microsoft.com/office/drawing/2014/main" val="3973738166"/>
                    </a:ext>
                  </a:extLst>
                </a:gridCol>
                <a:gridCol w="2003729">
                  <a:extLst>
                    <a:ext uri="{9D8B030D-6E8A-4147-A177-3AD203B41FA5}">
                      <a16:colId xmlns:a16="http://schemas.microsoft.com/office/drawing/2014/main" val="488313225"/>
                    </a:ext>
                  </a:extLst>
                </a:gridCol>
                <a:gridCol w="1892410">
                  <a:extLst>
                    <a:ext uri="{9D8B030D-6E8A-4147-A177-3AD203B41FA5}">
                      <a16:colId xmlns:a16="http://schemas.microsoft.com/office/drawing/2014/main" val="992201483"/>
                    </a:ext>
                  </a:extLst>
                </a:gridCol>
                <a:gridCol w="2215848">
                  <a:extLst>
                    <a:ext uri="{9D8B030D-6E8A-4147-A177-3AD203B41FA5}">
                      <a16:colId xmlns:a16="http://schemas.microsoft.com/office/drawing/2014/main" val="1974498419"/>
                    </a:ext>
                  </a:extLst>
                </a:gridCol>
              </a:tblGrid>
              <a:tr h="894763">
                <a:tc>
                  <a:txBody>
                    <a:bodyPr/>
                    <a:lstStyle/>
                    <a:p>
                      <a:pPr algn="ctr"/>
                      <a:r>
                        <a:rPr lang="en-GB" sz="12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Surrey result</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Change from previous Surrey result </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Borough and District result</a:t>
                      </a:r>
                    </a:p>
                  </a:txBody>
                  <a:tcPr anchor="ctr">
                    <a:solidFill>
                      <a:schemeClr val="tx2">
                        <a:lumMod val="75000"/>
                      </a:schemeClr>
                    </a:solidFill>
                  </a:tcPr>
                </a:tc>
                <a:tc>
                  <a:txBody>
                    <a:bodyPr/>
                    <a:lstStyle/>
                    <a:p>
                      <a:pPr lvl="0" algn="ctr">
                        <a:buNone/>
                      </a:pPr>
                      <a:r>
                        <a:rPr lang="en-GB" sz="1200">
                          <a:solidFill>
                            <a:schemeClr val="bg1"/>
                          </a:solidFill>
                          <a:latin typeface="Avenir Next LT Pro Light"/>
                          <a:cs typeface="Arial"/>
                        </a:rPr>
                        <a:t>Latest Primary Care Network result</a:t>
                      </a:r>
                    </a:p>
                  </a:txBody>
                  <a:tcPr anchor="ctr">
                    <a:solidFill>
                      <a:schemeClr val="tx2">
                        <a:lumMod val="75000"/>
                      </a:schemeClr>
                    </a:solidFill>
                  </a:tcPr>
                </a:tc>
                <a:tc>
                  <a:txBody>
                    <a:bodyPr/>
                    <a:lstStyle/>
                    <a:p>
                      <a:pPr lvl="0" algn="ctr">
                        <a:buNone/>
                      </a:pPr>
                      <a:r>
                        <a:rPr lang="en-GB" sz="1200">
                          <a:solidFill>
                            <a:schemeClr val="bg1"/>
                          </a:solidFill>
                          <a:latin typeface="Avenir Next LT Pro Light"/>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1147535">
                <a:tc>
                  <a:txBody>
                    <a:bodyPr/>
                    <a:lstStyle/>
                    <a:p>
                      <a:pPr lvl="0" algn="ctr">
                        <a:buNone/>
                      </a:pPr>
                      <a:r>
                        <a:rPr lang="en-GB" sz="1200" b="0">
                          <a:solidFill>
                            <a:schemeClr val="tx1"/>
                          </a:solidFill>
                          <a:latin typeface="Avenir Next LT Pro Light"/>
                          <a:cs typeface="Arial"/>
                        </a:rPr>
                        <a:t>Smoking status at the time of delivery*</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a:solidFill>
                            <a:schemeClr val="tx1"/>
                          </a:solidFill>
                          <a:latin typeface="Avenir Next LT Pro Light"/>
                          <a:cs typeface="Arial"/>
                        </a:rPr>
                        <a:t>Low</a:t>
                      </a:r>
                    </a:p>
                  </a:txBody>
                  <a:tcPr anchor="ctr">
                    <a:solidFill>
                      <a:schemeClr val="bg1">
                        <a:lumMod val="95000"/>
                      </a:schemeClr>
                    </a:solidFill>
                  </a:tcPr>
                </a:tc>
                <a:tc>
                  <a:txBody>
                    <a:bodyPr/>
                    <a:lstStyle/>
                    <a:p>
                      <a:pPr lvl="0" algn="ctr">
                        <a:buNone/>
                      </a:pPr>
                      <a:r>
                        <a:rPr lang="en-GB" sz="1200" b="1">
                          <a:solidFill>
                            <a:schemeClr val="tx1"/>
                          </a:solidFill>
                          <a:latin typeface="Avenir Next LT Pro Light"/>
                          <a:cs typeface="Arial"/>
                        </a:rPr>
                        <a:t>4.5%                                        (2024-25) </a:t>
                      </a:r>
                    </a:p>
                  </a:txBody>
                  <a:tcPr anchor="ctr">
                    <a:solidFill>
                      <a:srgbClr val="92D050"/>
                    </a:solidFill>
                  </a:tcPr>
                </a:tc>
                <a:tc>
                  <a:txBody>
                    <a:bodyPr/>
                    <a:lstStyle/>
                    <a:p>
                      <a:pPr lvl="0" algn="ctr">
                        <a:buNone/>
                      </a:pPr>
                      <a:r>
                        <a:rPr lang="en-GB" sz="1200" b="1" i="0" u="none" strike="noStrike" noProof="0">
                          <a:solidFill>
                            <a:srgbClr val="000000"/>
                          </a:solidFill>
                          <a:latin typeface="Avenir Next LT Pro Light"/>
                          <a:cs typeface="Arial"/>
                        </a:rPr>
                        <a:t>-0.1</a:t>
                      </a:r>
                    </a:p>
                    <a:p>
                      <a:pPr lvl="0" algn="ctr">
                        <a:buNone/>
                      </a:pPr>
                      <a:r>
                        <a:rPr lang="en-GB" sz="1200" b="0" i="0" u="none" strike="noStrike" noProof="0">
                          <a:solidFill>
                            <a:srgbClr val="000000"/>
                          </a:solidFill>
                          <a:latin typeface="Avenir Next LT Pro Light"/>
                          <a:cs typeface="Arial"/>
                        </a:rPr>
                        <a:t>4.6%</a:t>
                      </a:r>
                    </a:p>
                    <a:p>
                      <a:pPr lvl="0" algn="ctr">
                        <a:buNone/>
                      </a:pPr>
                      <a:r>
                        <a:rPr lang="en-GB" sz="1200" b="0" i="0" u="none" strike="noStrike" noProof="0">
                          <a:solidFill>
                            <a:srgbClr val="000000"/>
                          </a:solidFill>
                          <a:latin typeface="Avenir Next LT Pro Light"/>
                          <a:cs typeface="Arial"/>
                        </a:rPr>
                        <a:t>(2023-24)</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i="0" u="none" strike="noStrike" noProof="0">
                          <a:solidFill>
                            <a:srgbClr val="000000"/>
                          </a:solidFill>
                          <a:latin typeface="Avenir Next LT Pro Light"/>
                          <a:cs typeface="Arial"/>
                        </a:rPr>
                        <a:t>Best</a:t>
                      </a:r>
                      <a:r>
                        <a:rPr lang="en-GB" sz="1200" b="0" i="0" u="none" strike="noStrike" noProof="0">
                          <a:solidFill>
                            <a:srgbClr val="000000"/>
                          </a:solidFill>
                          <a:latin typeface="Avenir Next LT Pro Light"/>
                          <a:cs typeface="Arial"/>
                        </a:rPr>
                        <a:t>: 8 areas were identified 4.5%**</a:t>
                      </a:r>
                    </a:p>
                    <a:p>
                      <a:pPr lvl="0" algn="ctr">
                        <a:buNone/>
                      </a:pPr>
                      <a:r>
                        <a:rPr lang="en-GB" sz="1200" b="1" i="0" u="none" strike="noStrike" noProof="0">
                          <a:solidFill>
                            <a:srgbClr val="000000"/>
                          </a:solidFill>
                          <a:latin typeface="Avenir Next LT Pro Light"/>
                          <a:cs typeface="Arial"/>
                        </a:rPr>
                        <a:t>Worst</a:t>
                      </a:r>
                      <a:r>
                        <a:rPr lang="en-GB" sz="1200" b="0" i="0" u="none" strike="noStrike" noProof="0">
                          <a:solidFill>
                            <a:srgbClr val="000000"/>
                          </a:solidFill>
                          <a:latin typeface="Avenir Next LT Pro Light"/>
                          <a:cs typeface="Arial"/>
                        </a:rPr>
                        <a:t>: </a:t>
                      </a:r>
                      <a:r>
                        <a:rPr lang="en-GB" sz="1200" b="0" kern="1200" noProof="0">
                          <a:solidFill>
                            <a:schemeClr val="tx1"/>
                          </a:solidFill>
                          <a:latin typeface="Avenir Next LT Pro Light"/>
                          <a:ea typeface="+mn-ea"/>
                          <a:cs typeface="Arial"/>
                        </a:rPr>
                        <a:t>Surrey Heath </a:t>
                      </a:r>
                      <a:r>
                        <a:rPr lang="en-GB" sz="1200" b="0" i="0" u="none" strike="noStrike" kern="1200" noProof="0">
                          <a:solidFill>
                            <a:srgbClr val="000000"/>
                          </a:solidFill>
                          <a:latin typeface="Avenir Next LT Pro Light"/>
                          <a:ea typeface="+mn-ea"/>
                          <a:cs typeface="Arial"/>
                        </a:rPr>
                        <a:t>4</a:t>
                      </a:r>
                      <a:r>
                        <a:rPr lang="en-GB" sz="1200" b="0" i="0" u="none" strike="noStrike" noProof="0">
                          <a:solidFill>
                            <a:srgbClr val="000000"/>
                          </a:solidFill>
                          <a:latin typeface="Avenir Next LT Pro Light"/>
                          <a:cs typeface="Arial"/>
                        </a:rPr>
                        <a:t>.8%</a:t>
                      </a:r>
                    </a:p>
                  </a:txBody>
                  <a:tcPr anchor="ctr">
                    <a:solidFill>
                      <a:schemeClr val="bg1">
                        <a:lumMod val="95000"/>
                      </a:schemeClr>
                    </a:solidFill>
                  </a:tcPr>
                </a:tc>
                <a:tc>
                  <a:txBody>
                    <a:bodyPr/>
                    <a:lstStyle/>
                    <a:p>
                      <a:pPr lvl="0" algn="ctr">
                        <a:buNone/>
                      </a:pPr>
                      <a:r>
                        <a:rPr lang="en-GB" sz="12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2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325301627"/>
                  </a:ext>
                </a:extLst>
              </a:tr>
              <a:tr h="1305192">
                <a:tc>
                  <a:txBody>
                    <a:bodyPr/>
                    <a:lstStyle/>
                    <a:p>
                      <a:pPr lvl="0" algn="ctr">
                        <a:buNone/>
                      </a:pPr>
                      <a:r>
                        <a:rPr lang="en-GB" sz="1200">
                          <a:solidFill>
                            <a:schemeClr val="tx1"/>
                          </a:solidFill>
                          <a:latin typeface="Avenir Next LT Pro Light"/>
                          <a:cs typeface="Arial"/>
                        </a:rPr>
                        <a:t>Admission episodes for alcohol-related conditions (D&amp;Bs standardised rate per 100,000 and PCN and Wards SAR)***</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a:latin typeface="Avenir Next LT Pro Light"/>
                          <a:cs typeface="Arial"/>
                        </a:rPr>
                        <a:t>Low</a:t>
                      </a:r>
                    </a:p>
                  </a:txBody>
                  <a:tcPr anchor="ctr">
                    <a:solidFill>
                      <a:schemeClr val="bg1">
                        <a:lumMod val="95000"/>
                      </a:schemeClr>
                    </a:solidFill>
                  </a:tcPr>
                </a:tc>
                <a:tc>
                  <a:txBody>
                    <a:bodyPr/>
                    <a:lstStyle/>
                    <a:p>
                      <a:pPr lvl="0" algn="ctr">
                        <a:buNone/>
                      </a:pPr>
                      <a:r>
                        <a:rPr lang="en-GB" sz="1200" b="1" i="0" u="none" strike="noStrike" noProof="0">
                          <a:solidFill>
                            <a:schemeClr val="tx1"/>
                          </a:solidFill>
                          <a:latin typeface="Avenir Next LT Pro Light"/>
                        </a:rPr>
                        <a:t>1,542</a:t>
                      </a:r>
                      <a:endParaRPr lang="en-US" sz="1200" b="0" i="0" u="none" strike="noStrike" noProof="0">
                        <a:solidFill>
                          <a:srgbClr val="000000"/>
                        </a:solidFill>
                        <a:latin typeface="Avenir Next LT Pro Light"/>
                      </a:endParaRPr>
                    </a:p>
                    <a:p>
                      <a:pPr lvl="0" algn="ctr">
                        <a:buNone/>
                      </a:pPr>
                      <a:r>
                        <a:rPr lang="en-GB" sz="1200" b="1" i="0" u="none" strike="noStrike" noProof="0">
                          <a:solidFill>
                            <a:schemeClr val="tx1"/>
                          </a:solidFill>
                          <a:latin typeface="Avenir Next LT Pro Light"/>
                        </a:rPr>
                        <a:t>(2023-24)</a:t>
                      </a:r>
                      <a:endParaRPr lang="en-GB">
                        <a:latin typeface="Avenir Next LT Pro Light"/>
                      </a:endParaRPr>
                    </a:p>
                  </a:txBody>
                  <a:tcPr anchor="ctr">
                    <a:solidFill>
                      <a:srgbClr val="FFC000"/>
                    </a:solidFill>
                  </a:tcPr>
                </a:tc>
                <a:tc>
                  <a:txBody>
                    <a:bodyPr/>
                    <a:lstStyle/>
                    <a:p>
                      <a:pPr lvl="0" algn="ctr">
                        <a:buNone/>
                      </a:pPr>
                      <a:r>
                        <a:rPr lang="en-GB" sz="1200" b="0" i="0" u="none" strike="noStrike" noProof="0">
                          <a:solidFill>
                            <a:srgbClr val="000000"/>
                          </a:solidFill>
                          <a:latin typeface="Avenir Next LT Pro Light"/>
                        </a:rPr>
                        <a:t>+31</a:t>
                      </a:r>
                      <a:endParaRPr lang="en-US" sz="1200" b="0" i="0" u="none" strike="noStrike" noProof="0">
                        <a:solidFill>
                          <a:schemeClr val="tx1"/>
                        </a:solidFill>
                        <a:latin typeface="Avenir Next LT Pro Light"/>
                      </a:endParaRPr>
                    </a:p>
                    <a:p>
                      <a:pPr lvl="0" algn="ctr">
                        <a:buNone/>
                      </a:pPr>
                      <a:r>
                        <a:rPr lang="en-GB" sz="1200" b="0" i="0" u="none" strike="noStrike" noProof="0">
                          <a:solidFill>
                            <a:srgbClr val="000000"/>
                          </a:solidFill>
                          <a:latin typeface="Avenir Next LT Pro Light"/>
                        </a:rPr>
                        <a:t>1511</a:t>
                      </a:r>
                    </a:p>
                    <a:p>
                      <a:pPr lvl="0" algn="ctr">
                        <a:buNone/>
                      </a:pPr>
                      <a:r>
                        <a:rPr lang="en-GB" sz="1200" b="0" i="0" u="none" strike="noStrike" noProof="0">
                          <a:solidFill>
                            <a:srgbClr val="000000"/>
                          </a:solidFill>
                          <a:latin typeface="Avenir Next LT Pro Light"/>
                        </a:rPr>
                        <a:t>(2021-22)</a:t>
                      </a:r>
                      <a:endParaRPr lang="en-GB" b="0">
                        <a:solidFill>
                          <a:srgbClr val="000000"/>
                        </a:solidFill>
                        <a:latin typeface="Avenir Next LT Pro Light"/>
                      </a:endParaRPr>
                    </a:p>
                  </a:txBody>
                  <a:tcPr anchor="ctr">
                    <a:solidFill>
                      <a:schemeClr val="bg1">
                        <a:lumMod val="95000"/>
                      </a:schemeClr>
                    </a:solidFill>
                  </a:tcPr>
                </a:tc>
                <a:tc>
                  <a:txBody>
                    <a:bodyPr/>
                    <a:lstStyle/>
                    <a:p>
                      <a:pPr lvl="0" algn="ctr">
                        <a:buNone/>
                      </a:pPr>
                      <a:r>
                        <a:rPr lang="en-GB" sz="1200" b="1" i="0" u="none" strike="noStrike" noProof="0">
                          <a:solidFill>
                            <a:schemeClr val="tx1"/>
                          </a:solidFill>
                          <a:latin typeface="Avenir Next LT Pro Light"/>
                          <a:cs typeface="Arial"/>
                        </a:rPr>
                        <a:t>Best</a:t>
                      </a:r>
                      <a:r>
                        <a:rPr lang="en-GB" sz="1200" b="0" i="0" u="none" strike="noStrike" noProof="0">
                          <a:solidFill>
                            <a:schemeClr val="tx1"/>
                          </a:solidFill>
                          <a:latin typeface="Avenir Next LT Pro Light"/>
                          <a:cs typeface="Arial"/>
                        </a:rPr>
                        <a:t>: Mole Valley 1257</a:t>
                      </a:r>
                    </a:p>
                    <a:p>
                      <a:pPr lvl="0" algn="ctr">
                        <a:buNone/>
                      </a:pPr>
                      <a:r>
                        <a:rPr lang="en-GB" sz="1200" b="1" i="0" u="none" strike="noStrike" noProof="0">
                          <a:solidFill>
                            <a:schemeClr val="tx1"/>
                          </a:solidFill>
                          <a:latin typeface="Avenir Next LT Pro Light"/>
                          <a:cs typeface="Arial"/>
                        </a:rPr>
                        <a:t>Worst</a:t>
                      </a:r>
                      <a:r>
                        <a:rPr lang="en-GB" sz="1200" b="0" i="0" u="none" strike="noStrike" noProof="0">
                          <a:solidFill>
                            <a:schemeClr val="tx1"/>
                          </a:solidFill>
                          <a:latin typeface="Avenir Next LT Pro Light"/>
                          <a:cs typeface="Arial"/>
                        </a:rPr>
                        <a:t>: </a:t>
                      </a:r>
                      <a:r>
                        <a:rPr lang="en-GB" sz="1200" b="1" i="0" u="none" strike="noStrike" noProof="0">
                          <a:solidFill>
                            <a:srgbClr val="996633"/>
                          </a:solidFill>
                          <a:latin typeface="Avenir Next LT Pro Light"/>
                          <a:cs typeface="Arial"/>
                        </a:rPr>
                        <a:t>Spelthorne</a:t>
                      </a:r>
                      <a:r>
                        <a:rPr lang="en-GB" sz="1200" b="0" i="0" u="none" strike="noStrike" noProof="0">
                          <a:solidFill>
                            <a:schemeClr val="tx1"/>
                          </a:solidFill>
                          <a:latin typeface="Avenir Next LT Pro Light"/>
                          <a:cs typeface="Arial"/>
                        </a:rPr>
                        <a:t> 2109</a:t>
                      </a:r>
                    </a:p>
                  </a:txBody>
                  <a:tcPr anchor="ctr">
                    <a:solidFill>
                      <a:schemeClr val="bg1">
                        <a:lumMod val="95000"/>
                      </a:schemeClr>
                    </a:solidFill>
                  </a:tcPr>
                </a:tc>
                <a:tc>
                  <a:txBody>
                    <a:bodyPr/>
                    <a:lstStyle/>
                    <a:p>
                      <a:pPr lvl="0" algn="ctr">
                        <a:buNone/>
                      </a:pPr>
                      <a:r>
                        <a:rPr lang="en-GB" sz="1200" b="1" i="0">
                          <a:solidFill>
                            <a:srgbClr val="000000"/>
                          </a:solidFill>
                          <a:effectLst/>
                          <a:latin typeface="Avenir Next LT Pro Light"/>
                          <a:cs typeface="Arial"/>
                        </a:rPr>
                        <a:t>Best: </a:t>
                      </a:r>
                      <a:r>
                        <a:rPr lang="en-GB" sz="1200" b="0" i="0">
                          <a:solidFill>
                            <a:srgbClr val="000000"/>
                          </a:solidFill>
                          <a:effectLst/>
                          <a:latin typeface="Avenir Next LT Pro Light"/>
                          <a:cs typeface="Arial"/>
                        </a:rPr>
                        <a:t>Cobham and Oxshott PCN 58.01****</a:t>
                      </a:r>
                    </a:p>
                    <a:p>
                      <a:pPr lvl="0" algn="ctr">
                        <a:buNone/>
                      </a:pPr>
                      <a:r>
                        <a:rPr lang="en-GB" sz="1200" b="1" i="0">
                          <a:solidFill>
                            <a:srgbClr val="000000"/>
                          </a:solidFill>
                          <a:effectLst/>
                          <a:latin typeface="Avenir Next LT Pro Light"/>
                          <a:cs typeface="Arial"/>
                        </a:rPr>
                        <a:t>Worst: </a:t>
                      </a:r>
                      <a:r>
                        <a:rPr lang="en-GB" sz="1200" b="0" i="0">
                          <a:solidFill>
                            <a:srgbClr val="000000"/>
                          </a:solidFill>
                          <a:effectLst/>
                          <a:latin typeface="Avenir Next LT Pro Light"/>
                          <a:cs typeface="Arial"/>
                        </a:rPr>
                        <a:t>Central and North Guildford PCN 111.08 ****</a:t>
                      </a:r>
                    </a:p>
                  </a:txBody>
                  <a:tcPr anchor="ctr">
                    <a:solidFill>
                      <a:schemeClr val="bg1">
                        <a:lumMod val="95000"/>
                      </a:schemeClr>
                    </a:solidFill>
                  </a:tcPr>
                </a:tc>
                <a:tc>
                  <a:txBody>
                    <a:bodyPr/>
                    <a:lstStyle/>
                    <a:p>
                      <a:pPr lvl="0" algn="ctr">
                        <a:buNone/>
                      </a:pPr>
                      <a:r>
                        <a:rPr lang="en-GB" sz="1200" b="1" i="0">
                          <a:solidFill>
                            <a:srgbClr val="000000"/>
                          </a:solidFill>
                          <a:effectLst/>
                          <a:latin typeface="Avenir Next LT Pro Light"/>
                          <a:cs typeface="Arial"/>
                        </a:rPr>
                        <a:t>Best</a:t>
                      </a:r>
                      <a:r>
                        <a:rPr lang="en-GB" sz="1200" b="0" i="0">
                          <a:solidFill>
                            <a:srgbClr val="000000"/>
                          </a:solidFill>
                          <a:effectLst/>
                          <a:latin typeface="Avenir Next LT Pro Light"/>
                          <a:cs typeface="Arial"/>
                        </a:rPr>
                        <a:t>: </a:t>
                      </a:r>
                      <a:r>
                        <a:rPr lang="en-GB" sz="1200" b="1" i="0">
                          <a:solidFill>
                            <a:srgbClr val="FF009D"/>
                          </a:solidFill>
                          <a:effectLst/>
                          <a:latin typeface="Avenir Next LT Pro Light"/>
                          <a:cs typeface="Arial"/>
                        </a:rPr>
                        <a:t>Bellfields &amp; Slyfield </a:t>
                      </a:r>
                      <a:r>
                        <a:rPr lang="en-GB" sz="1200" b="0" i="0">
                          <a:solidFill>
                            <a:schemeClr val="tx1"/>
                          </a:solidFill>
                          <a:effectLst/>
                          <a:latin typeface="Avenir Next LT Pro Light"/>
                          <a:cs typeface="Arial"/>
                        </a:rPr>
                        <a:t>(Guildford) </a:t>
                      </a:r>
                      <a:r>
                        <a:rPr lang="en-GB" sz="1200" b="0" i="0">
                          <a:solidFill>
                            <a:srgbClr val="000000"/>
                          </a:solidFill>
                          <a:effectLst/>
                          <a:latin typeface="Avenir Next LT Pro Light"/>
                          <a:cs typeface="Arial"/>
                        </a:rPr>
                        <a:t>146.27****</a:t>
                      </a:r>
                    </a:p>
                    <a:p>
                      <a:pPr lvl="0" algn="ctr">
                        <a:buNone/>
                      </a:pPr>
                      <a:r>
                        <a:rPr lang="en-GB" sz="1200" b="1" i="0">
                          <a:solidFill>
                            <a:srgbClr val="000000"/>
                          </a:solidFill>
                          <a:effectLst/>
                          <a:latin typeface="Avenir Next LT Pro Light"/>
                          <a:cs typeface="Arial"/>
                        </a:rPr>
                        <a:t>Worst</a:t>
                      </a:r>
                      <a:r>
                        <a:rPr lang="en-GB" sz="1200" b="0" i="0">
                          <a:solidFill>
                            <a:srgbClr val="000000"/>
                          </a:solidFill>
                          <a:effectLst/>
                          <a:latin typeface="Avenir Next LT Pro Light"/>
                          <a:cs typeface="Arial"/>
                        </a:rPr>
                        <a:t>: Hinchley Wood &amp; Weston Green (Elmbridge) 51.53 ****</a:t>
                      </a:r>
                    </a:p>
                  </a:txBody>
                  <a:tcPr anchor="ctr">
                    <a:solidFill>
                      <a:schemeClr val="bg1">
                        <a:lumMod val="95000"/>
                      </a:schemeClr>
                    </a:solidFill>
                  </a:tcPr>
                </a:tc>
                <a:extLst>
                  <a:ext uri="{0D108BD9-81ED-4DB2-BD59-A6C34878D82A}">
                    <a16:rowId xmlns:a16="http://schemas.microsoft.com/office/drawing/2014/main" val="3606801275"/>
                  </a:ext>
                </a:extLst>
              </a:tr>
              <a:tr h="1402542">
                <a:tc>
                  <a:txBody>
                    <a:bodyPr/>
                    <a:lstStyle/>
                    <a:p>
                      <a:pPr algn="ctr"/>
                      <a:r>
                        <a:rPr lang="en-GB" sz="1200">
                          <a:solidFill>
                            <a:schemeClr val="tx1"/>
                          </a:solidFill>
                          <a:latin typeface="Avenir Next LT Pro Light"/>
                          <a:cs typeface="Arial"/>
                        </a:rPr>
                        <a:t>Rate of deaths from drug misuse (standardised rate per 100,000)</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a:latin typeface="Avenir Next LT Pro Light"/>
                          <a:cs typeface="Arial"/>
                        </a:rPr>
                        <a:t>Low</a:t>
                      </a:r>
                    </a:p>
                  </a:txBody>
                  <a:tcPr anchor="ctr">
                    <a:solidFill>
                      <a:schemeClr val="bg1">
                        <a:lumMod val="95000"/>
                      </a:schemeClr>
                    </a:solidFill>
                  </a:tcPr>
                </a:tc>
                <a:tc>
                  <a:txBody>
                    <a:bodyPr/>
                    <a:lstStyle/>
                    <a:p>
                      <a:pPr lvl="0" algn="ctr">
                        <a:buNone/>
                      </a:pPr>
                      <a:r>
                        <a:rPr lang="en-GB" sz="1200" b="1">
                          <a:solidFill>
                            <a:schemeClr val="tx1"/>
                          </a:solidFill>
                          <a:latin typeface="Avenir Next LT Pro Light"/>
                          <a:cs typeface="Arial"/>
                        </a:rPr>
                        <a:t>2.9</a:t>
                      </a:r>
                      <a:br>
                        <a:rPr lang="en-GB" sz="1200" b="1">
                          <a:solidFill>
                            <a:schemeClr val="tx1"/>
                          </a:solidFill>
                          <a:latin typeface="Avenir Next LT Pro Light"/>
                          <a:cs typeface="Arial"/>
                        </a:rPr>
                      </a:br>
                      <a:r>
                        <a:rPr lang="en-GB" sz="1200" b="1">
                          <a:solidFill>
                            <a:schemeClr val="tx1"/>
                          </a:solidFill>
                          <a:latin typeface="Avenir Next LT Pro Light"/>
                          <a:cs typeface="Arial"/>
                        </a:rPr>
                        <a:t>(2022-24)</a:t>
                      </a:r>
                    </a:p>
                  </a:txBody>
                  <a:tcPr anchor="ctr">
                    <a:solidFill>
                      <a:srgbClr val="FFC000"/>
                    </a:solidFill>
                  </a:tcPr>
                </a:tc>
                <a:tc>
                  <a:txBody>
                    <a:bodyPr/>
                    <a:lstStyle/>
                    <a:p>
                      <a:pPr lvl="0" algn="ctr">
                        <a:buNone/>
                      </a:pPr>
                      <a:r>
                        <a:rPr lang="en-GB" sz="1200">
                          <a:latin typeface="Avenir Next LT Pro Light"/>
                          <a:cs typeface="Arial"/>
                        </a:rPr>
                        <a:t>+0.2</a:t>
                      </a:r>
                    </a:p>
                    <a:p>
                      <a:pPr lvl="0" algn="ctr">
                        <a:buNone/>
                      </a:pPr>
                      <a:r>
                        <a:rPr lang="en-GB" sz="1200" b="0">
                          <a:solidFill>
                            <a:schemeClr val="tx1"/>
                          </a:solidFill>
                          <a:latin typeface="Avenir Next LT Pro Light"/>
                          <a:cs typeface="Arial"/>
                        </a:rPr>
                        <a:t>2.7</a:t>
                      </a:r>
                    </a:p>
                    <a:p>
                      <a:pPr lvl="0" algn="ctr">
                        <a:buNone/>
                      </a:pPr>
                      <a:r>
                        <a:rPr lang="en-GB" sz="1200" b="0">
                          <a:solidFill>
                            <a:schemeClr val="tx1"/>
                          </a:solidFill>
                          <a:latin typeface="Avenir Next LT Pro Light"/>
                          <a:cs typeface="Arial"/>
                        </a:rPr>
                        <a:t>(2021-23)</a:t>
                      </a:r>
                    </a:p>
                  </a:txBody>
                  <a:tcPr anchor="ctr">
                    <a:solidFill>
                      <a:schemeClr val="bg1">
                        <a:lumMod val="95000"/>
                      </a:schemeClr>
                    </a:solidFill>
                  </a:tcPr>
                </a:tc>
                <a:tc>
                  <a:txBody>
                    <a:bodyPr/>
                    <a:lstStyle/>
                    <a:p>
                      <a:pPr lvl="0" algn="ctr">
                        <a:buNone/>
                      </a:pPr>
                      <a:r>
                        <a:rPr lang="en-GB" sz="1200" b="1">
                          <a:solidFill>
                            <a:schemeClr val="tx1"/>
                          </a:solidFill>
                          <a:latin typeface="Avenir Next LT Pro Light"/>
                          <a:cs typeface="Arial"/>
                        </a:rPr>
                        <a:t>Best</a:t>
                      </a:r>
                      <a:r>
                        <a:rPr lang="en-GB" sz="1200" b="0">
                          <a:solidFill>
                            <a:schemeClr val="tx1"/>
                          </a:solidFill>
                          <a:latin typeface="Avenir Next LT Pro Light"/>
                          <a:cs typeface="Arial"/>
                        </a:rPr>
                        <a:t>: </a:t>
                      </a:r>
                      <a:r>
                        <a:rPr lang="en-GB" sz="1200" b="0" i="0" u="none" strike="noStrike" noProof="0">
                          <a:solidFill>
                            <a:schemeClr val="tx1"/>
                          </a:solidFill>
                          <a:latin typeface="Avenir Next LT Pro Light"/>
                          <a:cs typeface="Arial"/>
                        </a:rPr>
                        <a:t>Reigate and Banstead 2.7*****</a:t>
                      </a:r>
                      <a:endParaRPr lang="en-GB" sz="1200" b="0">
                        <a:solidFill>
                          <a:schemeClr val="tx1"/>
                        </a:solidFill>
                        <a:latin typeface="Avenir Next LT Pro Light"/>
                        <a:cs typeface="Arial"/>
                      </a:endParaRPr>
                    </a:p>
                    <a:p>
                      <a:pPr lvl="0" algn="ctr">
                        <a:buNone/>
                      </a:pPr>
                      <a:r>
                        <a:rPr lang="en-GB" sz="1200" b="1">
                          <a:solidFill>
                            <a:schemeClr val="tx1"/>
                          </a:solidFill>
                          <a:latin typeface="Avenir Next LT Pro Light"/>
                          <a:cs typeface="Arial"/>
                        </a:rPr>
                        <a:t>Worst</a:t>
                      </a:r>
                      <a:r>
                        <a:rPr lang="en-GB" sz="1200" b="0">
                          <a:solidFill>
                            <a:schemeClr val="tx1"/>
                          </a:solidFill>
                          <a:latin typeface="Avenir Next LT Pro Light"/>
                          <a:cs typeface="Arial"/>
                        </a:rPr>
                        <a:t>: Elmbridge and Runnymede 4.9</a:t>
                      </a:r>
                    </a:p>
                  </a:txBody>
                  <a:tcPr anchor="ctr">
                    <a:solidFill>
                      <a:schemeClr val="bg1">
                        <a:lumMod val="95000"/>
                      </a:schemeClr>
                    </a:solidFill>
                  </a:tcPr>
                </a:tc>
                <a:tc>
                  <a:txBody>
                    <a:bodyPr/>
                    <a:lstStyle/>
                    <a:p>
                      <a:pPr lvl="0" algn="ctr">
                        <a:buNone/>
                      </a:pPr>
                      <a:r>
                        <a:rPr lang="en-GB" sz="12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2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547795134"/>
                  </a:ext>
                </a:extLst>
              </a:tr>
            </a:tbl>
          </a:graphicData>
        </a:graphic>
      </p:graphicFrame>
      <p:sp>
        <p:nvSpPr>
          <p:cNvPr id="17" name="TextBox 16">
            <a:extLst>
              <a:ext uri="{FF2B5EF4-FFF2-40B4-BE49-F238E27FC236}">
                <a16:creationId xmlns:a16="http://schemas.microsoft.com/office/drawing/2014/main" id="{1B0971C0-AB0D-A9A3-3B31-E7BCF2E46ABE}"/>
              </a:ext>
            </a:extLst>
          </p:cNvPr>
          <p:cNvSpPr txBox="1"/>
          <p:nvPr/>
        </p:nvSpPr>
        <p:spPr>
          <a:xfrm>
            <a:off x="1" y="5761151"/>
            <a:ext cx="10972800" cy="846386"/>
          </a:xfrm>
          <a:prstGeom prst="rect">
            <a:avLst/>
          </a:prstGeom>
          <a:noFill/>
        </p:spPr>
        <p:txBody>
          <a:bodyPr wrap="square" lIns="91440" tIns="45720" rIns="91440" bIns="45720" rtlCol="0" anchor="t">
            <a:spAutoFit/>
          </a:bodyPr>
          <a:lstStyle/>
          <a:p>
            <a:r>
              <a:rPr lang="en-GB" sz="700" i="1">
                <a:latin typeface="Avenir Next LT Pro Light" panose="020B0304020202020204" pitchFamily="34" charset="0"/>
                <a:cs typeface="Arial" panose="020B0604020202020204" pitchFamily="34" charset="0"/>
              </a:rPr>
              <a:t>* The number of mothers known to be smokers at the time of delivery as a percentage of all maternities with known smoking status. A maternity is defined as a pregnant woman who gives birth to one or more live or stillborn babies of at least 24 weeks gestation, where the baby is delivered by either a midwife or doctor at home or in an NHS hospital</a:t>
            </a:r>
          </a:p>
          <a:p>
            <a:r>
              <a:rPr lang="en-GB" sz="700" i="1">
                <a:latin typeface="Avenir Next LT Pro Light" panose="020B0304020202020204" pitchFamily="34" charset="0"/>
                <a:cs typeface="Arial"/>
              </a:rPr>
              <a:t>** </a:t>
            </a:r>
            <a:r>
              <a:rPr lang="en-GB" sz="700" i="1">
                <a:latin typeface="Avenir Next LT Pro Light" panose="020B0304020202020204" pitchFamily="34" charset="0"/>
                <a:cs typeface="Arial" panose="020B0604020202020204" pitchFamily="34" charset="0"/>
              </a:rPr>
              <a:t>Best 8 areas include: Elmbridge, Epsom and Ewell, Mole Valley, Reigate and Banstead, Runnymede, Spelthorne, Tandridge, Woking</a:t>
            </a:r>
          </a:p>
          <a:p>
            <a:r>
              <a:rPr lang="en-GB" sz="700" i="1">
                <a:latin typeface="Avenir Next LT Pro Light" panose="020B0304020202020204" pitchFamily="34" charset="0"/>
                <a:cs typeface="Arial" panose="020B0604020202020204" pitchFamily="34" charset="0"/>
              </a:rPr>
              <a:t>*** PCNs and wards data collection is through the Standardised Admission Ratio (SAR) for alcohol attributable harm. A SAR of 100 indicates that an area has average emergency admission rate, higher than 100 indicates that the area has higher than average emergency admission rate, lower than 100 indicates lower than average emergency admission rate. Admission episodes for alcohol-related conditions is not available at PCN and Ward levels. </a:t>
            </a:r>
          </a:p>
          <a:p>
            <a:r>
              <a:rPr lang="en-GB" sz="700" i="1">
                <a:latin typeface="Avenir Next LT Pro Light" panose="020B0304020202020204" pitchFamily="34" charset="0"/>
                <a:cs typeface="Arial" panose="020B0604020202020204" pitchFamily="34" charset="0"/>
              </a:rPr>
              <a:t>**** 2016-21</a:t>
            </a:r>
            <a:endParaRPr lang="en-GB" sz="700" i="1">
              <a:latin typeface="Avenir Next LT Pro Light" panose="020B0304020202020204" pitchFamily="34" charset="0"/>
              <a:cs typeface="Arial"/>
            </a:endParaRPr>
          </a:p>
          <a:p>
            <a:r>
              <a:rPr lang="en-GB" sz="700" i="1">
                <a:latin typeface="Avenir Next LT Pro Light" panose="020B0304020202020204" pitchFamily="34" charset="0"/>
                <a:cs typeface="Arial"/>
              </a:rPr>
              <a:t>***** Values cannot be calculated for 6 districts and boroughs as the values were too small.</a:t>
            </a:r>
          </a:p>
        </p:txBody>
      </p:sp>
      <p:graphicFrame>
        <p:nvGraphicFramePr>
          <p:cNvPr id="5" name="Table 4">
            <a:extLst>
              <a:ext uri="{FF2B5EF4-FFF2-40B4-BE49-F238E27FC236}">
                <a16:creationId xmlns:a16="http://schemas.microsoft.com/office/drawing/2014/main" id="{15053E97-DCAE-8051-3885-9284BA6F8E35}"/>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4262640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29469" y="99037"/>
            <a:ext cx="10960108" cy="555070"/>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algn="just">
              <a:lnSpc>
                <a:spcPct val="100000"/>
              </a:lnSpc>
              <a:defRPr/>
            </a:pPr>
            <a:r>
              <a:rPr lang="en-GB" sz="1400">
                <a:latin typeface="Arial" panose="020B0604020202020204" pitchFamily="34" charset="0"/>
                <a:cs typeface="Arial" panose="020B0604020202020204" pitchFamily="34" charset="0"/>
              </a:rPr>
              <a:t>PRIORITY 1: Supporting those of all ages (babies, children, young people, adults and older adults) in the Priority Populations to lead healthy lives by preventing physical ill health and promoting physical well-being</a:t>
            </a:r>
          </a:p>
          <a:p>
            <a:pPr algn="just">
              <a:lnSpc>
                <a:spcPct val="150000"/>
              </a:lnSpc>
              <a:defRPr/>
            </a:pPr>
            <a:r>
              <a:rPr lang="en-GB" sz="1400">
                <a:latin typeface="Arial" panose="020B0604020202020204" pitchFamily="34" charset="0"/>
                <a:cs typeface="Arial" panose="020B0604020202020204" pitchFamily="34" charset="0"/>
              </a:rPr>
              <a:t>OUTCOME 3: Serious conditions and diseases are prevented</a:t>
            </a:r>
            <a:endParaRPr lang="en-GB" sz="1400" b="0"/>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3471493414"/>
              </p:ext>
            </p:extLst>
          </p:nvPr>
        </p:nvGraphicFramePr>
        <p:xfrm>
          <a:off x="127643" y="884940"/>
          <a:ext cx="10861934" cy="5314050"/>
        </p:xfrm>
        <a:graphic>
          <a:graphicData uri="http://schemas.openxmlformats.org/drawingml/2006/table">
            <a:tbl>
              <a:tblPr firstRow="1" bandRow="1">
                <a:tableStyleId>{5C22544A-7EE6-4342-B048-85BDC9FD1C3A}</a:tableStyleId>
              </a:tblPr>
              <a:tblGrid>
                <a:gridCol w="1959330">
                  <a:extLst>
                    <a:ext uri="{9D8B030D-6E8A-4147-A177-3AD203B41FA5}">
                      <a16:colId xmlns:a16="http://schemas.microsoft.com/office/drawing/2014/main" val="1076838934"/>
                    </a:ext>
                  </a:extLst>
                </a:gridCol>
                <a:gridCol w="729556">
                  <a:extLst>
                    <a:ext uri="{9D8B030D-6E8A-4147-A177-3AD203B41FA5}">
                      <a16:colId xmlns:a16="http://schemas.microsoft.com/office/drawing/2014/main" val="3415401710"/>
                    </a:ext>
                  </a:extLst>
                </a:gridCol>
                <a:gridCol w="1031802">
                  <a:extLst>
                    <a:ext uri="{9D8B030D-6E8A-4147-A177-3AD203B41FA5}">
                      <a16:colId xmlns:a16="http://schemas.microsoft.com/office/drawing/2014/main" val="3306456710"/>
                    </a:ext>
                  </a:extLst>
                </a:gridCol>
                <a:gridCol w="1292356">
                  <a:extLst>
                    <a:ext uri="{9D8B030D-6E8A-4147-A177-3AD203B41FA5}">
                      <a16:colId xmlns:a16="http://schemas.microsoft.com/office/drawing/2014/main" val="3973738166"/>
                    </a:ext>
                  </a:extLst>
                </a:gridCol>
                <a:gridCol w="1890204">
                  <a:extLst>
                    <a:ext uri="{9D8B030D-6E8A-4147-A177-3AD203B41FA5}">
                      <a16:colId xmlns:a16="http://schemas.microsoft.com/office/drawing/2014/main" val="488313225"/>
                    </a:ext>
                  </a:extLst>
                </a:gridCol>
                <a:gridCol w="2038979">
                  <a:extLst>
                    <a:ext uri="{9D8B030D-6E8A-4147-A177-3AD203B41FA5}">
                      <a16:colId xmlns:a16="http://schemas.microsoft.com/office/drawing/2014/main" val="992201483"/>
                    </a:ext>
                  </a:extLst>
                </a:gridCol>
                <a:gridCol w="1919707">
                  <a:extLst>
                    <a:ext uri="{9D8B030D-6E8A-4147-A177-3AD203B41FA5}">
                      <a16:colId xmlns:a16="http://schemas.microsoft.com/office/drawing/2014/main" val="1974498419"/>
                    </a:ext>
                  </a:extLst>
                </a:gridCol>
              </a:tblGrid>
              <a:tr h="806182">
                <a:tc>
                  <a:txBody>
                    <a:bodyPr/>
                    <a:lstStyle/>
                    <a:p>
                      <a:pPr algn="ctr"/>
                      <a:r>
                        <a:rPr lang="en-GB" sz="12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Surrey’s result</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Change from previous Surrey’s result </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Borough and District result</a:t>
                      </a:r>
                    </a:p>
                  </a:txBody>
                  <a:tcPr anchor="ctr">
                    <a:solidFill>
                      <a:schemeClr val="tx2">
                        <a:lumMod val="75000"/>
                      </a:schemeClr>
                    </a:solidFill>
                  </a:tcPr>
                </a:tc>
                <a:tc>
                  <a:txBody>
                    <a:bodyPr/>
                    <a:lstStyle/>
                    <a:p>
                      <a:pPr lvl="0" algn="ctr">
                        <a:buNone/>
                      </a:pPr>
                      <a:r>
                        <a:rPr lang="en-GB" sz="1200">
                          <a:solidFill>
                            <a:schemeClr val="bg1"/>
                          </a:solidFill>
                          <a:latin typeface="Avenir Next LT Pro Light"/>
                          <a:cs typeface="Arial"/>
                        </a:rPr>
                        <a:t>Latest Primary Care Network result</a:t>
                      </a:r>
                    </a:p>
                  </a:txBody>
                  <a:tcPr anchor="ctr">
                    <a:solidFill>
                      <a:schemeClr val="tx2">
                        <a:lumMod val="75000"/>
                      </a:schemeClr>
                    </a:solidFill>
                  </a:tcPr>
                </a:tc>
                <a:tc>
                  <a:txBody>
                    <a:bodyPr/>
                    <a:lstStyle/>
                    <a:p>
                      <a:pPr lvl="0" algn="ctr">
                        <a:buNone/>
                      </a:pPr>
                      <a:r>
                        <a:rPr lang="en-GB" sz="1200">
                          <a:solidFill>
                            <a:schemeClr val="bg1"/>
                          </a:solidFill>
                          <a:latin typeface="Avenir Next LT Pro Light"/>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963539">
                <a:tc>
                  <a:txBody>
                    <a:bodyPr/>
                    <a:lstStyle/>
                    <a:p>
                      <a:pPr algn="ctr"/>
                      <a:r>
                        <a:rPr lang="en-GB" sz="1150">
                          <a:solidFill>
                            <a:schemeClr val="tx1"/>
                          </a:solidFill>
                          <a:latin typeface="Avenir Next LT Pro Light"/>
                          <a:cs typeface="Arial"/>
                        </a:rPr>
                        <a:t>Bowel cancer screening coverage (percentage of people aged 60 to 74 years old)</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50" b="1">
                          <a:latin typeface="Avenir Next LT Pro Light"/>
                          <a:cs typeface="Arial"/>
                        </a:rPr>
                        <a:t>High</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a:cs typeface="Arial"/>
                        </a:rPr>
                        <a:t>75.7%</a:t>
                      </a:r>
                      <a:br>
                        <a:rPr lang="en-GB" sz="1150" b="1">
                          <a:solidFill>
                            <a:schemeClr val="tx1"/>
                          </a:solidFill>
                          <a:latin typeface="Avenir Next LT Pro Light"/>
                          <a:cs typeface="Arial"/>
                        </a:rPr>
                      </a:br>
                      <a:r>
                        <a:rPr lang="en-GB" sz="1150" b="1">
                          <a:solidFill>
                            <a:schemeClr val="tx1"/>
                          </a:solidFill>
                          <a:latin typeface="Avenir Next LT Pro Light"/>
                          <a:cs typeface="Arial"/>
                        </a:rPr>
                        <a:t>(2025)</a:t>
                      </a:r>
                    </a:p>
                  </a:txBody>
                  <a:tcPr anchor="ctr">
                    <a:solidFill>
                      <a:srgbClr val="92D050"/>
                    </a:solidFill>
                  </a:tcPr>
                </a:tc>
                <a:tc>
                  <a:txBody>
                    <a:bodyPr/>
                    <a:lstStyle/>
                    <a:p>
                      <a:pPr lvl="0" algn="ctr">
                        <a:buNone/>
                      </a:pPr>
                      <a:r>
                        <a:rPr lang="en-GB" sz="1150" b="1">
                          <a:latin typeface="Avenir Next LT Pro Light"/>
                          <a:cs typeface="Arial"/>
                        </a:rPr>
                        <a:t>+1.3</a:t>
                      </a:r>
                    </a:p>
                    <a:p>
                      <a:pPr lvl="0" algn="ctr">
                        <a:buNone/>
                      </a:pPr>
                      <a:r>
                        <a:rPr lang="en-GB" sz="1150">
                          <a:latin typeface="Avenir Next LT Pro Light"/>
                          <a:cs typeface="Arial"/>
                        </a:rPr>
                        <a:t>74.4%</a:t>
                      </a:r>
                    </a:p>
                    <a:p>
                      <a:pPr lvl="0" algn="ctr">
                        <a:buNone/>
                      </a:pPr>
                      <a:r>
                        <a:rPr lang="en-GB" sz="1150">
                          <a:latin typeface="Avenir Next LT Pro Light"/>
                          <a:cs typeface="Arial"/>
                        </a:rPr>
                        <a:t>(2024)</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a:cs typeface="Arial"/>
                        </a:rPr>
                        <a:t>Best</a:t>
                      </a:r>
                      <a:r>
                        <a:rPr lang="en-GB" sz="1150" b="0">
                          <a:solidFill>
                            <a:schemeClr val="tx1"/>
                          </a:solidFill>
                          <a:latin typeface="Avenir Next LT Pro Light"/>
                          <a:cs typeface="Arial"/>
                        </a:rPr>
                        <a:t>: Waverley 79%</a:t>
                      </a:r>
                    </a:p>
                    <a:p>
                      <a:pPr lvl="0" algn="ctr">
                        <a:buNone/>
                      </a:pPr>
                      <a:r>
                        <a:rPr lang="en-GB" sz="1150" b="1">
                          <a:solidFill>
                            <a:schemeClr val="tx1"/>
                          </a:solidFill>
                          <a:latin typeface="Avenir Next LT Pro Light"/>
                          <a:cs typeface="Arial"/>
                        </a:rPr>
                        <a:t>Worst</a:t>
                      </a:r>
                      <a:r>
                        <a:rPr lang="en-GB" sz="1150" b="0">
                          <a:solidFill>
                            <a:schemeClr val="tx1"/>
                          </a:solidFill>
                          <a:latin typeface="Avenir Next LT Pro Light"/>
                          <a:cs typeface="Arial"/>
                        </a:rPr>
                        <a:t>: </a:t>
                      </a:r>
                      <a:r>
                        <a:rPr lang="en-GB" sz="1150" b="1" i="0" u="none" strike="noStrike" noProof="0">
                          <a:solidFill>
                            <a:srgbClr val="996633"/>
                          </a:solidFill>
                          <a:latin typeface="Avenir Next LT Pro Light"/>
                          <a:cs typeface="Arial"/>
                        </a:rPr>
                        <a:t>Spelthorne</a:t>
                      </a:r>
                      <a:r>
                        <a:rPr lang="en-GB" sz="1150" b="1" i="0" u="none" strike="noStrike" kern="1200">
                          <a:solidFill>
                            <a:schemeClr val="accent2">
                              <a:lumMod val="49000"/>
                            </a:schemeClr>
                          </a:solidFill>
                          <a:latin typeface="Avenir Next LT Pro Light"/>
                          <a:ea typeface="+mn-ea"/>
                          <a:cs typeface="Arial"/>
                        </a:rPr>
                        <a:t> </a:t>
                      </a:r>
                      <a:r>
                        <a:rPr lang="en-GB" sz="1150" b="0" i="0" u="none" strike="noStrike" kern="1200">
                          <a:solidFill>
                            <a:schemeClr val="tx1"/>
                          </a:solidFill>
                          <a:latin typeface="Avenir Next LT Pro Light"/>
                          <a:ea typeface="+mn-ea"/>
                          <a:cs typeface="Arial"/>
                        </a:rPr>
                        <a:t>72.9%</a:t>
                      </a:r>
                    </a:p>
                  </a:txBody>
                  <a:tcPr anchor="ctr">
                    <a:solidFill>
                      <a:schemeClr val="bg1">
                        <a:lumMod val="95000"/>
                      </a:schemeClr>
                    </a:solidFill>
                  </a:tcPr>
                </a:tc>
                <a:tc>
                  <a:txBody>
                    <a:bodyPr/>
                    <a:lstStyle/>
                    <a:p>
                      <a:pPr lvl="0" algn="ctr">
                        <a:buNone/>
                      </a:pPr>
                      <a:r>
                        <a:rPr lang="en-GB" sz="1150" b="1" i="0">
                          <a:solidFill>
                            <a:srgbClr val="000000"/>
                          </a:solidFill>
                          <a:effectLst/>
                          <a:latin typeface="Avenir Next LT Pro Light"/>
                          <a:cs typeface="Arial"/>
                        </a:rPr>
                        <a:t>Best</a:t>
                      </a:r>
                      <a:r>
                        <a:rPr lang="en-GB" sz="1150" b="0" i="0">
                          <a:solidFill>
                            <a:srgbClr val="000000"/>
                          </a:solidFill>
                          <a:effectLst/>
                          <a:latin typeface="Avenir Next LT Pro Light"/>
                          <a:cs typeface="Arial"/>
                        </a:rPr>
                        <a:t>: Farnham PCN </a:t>
                      </a:r>
                      <a:r>
                        <a:rPr lang="en-GB" sz="1150" b="0" i="0">
                          <a:solidFill>
                            <a:schemeClr val="tx1"/>
                          </a:solidFill>
                          <a:effectLst/>
                          <a:latin typeface="Avenir Next LT Pro Light"/>
                          <a:cs typeface="Arial"/>
                        </a:rPr>
                        <a:t>79.15%</a:t>
                      </a:r>
                    </a:p>
                    <a:p>
                      <a:pPr lvl="0" algn="ctr">
                        <a:buNone/>
                      </a:pPr>
                      <a:r>
                        <a:rPr lang="en-GB" sz="1150" b="1" i="0">
                          <a:solidFill>
                            <a:schemeClr val="tx1"/>
                          </a:solidFill>
                          <a:effectLst/>
                          <a:latin typeface="Avenir Next LT Pro Light"/>
                          <a:cs typeface="Arial"/>
                        </a:rPr>
                        <a:t>Worst</a:t>
                      </a:r>
                      <a:r>
                        <a:rPr lang="en-GB" sz="1150" b="0" i="0">
                          <a:solidFill>
                            <a:schemeClr val="tx1"/>
                          </a:solidFill>
                          <a:effectLst/>
                          <a:latin typeface="Avenir Next LT Pro Light"/>
                          <a:cs typeface="Arial"/>
                        </a:rPr>
                        <a:t>: </a:t>
                      </a:r>
                      <a:r>
                        <a:rPr lang="en-GB" sz="1150" b="1" kern="1200" noProof="0">
                          <a:solidFill>
                            <a:schemeClr val="accent2"/>
                          </a:solidFill>
                          <a:latin typeface="Avenir Next LT Pro Light"/>
                          <a:ea typeface="+mn-ea"/>
                          <a:cs typeface="Arial"/>
                        </a:rPr>
                        <a:t>SASSE Network 3 PCN </a:t>
                      </a:r>
                      <a:r>
                        <a:rPr lang="en-GB" sz="1150" b="0" i="0">
                          <a:solidFill>
                            <a:schemeClr val="tx1"/>
                          </a:solidFill>
                          <a:effectLst/>
                          <a:latin typeface="Avenir Next LT Pro Light"/>
                          <a:cs typeface="Arial"/>
                        </a:rPr>
                        <a:t>68.45%</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5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937327982"/>
                  </a:ext>
                </a:extLst>
              </a:tr>
              <a:tr h="1087535">
                <a:tc>
                  <a:txBody>
                    <a:bodyPr/>
                    <a:lstStyle/>
                    <a:p>
                      <a:pPr algn="ctr"/>
                      <a:r>
                        <a:rPr lang="en-GB" sz="1150">
                          <a:solidFill>
                            <a:schemeClr val="tx1"/>
                          </a:solidFill>
                          <a:latin typeface="Avenir Next LT Pro Light"/>
                          <a:cs typeface="Arial"/>
                        </a:rPr>
                        <a:t>Breast cancer screening coverage (percentage of women aged 53 to 70 years old)</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50" b="1">
                          <a:latin typeface="Avenir Next LT Pro Light"/>
                          <a:cs typeface="Arial"/>
                        </a:rPr>
                        <a:t>High</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a:cs typeface="Arial"/>
                        </a:rPr>
                        <a:t>72.4%</a:t>
                      </a:r>
                      <a:br>
                        <a:rPr lang="en-GB" sz="1150" b="1">
                          <a:solidFill>
                            <a:schemeClr val="tx1"/>
                          </a:solidFill>
                          <a:latin typeface="Avenir Next LT Pro Light"/>
                          <a:cs typeface="Arial"/>
                        </a:rPr>
                      </a:br>
                      <a:r>
                        <a:rPr lang="en-GB" sz="1150" b="1">
                          <a:solidFill>
                            <a:schemeClr val="tx1"/>
                          </a:solidFill>
                          <a:latin typeface="Avenir Next LT Pro Light"/>
                          <a:cs typeface="Arial"/>
                        </a:rPr>
                        <a:t>(2025)</a:t>
                      </a:r>
                    </a:p>
                  </a:txBody>
                  <a:tcPr anchor="ctr">
                    <a:solidFill>
                      <a:srgbClr val="92D050"/>
                    </a:solidFill>
                  </a:tcPr>
                </a:tc>
                <a:tc>
                  <a:txBody>
                    <a:bodyPr/>
                    <a:lstStyle/>
                    <a:p>
                      <a:pPr lvl="0" algn="ctr">
                        <a:buNone/>
                      </a:pPr>
                      <a:r>
                        <a:rPr lang="en-GB" sz="1150" b="1">
                          <a:latin typeface="Avenir Next LT Pro Light"/>
                          <a:cs typeface="Arial"/>
                        </a:rPr>
                        <a:t>+1.3</a:t>
                      </a:r>
                    </a:p>
                    <a:p>
                      <a:pPr lvl="0" algn="ctr">
                        <a:buNone/>
                      </a:pPr>
                      <a:r>
                        <a:rPr lang="en-GB" sz="1150">
                          <a:latin typeface="Avenir Next LT Pro Light"/>
                          <a:cs typeface="Arial"/>
                        </a:rPr>
                        <a:t>71.1%</a:t>
                      </a:r>
                    </a:p>
                    <a:p>
                      <a:pPr lvl="0" algn="ctr">
                        <a:buNone/>
                      </a:pPr>
                      <a:r>
                        <a:rPr lang="en-GB" sz="1150">
                          <a:latin typeface="Avenir Next LT Pro Light"/>
                          <a:cs typeface="Arial"/>
                        </a:rPr>
                        <a:t>(2024)</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a:cs typeface="Arial"/>
                        </a:rPr>
                        <a:t>Best</a:t>
                      </a:r>
                      <a:r>
                        <a:rPr lang="en-GB" sz="1150" b="0">
                          <a:solidFill>
                            <a:schemeClr val="tx1"/>
                          </a:solidFill>
                          <a:latin typeface="Avenir Next LT Pro Light"/>
                          <a:cs typeface="Arial"/>
                        </a:rPr>
                        <a:t>: Waverley and Mole Valley 75.7%</a:t>
                      </a:r>
                    </a:p>
                    <a:p>
                      <a:pPr lvl="0" algn="ctr">
                        <a:buNone/>
                      </a:pPr>
                      <a:r>
                        <a:rPr lang="en-GB" sz="1150" b="1">
                          <a:solidFill>
                            <a:schemeClr val="tx1"/>
                          </a:solidFill>
                          <a:latin typeface="Avenir Next LT Pro Light"/>
                          <a:cs typeface="Arial"/>
                        </a:rPr>
                        <a:t>Worst</a:t>
                      </a:r>
                      <a:r>
                        <a:rPr lang="en-GB" sz="1150" b="0">
                          <a:solidFill>
                            <a:schemeClr val="tx1"/>
                          </a:solidFill>
                          <a:latin typeface="Avenir Next LT Pro Light"/>
                          <a:cs typeface="Arial"/>
                        </a:rPr>
                        <a:t>: Elmbridge 67.6%</a:t>
                      </a:r>
                    </a:p>
                  </a:txBody>
                  <a:tcPr anchor="ctr">
                    <a:solidFill>
                      <a:schemeClr val="bg1">
                        <a:lumMod val="95000"/>
                      </a:schemeClr>
                    </a:solidFill>
                  </a:tcPr>
                </a:tc>
                <a:tc>
                  <a:txBody>
                    <a:bodyPr/>
                    <a:lstStyle/>
                    <a:p>
                      <a:pPr lvl="0" algn="ctr">
                        <a:buNone/>
                      </a:pPr>
                      <a:r>
                        <a:rPr lang="en-GB" sz="1150" b="1" i="0">
                          <a:solidFill>
                            <a:srgbClr val="000000"/>
                          </a:solidFill>
                          <a:effectLst/>
                          <a:latin typeface="Avenir Next LT Pro Light"/>
                          <a:cs typeface="Arial"/>
                        </a:rPr>
                        <a:t>Best</a:t>
                      </a:r>
                      <a:r>
                        <a:rPr lang="en-GB" sz="1150" b="0" i="0">
                          <a:solidFill>
                            <a:srgbClr val="000000"/>
                          </a:solidFill>
                          <a:effectLst/>
                          <a:latin typeface="Avenir Next LT Pro Light"/>
                          <a:cs typeface="Arial"/>
                        </a:rPr>
                        <a:t>: Leatherhead </a:t>
                      </a:r>
                    </a:p>
                    <a:p>
                      <a:pPr lvl="0" algn="ctr">
                        <a:buNone/>
                      </a:pPr>
                      <a:r>
                        <a:rPr lang="en-GB" sz="1150" b="0" i="0">
                          <a:solidFill>
                            <a:srgbClr val="000000"/>
                          </a:solidFill>
                          <a:effectLst/>
                          <a:latin typeface="Avenir Next LT Pro Light"/>
                          <a:cs typeface="Arial"/>
                        </a:rPr>
                        <a:t>PCN </a:t>
                      </a:r>
                      <a:r>
                        <a:rPr lang="en-GB" sz="1150" b="0" i="0">
                          <a:solidFill>
                            <a:schemeClr val="tx1"/>
                          </a:solidFill>
                          <a:effectLst/>
                          <a:latin typeface="Avenir Next LT Pro Light"/>
                          <a:cs typeface="Arial"/>
                        </a:rPr>
                        <a:t>79.36%</a:t>
                      </a:r>
                    </a:p>
                    <a:p>
                      <a:pPr lvl="0" algn="ctr">
                        <a:buNone/>
                      </a:pPr>
                      <a:r>
                        <a:rPr lang="en-GB" sz="1150" b="1" i="0">
                          <a:solidFill>
                            <a:schemeClr val="tx1"/>
                          </a:solidFill>
                          <a:effectLst/>
                          <a:latin typeface="Avenir Next LT Pro Light"/>
                          <a:cs typeface="Arial"/>
                        </a:rPr>
                        <a:t>Worst</a:t>
                      </a:r>
                      <a:r>
                        <a:rPr lang="en-GB" sz="1150" b="0" i="0">
                          <a:solidFill>
                            <a:schemeClr val="tx1"/>
                          </a:solidFill>
                          <a:effectLst/>
                          <a:latin typeface="Avenir Next LT Pro Light"/>
                          <a:cs typeface="Arial"/>
                        </a:rPr>
                        <a:t>: Woking Wise 2 </a:t>
                      </a:r>
                    </a:p>
                    <a:p>
                      <a:pPr lvl="0" algn="ctr">
                        <a:buNone/>
                      </a:pPr>
                      <a:r>
                        <a:rPr lang="en-GB" sz="1150" b="0" i="0">
                          <a:solidFill>
                            <a:schemeClr val="tx1"/>
                          </a:solidFill>
                          <a:effectLst/>
                          <a:latin typeface="Avenir Next LT Pro Light"/>
                          <a:cs typeface="Arial"/>
                        </a:rPr>
                        <a:t>PCN 64.9%</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5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491236076"/>
                  </a:ext>
                </a:extLst>
              </a:tr>
              <a:tr h="1387495">
                <a:tc>
                  <a:txBody>
                    <a:bodyPr/>
                    <a:lstStyle/>
                    <a:p>
                      <a:pPr algn="ctr"/>
                      <a:r>
                        <a:rPr lang="en-GB" sz="1150">
                          <a:solidFill>
                            <a:schemeClr val="tx1"/>
                          </a:solidFill>
                          <a:latin typeface="Avenir Next LT Pro Light"/>
                          <a:cs typeface="Arial"/>
                        </a:rPr>
                        <a:t>Cervical cancer screening coverage (percentage of women aged 25 to 49 years old)</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50" b="1">
                          <a:latin typeface="Avenir Next LT Pro Light"/>
                          <a:cs typeface="Arial"/>
                        </a:rPr>
                        <a:t>High</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a:cs typeface="Arial"/>
                        </a:rPr>
                        <a:t>69.0%</a:t>
                      </a:r>
                    </a:p>
                    <a:p>
                      <a:pPr lvl="0" algn="ctr">
                        <a:buNone/>
                      </a:pPr>
                      <a:r>
                        <a:rPr lang="en-GB" sz="1150" b="1">
                          <a:solidFill>
                            <a:schemeClr val="tx1"/>
                          </a:solidFill>
                          <a:latin typeface="Avenir Next LT Pro Light"/>
                          <a:cs typeface="Arial"/>
                        </a:rPr>
                        <a:t>(2024)</a:t>
                      </a:r>
                    </a:p>
                  </a:txBody>
                  <a:tcPr anchor="ctr">
                    <a:solidFill>
                      <a:srgbClr val="92D050"/>
                    </a:solidFill>
                  </a:tcPr>
                </a:tc>
                <a:tc>
                  <a:txBody>
                    <a:bodyPr/>
                    <a:lstStyle/>
                    <a:p>
                      <a:pPr lvl="0" algn="ctr">
                        <a:buNone/>
                      </a:pPr>
                      <a:r>
                        <a:rPr lang="en-GB" sz="1150" b="1">
                          <a:latin typeface="Avenir Next LT Pro Light"/>
                          <a:cs typeface="Arial"/>
                        </a:rPr>
                        <a:t>+0.4</a:t>
                      </a:r>
                    </a:p>
                    <a:p>
                      <a:pPr lvl="0" algn="ctr">
                        <a:buNone/>
                      </a:pPr>
                      <a:r>
                        <a:rPr lang="en-GB" sz="1150">
                          <a:latin typeface="Avenir Next LT Pro Light"/>
                          <a:cs typeface="Arial"/>
                        </a:rPr>
                        <a:t>68.6%</a:t>
                      </a:r>
                    </a:p>
                    <a:p>
                      <a:pPr lvl="0" algn="ctr">
                        <a:buNone/>
                      </a:pPr>
                      <a:r>
                        <a:rPr lang="en-GB" sz="1150">
                          <a:latin typeface="Avenir Next LT Pro Light"/>
                          <a:cs typeface="Arial"/>
                        </a:rPr>
                        <a:t>(2023)</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a:cs typeface="Arial"/>
                        </a:rPr>
                        <a:t>Best</a:t>
                      </a:r>
                      <a:r>
                        <a:rPr lang="en-GB" sz="1150" b="0">
                          <a:solidFill>
                            <a:schemeClr val="tx1"/>
                          </a:solidFill>
                          <a:latin typeface="Avenir Next LT Pro Light"/>
                          <a:cs typeface="Arial"/>
                        </a:rPr>
                        <a:t>: Tandridge 75.9%</a:t>
                      </a:r>
                    </a:p>
                    <a:p>
                      <a:pPr lvl="0" algn="ctr">
                        <a:buNone/>
                      </a:pPr>
                      <a:r>
                        <a:rPr lang="en-GB" sz="1150" b="1">
                          <a:solidFill>
                            <a:schemeClr val="tx1"/>
                          </a:solidFill>
                          <a:latin typeface="Avenir Next LT Pro Light"/>
                          <a:cs typeface="Arial"/>
                        </a:rPr>
                        <a:t>Worst</a:t>
                      </a:r>
                      <a:r>
                        <a:rPr lang="en-GB" sz="1150" b="0">
                          <a:solidFill>
                            <a:schemeClr val="tx1"/>
                          </a:solidFill>
                          <a:latin typeface="Avenir Next LT Pro Light"/>
                          <a:cs typeface="Arial"/>
                        </a:rPr>
                        <a:t>: Guildford 64.7%</a:t>
                      </a:r>
                    </a:p>
                  </a:txBody>
                  <a:tcPr anchor="ctr">
                    <a:solidFill>
                      <a:schemeClr val="bg1">
                        <a:lumMod val="95000"/>
                      </a:schemeClr>
                    </a:solidFill>
                  </a:tcPr>
                </a:tc>
                <a:tc>
                  <a:txBody>
                    <a:bodyPr/>
                    <a:lstStyle/>
                    <a:p>
                      <a:pPr lvl="0" algn="ctr">
                        <a:buNone/>
                      </a:pPr>
                      <a:r>
                        <a:rPr lang="en-GB" sz="1150" b="1" i="0">
                          <a:solidFill>
                            <a:srgbClr val="000000"/>
                          </a:solidFill>
                          <a:effectLst/>
                          <a:latin typeface="Avenir Next LT Pro Light"/>
                          <a:cs typeface="Arial"/>
                        </a:rPr>
                        <a:t>Best</a:t>
                      </a:r>
                      <a:r>
                        <a:rPr lang="en-GB" sz="1150" b="0" i="0">
                          <a:solidFill>
                            <a:srgbClr val="000000"/>
                          </a:solidFill>
                          <a:effectLst/>
                          <a:latin typeface="Avenir Next LT Pro Light"/>
                          <a:cs typeface="Arial"/>
                        </a:rPr>
                        <a:t>: South Tandridge </a:t>
                      </a:r>
                    </a:p>
                    <a:p>
                      <a:pPr lvl="0" algn="ctr">
                        <a:buNone/>
                      </a:pPr>
                      <a:r>
                        <a:rPr lang="en-GB" sz="1150" b="0" i="0">
                          <a:solidFill>
                            <a:srgbClr val="000000"/>
                          </a:solidFill>
                          <a:effectLst/>
                          <a:latin typeface="Avenir Next LT Pro Light"/>
                          <a:cs typeface="Arial"/>
                        </a:rPr>
                        <a:t>PCN </a:t>
                      </a:r>
                      <a:r>
                        <a:rPr lang="en-GB" sz="1150" b="0" i="0">
                          <a:solidFill>
                            <a:schemeClr val="tx1"/>
                          </a:solidFill>
                          <a:effectLst/>
                          <a:latin typeface="Avenir Next LT Pro Light"/>
                          <a:cs typeface="Arial"/>
                        </a:rPr>
                        <a:t>76.92%</a:t>
                      </a:r>
                    </a:p>
                    <a:p>
                      <a:pPr lvl="0" algn="ctr">
                        <a:buNone/>
                      </a:pPr>
                      <a:r>
                        <a:rPr lang="en-GB" sz="1150" b="1" i="0">
                          <a:solidFill>
                            <a:schemeClr val="tx1"/>
                          </a:solidFill>
                          <a:effectLst/>
                          <a:latin typeface="Avenir Next LT Pro Light"/>
                          <a:cs typeface="Arial"/>
                        </a:rPr>
                        <a:t>Worst</a:t>
                      </a:r>
                      <a:r>
                        <a:rPr lang="en-GB" sz="1150" b="0" i="0">
                          <a:solidFill>
                            <a:schemeClr val="tx1"/>
                          </a:solidFill>
                          <a:effectLst/>
                          <a:latin typeface="Avenir Next LT Pro Light"/>
                          <a:cs typeface="Arial"/>
                        </a:rPr>
                        <a:t>: Central and North Guildford PCN 58.57%</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5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547795134"/>
                  </a:ext>
                </a:extLst>
              </a:tr>
              <a:tr h="1069299">
                <a:tc>
                  <a:txBody>
                    <a:bodyPr/>
                    <a:lstStyle/>
                    <a:p>
                      <a:pPr marL="0" marR="0" lvl="0" indent="0" algn="ctr" rtl="0" eaLnBrk="1" fontAlgn="auto" latinLnBrk="0" hangingPunct="1">
                        <a:lnSpc>
                          <a:spcPct val="100000"/>
                        </a:lnSpc>
                        <a:spcBef>
                          <a:spcPts val="0"/>
                        </a:spcBef>
                        <a:spcAft>
                          <a:spcPts val="0"/>
                        </a:spcAft>
                        <a:buClrTx/>
                        <a:buSzTx/>
                        <a:buFontTx/>
                        <a:buNone/>
                      </a:pPr>
                      <a:r>
                        <a:rPr lang="en-GB" sz="1150">
                          <a:solidFill>
                            <a:schemeClr val="tx1"/>
                          </a:solidFill>
                          <a:latin typeface="Avenir Next LT Pro Light" panose="020B0304020202020204" pitchFamily="34" charset="0"/>
                          <a:cs typeface="Arial"/>
                        </a:rPr>
                        <a:t>Under 75 mortality rate from all cancers (all persons, per 100,000)*</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50" b="1">
                          <a:latin typeface="Avenir Next LT Pro Light" panose="020B0304020202020204" pitchFamily="34" charset="0"/>
                          <a:cs typeface="Arial"/>
                        </a:rPr>
                        <a:t>Low</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panose="020B0304020202020204" pitchFamily="34" charset="0"/>
                          <a:cs typeface="Arial"/>
                        </a:rPr>
                        <a:t>100.2</a:t>
                      </a:r>
                    </a:p>
                    <a:p>
                      <a:pPr lvl="0" algn="ctr">
                        <a:buNone/>
                      </a:pPr>
                      <a:r>
                        <a:rPr lang="en-GB" sz="1150" b="1">
                          <a:solidFill>
                            <a:schemeClr val="tx1"/>
                          </a:solidFill>
                          <a:latin typeface="Avenir Next LT Pro Light" panose="020B0304020202020204" pitchFamily="34" charset="0"/>
                          <a:cs typeface="Arial"/>
                        </a:rPr>
                        <a:t>(2022-2024)</a:t>
                      </a:r>
                    </a:p>
                  </a:txBody>
                  <a:tcPr anchor="ctr">
                    <a:solidFill>
                      <a:srgbClr val="92D050"/>
                    </a:solidFill>
                  </a:tcPr>
                </a:tc>
                <a:tc>
                  <a:txBody>
                    <a:bodyPr/>
                    <a:lstStyle/>
                    <a:p>
                      <a:pPr lvl="0" algn="ctr">
                        <a:buNone/>
                      </a:pPr>
                      <a:r>
                        <a:rPr lang="en-GB" sz="1150" b="1">
                          <a:latin typeface="Avenir Next LT Pro Light" panose="020B0304020202020204" pitchFamily="34" charset="0"/>
                          <a:cs typeface="Arial"/>
                        </a:rPr>
                        <a:t>+0</a:t>
                      </a:r>
                    </a:p>
                    <a:p>
                      <a:pPr lvl="0" algn="ctr">
                        <a:buNone/>
                      </a:pPr>
                      <a:r>
                        <a:rPr lang="en-GB" sz="1150" b="1">
                          <a:solidFill>
                            <a:schemeClr val="tx1"/>
                          </a:solidFill>
                          <a:latin typeface="Avenir Next LT Pro Light" panose="020B0304020202020204" pitchFamily="34" charset="0"/>
                          <a:cs typeface="Arial"/>
                        </a:rPr>
                        <a:t>100.2</a:t>
                      </a:r>
                    </a:p>
                    <a:p>
                      <a:pPr lvl="0" algn="ctr">
                        <a:buNone/>
                      </a:pPr>
                      <a:r>
                        <a:rPr lang="en-GB" sz="1150" b="1">
                          <a:solidFill>
                            <a:schemeClr val="tx1"/>
                          </a:solidFill>
                          <a:latin typeface="Avenir Next LT Pro Light" panose="020B0304020202020204" pitchFamily="34" charset="0"/>
                          <a:cs typeface="Arial"/>
                        </a:rPr>
                        <a:t>(2021-2023)</a:t>
                      </a:r>
                    </a:p>
                  </a:txBody>
                  <a:tcPr anchor="ctr">
                    <a:solidFill>
                      <a:schemeClr val="bg1">
                        <a:lumMod val="95000"/>
                      </a:schemeClr>
                    </a:solidFill>
                  </a:tcPr>
                </a:tc>
                <a:tc>
                  <a:txBody>
                    <a:bodyPr/>
                    <a:lstStyle/>
                    <a:p>
                      <a:pPr lvl="0" algn="ctr">
                        <a:buNone/>
                      </a:pPr>
                      <a:r>
                        <a:rPr lang="en-GB" sz="1150" b="1">
                          <a:solidFill>
                            <a:schemeClr val="tx1"/>
                          </a:solidFill>
                          <a:latin typeface="Avenir Next LT Pro Light" panose="020B0304020202020204" pitchFamily="34" charset="0"/>
                          <a:cs typeface="Arial"/>
                        </a:rPr>
                        <a:t>Best</a:t>
                      </a:r>
                      <a:r>
                        <a:rPr lang="en-GB" sz="1150" b="0">
                          <a:solidFill>
                            <a:schemeClr val="tx1"/>
                          </a:solidFill>
                          <a:latin typeface="Avenir Next LT Pro Light" panose="020B0304020202020204" pitchFamily="34" charset="0"/>
                          <a:cs typeface="Arial"/>
                        </a:rPr>
                        <a:t>: Surrey Heath 87.6</a:t>
                      </a:r>
                    </a:p>
                    <a:p>
                      <a:pPr lvl="0" algn="ctr">
                        <a:buNone/>
                      </a:pPr>
                      <a:r>
                        <a:rPr lang="en-GB" sz="1150" b="1">
                          <a:solidFill>
                            <a:schemeClr val="tx1"/>
                          </a:solidFill>
                          <a:latin typeface="Avenir Next LT Pro Light" panose="020B0304020202020204" pitchFamily="34" charset="0"/>
                          <a:cs typeface="Arial"/>
                        </a:rPr>
                        <a:t>Worst</a:t>
                      </a:r>
                      <a:r>
                        <a:rPr lang="en-GB" sz="1150" b="0">
                          <a:solidFill>
                            <a:schemeClr val="tx1"/>
                          </a:solidFill>
                          <a:latin typeface="Avenir Next LT Pro Light" panose="020B0304020202020204" pitchFamily="34" charset="0"/>
                          <a:cs typeface="Arial"/>
                        </a:rPr>
                        <a:t>: Epsom and     Ewell 115.6</a:t>
                      </a:r>
                    </a:p>
                  </a:txBody>
                  <a:tcPr anchor="ctr">
                    <a:solidFill>
                      <a:schemeClr val="bg1">
                        <a:lumMod val="95000"/>
                      </a:schemeClr>
                    </a:solidFill>
                  </a:tcPr>
                </a:tc>
                <a:tc>
                  <a:txBody>
                    <a:bodyPr/>
                    <a:lstStyle/>
                    <a:p>
                      <a:pPr lvl="0" algn="ctr">
                        <a:buNone/>
                      </a:pPr>
                      <a:r>
                        <a:rPr lang="en-GB" sz="1150" b="1" i="0">
                          <a:solidFill>
                            <a:srgbClr val="000000"/>
                          </a:solidFill>
                          <a:effectLst/>
                          <a:latin typeface="Avenir Next LT Pro Light"/>
                          <a:cs typeface="Arial"/>
                        </a:rPr>
                        <a:t>Best</a:t>
                      </a:r>
                      <a:r>
                        <a:rPr lang="en-GB" sz="1150" b="0" i="0">
                          <a:solidFill>
                            <a:srgbClr val="000000"/>
                          </a:solidFill>
                          <a:effectLst/>
                          <a:latin typeface="Avenir Next LT Pro Light"/>
                          <a:cs typeface="Arial"/>
                        </a:rPr>
                        <a:t>: Cobham and Oxshott PCN 67.30</a:t>
                      </a:r>
                    </a:p>
                    <a:p>
                      <a:pPr lvl="0" algn="ctr">
                        <a:buNone/>
                      </a:pPr>
                      <a:r>
                        <a:rPr lang="en-GB" sz="1150" b="1" i="0">
                          <a:solidFill>
                            <a:srgbClr val="000000"/>
                          </a:solidFill>
                          <a:effectLst/>
                          <a:latin typeface="Avenir Next LT Pro Light"/>
                          <a:cs typeface="Arial"/>
                        </a:rPr>
                        <a:t>Worst</a:t>
                      </a:r>
                      <a:r>
                        <a:rPr lang="en-GB" sz="1150" b="0" i="0">
                          <a:solidFill>
                            <a:srgbClr val="000000"/>
                          </a:solidFill>
                          <a:effectLst/>
                          <a:latin typeface="Avenir Next LT Pro Light"/>
                          <a:cs typeface="Arial"/>
                        </a:rPr>
                        <a:t>: COCO PCN 99.89</a:t>
                      </a:r>
                    </a:p>
                  </a:txBody>
                  <a:tcPr anchor="ctr">
                    <a:solidFill>
                      <a:schemeClr val="bg1">
                        <a:lumMod val="95000"/>
                      </a:schemeClr>
                    </a:solidFill>
                  </a:tcPr>
                </a:tc>
                <a:tc>
                  <a:txBody>
                    <a:bodyPr/>
                    <a:lstStyle/>
                    <a:p>
                      <a:pPr lvl="0" algn="ctr">
                        <a:buNone/>
                      </a:pPr>
                      <a:r>
                        <a:rPr lang="en-GB" sz="1150" b="1" i="0">
                          <a:solidFill>
                            <a:srgbClr val="000000"/>
                          </a:solidFill>
                          <a:effectLst/>
                          <a:latin typeface="Avenir Next LT Pro Light"/>
                          <a:cs typeface="Arial"/>
                        </a:rPr>
                        <a:t>Best</a:t>
                      </a:r>
                      <a:r>
                        <a:rPr lang="en-GB" sz="1150" b="0" i="0">
                          <a:solidFill>
                            <a:srgbClr val="000000"/>
                          </a:solidFill>
                          <a:effectLst/>
                          <a:latin typeface="Avenir Next LT Pro Light"/>
                          <a:cs typeface="Arial"/>
                        </a:rPr>
                        <a:t>: Riverside and Laleham 45.01</a:t>
                      </a:r>
                    </a:p>
                    <a:p>
                      <a:pPr lvl="0" algn="ctr">
                        <a:buNone/>
                      </a:pPr>
                      <a:r>
                        <a:rPr lang="en-GB" sz="1150" b="1" i="0">
                          <a:solidFill>
                            <a:srgbClr val="000000"/>
                          </a:solidFill>
                          <a:effectLst/>
                          <a:latin typeface="Avenir Next LT Pro Light"/>
                          <a:cs typeface="Arial"/>
                        </a:rPr>
                        <a:t>Worst</a:t>
                      </a:r>
                      <a:r>
                        <a:rPr lang="en-GB" sz="1150" b="0" i="0">
                          <a:solidFill>
                            <a:srgbClr val="000000"/>
                          </a:solidFill>
                          <a:effectLst/>
                          <a:latin typeface="Avenir Next LT Pro Light"/>
                          <a:cs typeface="Arial"/>
                        </a:rPr>
                        <a:t>: </a:t>
                      </a:r>
                      <a:r>
                        <a:rPr lang="en-GB" sz="1150" b="1" i="0">
                          <a:solidFill>
                            <a:srgbClr val="FF009D"/>
                          </a:solidFill>
                          <a:effectLst/>
                          <a:latin typeface="Avenir Next LT Pro Light"/>
                          <a:cs typeface="Arial"/>
                        </a:rPr>
                        <a:t>Bellfields &amp; Slyfield                                 </a:t>
                      </a:r>
                      <a:r>
                        <a:rPr lang="en-GB" sz="1150" b="0" i="0">
                          <a:solidFill>
                            <a:schemeClr val="tx1"/>
                          </a:solidFill>
                          <a:effectLst/>
                          <a:latin typeface="Avenir Next LT Pro Light"/>
                          <a:cs typeface="Arial"/>
                        </a:rPr>
                        <a:t>(Guildford) </a:t>
                      </a:r>
                      <a:r>
                        <a:rPr lang="en-GB" sz="1150" b="0" i="0">
                          <a:solidFill>
                            <a:srgbClr val="000000"/>
                          </a:solidFill>
                          <a:effectLst/>
                          <a:latin typeface="Avenir Next LT Pro Light"/>
                          <a:cs typeface="Arial"/>
                        </a:rPr>
                        <a:t>121.88</a:t>
                      </a:r>
                    </a:p>
                  </a:txBody>
                  <a:tcPr anchor="ctr">
                    <a:solidFill>
                      <a:schemeClr val="bg1">
                        <a:lumMod val="95000"/>
                      </a:schemeClr>
                    </a:solidFill>
                  </a:tcPr>
                </a:tc>
                <a:extLst>
                  <a:ext uri="{0D108BD9-81ED-4DB2-BD59-A6C34878D82A}">
                    <a16:rowId xmlns:a16="http://schemas.microsoft.com/office/drawing/2014/main" val="3066073704"/>
                  </a:ext>
                </a:extLst>
              </a:tr>
            </a:tbl>
          </a:graphicData>
        </a:graphic>
      </p:graphicFrame>
      <p:sp>
        <p:nvSpPr>
          <p:cNvPr id="17" name="TextBox 16">
            <a:extLst>
              <a:ext uri="{FF2B5EF4-FFF2-40B4-BE49-F238E27FC236}">
                <a16:creationId xmlns:a16="http://schemas.microsoft.com/office/drawing/2014/main" id="{1B0971C0-AB0D-A9A3-3B31-E7BCF2E46ABE}"/>
              </a:ext>
            </a:extLst>
          </p:cNvPr>
          <p:cNvSpPr txBox="1"/>
          <p:nvPr/>
        </p:nvSpPr>
        <p:spPr>
          <a:xfrm>
            <a:off x="105669" y="6297298"/>
            <a:ext cx="11081132" cy="338554"/>
          </a:xfrm>
          <a:prstGeom prst="rect">
            <a:avLst/>
          </a:prstGeom>
          <a:noFill/>
        </p:spPr>
        <p:txBody>
          <a:bodyPr wrap="square" lIns="91440" tIns="45720" rIns="91440" bIns="45720" rtlCol="0" anchor="t">
            <a:spAutoFit/>
          </a:bodyPr>
          <a:lstStyle/>
          <a:p>
            <a:r>
              <a:rPr lang="en-GB" sz="800" i="1">
                <a:latin typeface="Avenir Next LT Pro Light" panose="020B0304020202020204" pitchFamily="34" charset="0"/>
                <a:cs typeface="Arial"/>
              </a:rPr>
              <a:t>* Results presented for PCNs and Wards are the </a:t>
            </a:r>
            <a:r>
              <a:rPr lang="en-GB" sz="800" b="0" i="1">
                <a:effectLst/>
                <a:highlight>
                  <a:srgbClr val="FFFFFF"/>
                </a:highlight>
                <a:latin typeface="Avenir Next LT Pro Light" panose="020B0304020202020204" pitchFamily="34" charset="0"/>
                <a:ea typeface="Roboto"/>
                <a:cs typeface="Roboto"/>
              </a:rPr>
              <a:t>age standardised estimates of deaths from all cancers for people aged under 75 (</a:t>
            </a:r>
            <a:r>
              <a:rPr lang="en-GB" sz="800" i="1">
                <a:latin typeface="Avenir Next LT Pro Light" panose="020B0304020202020204" pitchFamily="34" charset="0"/>
                <a:cs typeface="Arial"/>
              </a:rPr>
              <a:t>standardised mortality ratio) for 2016-19. The ratio is calculated by dividing the observed total deaths in the area by the expected deaths (applying age-specific death rates for England) and multiplying by 100. A score of 100 means the observed deaths are as expected.</a:t>
            </a:r>
          </a:p>
        </p:txBody>
      </p:sp>
      <p:graphicFrame>
        <p:nvGraphicFramePr>
          <p:cNvPr id="6" name="Table 5">
            <a:extLst>
              <a:ext uri="{FF2B5EF4-FFF2-40B4-BE49-F238E27FC236}">
                <a16:creationId xmlns:a16="http://schemas.microsoft.com/office/drawing/2014/main" id="{AFCEE998-1E3E-E641-FE51-E8D3077E160A}"/>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249100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2169829414"/>
              </p:ext>
            </p:extLst>
          </p:nvPr>
        </p:nvGraphicFramePr>
        <p:xfrm>
          <a:off x="131901" y="956575"/>
          <a:ext cx="10609550" cy="4999153"/>
        </p:xfrm>
        <a:graphic>
          <a:graphicData uri="http://schemas.openxmlformats.org/drawingml/2006/table">
            <a:tbl>
              <a:tblPr firstRow="1" bandRow="1">
                <a:tableStyleId>{5C22544A-7EE6-4342-B048-85BDC9FD1C3A}</a:tableStyleId>
              </a:tblPr>
              <a:tblGrid>
                <a:gridCol w="1899004">
                  <a:extLst>
                    <a:ext uri="{9D8B030D-6E8A-4147-A177-3AD203B41FA5}">
                      <a16:colId xmlns:a16="http://schemas.microsoft.com/office/drawing/2014/main" val="1076838934"/>
                    </a:ext>
                  </a:extLst>
                </a:gridCol>
                <a:gridCol w="693359">
                  <a:extLst>
                    <a:ext uri="{9D8B030D-6E8A-4147-A177-3AD203B41FA5}">
                      <a16:colId xmlns:a16="http://schemas.microsoft.com/office/drawing/2014/main" val="3415401710"/>
                    </a:ext>
                  </a:extLst>
                </a:gridCol>
                <a:gridCol w="1113024">
                  <a:extLst>
                    <a:ext uri="{9D8B030D-6E8A-4147-A177-3AD203B41FA5}">
                      <a16:colId xmlns:a16="http://schemas.microsoft.com/office/drawing/2014/main" val="3306456710"/>
                    </a:ext>
                  </a:extLst>
                </a:gridCol>
                <a:gridCol w="1295487">
                  <a:extLst>
                    <a:ext uri="{9D8B030D-6E8A-4147-A177-3AD203B41FA5}">
                      <a16:colId xmlns:a16="http://schemas.microsoft.com/office/drawing/2014/main" val="3973738166"/>
                    </a:ext>
                  </a:extLst>
                </a:gridCol>
                <a:gridCol w="1715152">
                  <a:extLst>
                    <a:ext uri="{9D8B030D-6E8A-4147-A177-3AD203B41FA5}">
                      <a16:colId xmlns:a16="http://schemas.microsoft.com/office/drawing/2014/main" val="488313225"/>
                    </a:ext>
                  </a:extLst>
                </a:gridCol>
                <a:gridCol w="1842876">
                  <a:extLst>
                    <a:ext uri="{9D8B030D-6E8A-4147-A177-3AD203B41FA5}">
                      <a16:colId xmlns:a16="http://schemas.microsoft.com/office/drawing/2014/main" val="992201483"/>
                    </a:ext>
                  </a:extLst>
                </a:gridCol>
                <a:gridCol w="2050648">
                  <a:extLst>
                    <a:ext uri="{9D8B030D-6E8A-4147-A177-3AD203B41FA5}">
                      <a16:colId xmlns:a16="http://schemas.microsoft.com/office/drawing/2014/main" val="1974498419"/>
                    </a:ext>
                  </a:extLst>
                </a:gridCol>
              </a:tblGrid>
              <a:tr h="1052608">
                <a:tc>
                  <a:txBody>
                    <a:bodyPr/>
                    <a:lstStyle/>
                    <a:p>
                      <a:pPr algn="ctr"/>
                      <a:r>
                        <a:rPr lang="en-GB" sz="11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Surrey results</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Change from previous Surrey’s result </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Borough and District’s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Primary Care Network’s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Ward’s result</a:t>
                      </a:r>
                    </a:p>
                  </a:txBody>
                  <a:tcPr anchor="ctr">
                    <a:solidFill>
                      <a:schemeClr val="tx2">
                        <a:lumMod val="75000"/>
                      </a:schemeClr>
                    </a:solidFill>
                  </a:tcPr>
                </a:tc>
                <a:extLst>
                  <a:ext uri="{0D108BD9-81ED-4DB2-BD59-A6C34878D82A}">
                    <a16:rowId xmlns:a16="http://schemas.microsoft.com/office/drawing/2014/main" val="1450322743"/>
                  </a:ext>
                </a:extLst>
              </a:tr>
              <a:tr h="1203593">
                <a:tc>
                  <a:txBody>
                    <a:bodyPr/>
                    <a:lstStyle/>
                    <a:p>
                      <a:pPr lvl="0" algn="ctr">
                        <a:buNone/>
                      </a:pPr>
                      <a:r>
                        <a:rPr lang="en-GB" sz="1100">
                          <a:solidFill>
                            <a:schemeClr val="tx1"/>
                          </a:solidFill>
                          <a:latin typeface="Avenir Next LT Pro Light"/>
                          <a:cs typeface="Arial"/>
                        </a:rPr>
                        <a:t>Diabetes prevalence (Patients aged 17 yrs+ with Diabetes Mellitus)</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6.35%</a:t>
                      </a:r>
                    </a:p>
                    <a:p>
                      <a:pPr lvl="0" algn="ctr">
                        <a:buNone/>
                      </a:pPr>
                      <a:r>
                        <a:rPr lang="en-GB" sz="1100" b="1">
                          <a:solidFill>
                            <a:schemeClr val="tx1"/>
                          </a:solidFill>
                          <a:latin typeface="Avenir Next LT Pro Light"/>
                          <a:cs typeface="Arial"/>
                        </a:rPr>
                        <a:t>(April 2024 – March 25)</a:t>
                      </a:r>
                    </a:p>
                  </a:txBody>
                  <a:tcPr anchor="ctr">
                    <a:solidFill>
                      <a:srgbClr val="FFC000"/>
                    </a:solidFill>
                  </a:tcPr>
                </a:tc>
                <a:tc>
                  <a:txBody>
                    <a:bodyPr/>
                    <a:lstStyle/>
                    <a:p>
                      <a:pPr lvl="0" algn="ctr">
                        <a:buNone/>
                      </a:pPr>
                      <a:r>
                        <a:rPr lang="en-GB" sz="1100" b="1" i="0" u="none" strike="noStrike" noProof="0">
                          <a:solidFill>
                            <a:srgbClr val="000000"/>
                          </a:solidFill>
                          <a:latin typeface="Avenir Next LT Pro Light"/>
                          <a:cs typeface="Arial"/>
                        </a:rPr>
                        <a:t>+0.15</a:t>
                      </a:r>
                    </a:p>
                    <a:p>
                      <a:pPr lvl="0" algn="ctr">
                        <a:buNone/>
                      </a:pPr>
                      <a:r>
                        <a:rPr lang="en-GB" sz="1100" b="0">
                          <a:solidFill>
                            <a:schemeClr val="tx1"/>
                          </a:solidFill>
                          <a:latin typeface="Avenir Next LT Pro Light"/>
                          <a:cs typeface="Arial"/>
                        </a:rPr>
                        <a:t>6.2%</a:t>
                      </a:r>
                    </a:p>
                    <a:p>
                      <a:pPr lvl="0" algn="ctr">
                        <a:buNone/>
                      </a:pPr>
                      <a:r>
                        <a:rPr lang="en-GB" sz="1100" b="0">
                          <a:solidFill>
                            <a:schemeClr val="tx1"/>
                          </a:solidFill>
                          <a:latin typeface="Avenir Next LT Pro Light"/>
                          <a:cs typeface="Arial"/>
                        </a:rPr>
                        <a:t>(April 2023 – March 24)</a:t>
                      </a:r>
                    </a:p>
                  </a:txBody>
                  <a:tcPr anchor="ctr">
                    <a:solidFill>
                      <a:schemeClr val="bg1">
                        <a:lumMod val="95000"/>
                      </a:schemeClr>
                    </a:solidFill>
                  </a:tcPr>
                </a:tc>
                <a:tc>
                  <a:txBody>
                    <a:bodyPr/>
                    <a:lstStyle/>
                    <a:p>
                      <a:pPr lvl="0" algn="ctr">
                        <a:buNone/>
                      </a:pPr>
                      <a:r>
                        <a:rPr lang="en-GB" sz="1100" b="1" i="0" u="none" strike="noStrike" noProof="0">
                          <a:solidFill>
                            <a:schemeClr val="tx1"/>
                          </a:solidFill>
                          <a:latin typeface="Avenir Next LT Pro Light"/>
                          <a:cs typeface="Arial"/>
                        </a:rPr>
                        <a:t>Best</a:t>
                      </a:r>
                      <a:r>
                        <a:rPr lang="en-GB" sz="1100" b="0" i="0" u="none" strike="noStrike" noProof="0">
                          <a:solidFill>
                            <a:schemeClr val="tx1"/>
                          </a:solidFill>
                          <a:latin typeface="Avenir Next LT Pro Light"/>
                          <a:cs typeface="Arial"/>
                        </a:rPr>
                        <a:t>: Elmbridge 5.19%</a:t>
                      </a:r>
                    </a:p>
                    <a:p>
                      <a:pPr lvl="0" algn="ctr">
                        <a:buNone/>
                      </a:pPr>
                      <a:r>
                        <a:rPr lang="en-GB" sz="1100" b="1" i="0" u="none" strike="noStrike" noProof="0">
                          <a:solidFill>
                            <a:schemeClr val="tx1"/>
                          </a:solidFill>
                          <a:latin typeface="Avenir Next LT Pro Light"/>
                          <a:cs typeface="Arial"/>
                        </a:rPr>
                        <a:t>Worst</a:t>
                      </a:r>
                      <a:r>
                        <a:rPr lang="en-GB" sz="1100" b="0" i="0" u="none" strike="noStrike" noProof="0">
                          <a:solidFill>
                            <a:schemeClr val="tx1"/>
                          </a:solidFill>
                          <a:latin typeface="Avenir Next LT Pro Light"/>
                          <a:cs typeface="Arial"/>
                        </a:rPr>
                        <a:t>: </a:t>
                      </a:r>
                      <a:r>
                        <a:rPr lang="en-GB" sz="1100" b="1" i="0" u="none" strike="noStrike" noProof="0">
                          <a:solidFill>
                            <a:srgbClr val="996633"/>
                          </a:solidFill>
                          <a:latin typeface="Avenir Next LT Pro Light"/>
                          <a:cs typeface="Arial"/>
                        </a:rPr>
                        <a:t>Spelthorne</a:t>
                      </a:r>
                      <a:r>
                        <a:rPr lang="en-GB" sz="1100" b="0" i="0" u="none" strike="noStrike" noProof="0">
                          <a:solidFill>
                            <a:schemeClr val="tx1"/>
                          </a:solidFill>
                          <a:latin typeface="Avenir Next LT Pro Light"/>
                          <a:cs typeface="Arial"/>
                        </a:rPr>
                        <a:t> 8.01%</a:t>
                      </a:r>
                    </a:p>
                  </a:txBody>
                  <a:tcPr anchor="ctr">
                    <a:solidFill>
                      <a:schemeClr val="bg1">
                        <a:lumMod val="95000"/>
                      </a:schemeClr>
                    </a:solidFill>
                  </a:tcPr>
                </a:tc>
                <a:tc>
                  <a:txBody>
                    <a:bodyPr/>
                    <a:lstStyle/>
                    <a:p>
                      <a:pPr lvl="0" algn="ctr">
                        <a:buNone/>
                      </a:pPr>
                      <a:r>
                        <a:rPr lang="en-GB" sz="1100" b="1" i="0">
                          <a:solidFill>
                            <a:schemeClr val="tx1"/>
                          </a:solidFill>
                          <a:effectLst/>
                          <a:latin typeface="Avenir Next LT Pro Light"/>
                          <a:cs typeface="Arial"/>
                        </a:rPr>
                        <a:t>Best</a:t>
                      </a:r>
                      <a:r>
                        <a:rPr lang="en-GB" sz="1100" b="0" i="0">
                          <a:solidFill>
                            <a:schemeClr val="tx1"/>
                          </a:solidFill>
                          <a:effectLst/>
                          <a:latin typeface="Avenir Next LT Pro Light"/>
                          <a:cs typeface="Arial"/>
                        </a:rPr>
                        <a:t>: Cobham And Oxshott PCN 4.31% </a:t>
                      </a:r>
                    </a:p>
                    <a:p>
                      <a:pPr lvl="0" algn="ctr">
                        <a:buNone/>
                      </a:pPr>
                      <a:r>
                        <a:rPr lang="en-GB" sz="1100" b="1" i="0">
                          <a:solidFill>
                            <a:schemeClr val="tx1"/>
                          </a:solidFill>
                          <a:effectLst/>
                          <a:latin typeface="Avenir Next LT Pro Light"/>
                          <a:cs typeface="Arial"/>
                        </a:rPr>
                        <a:t>Worst</a:t>
                      </a:r>
                      <a:r>
                        <a:rPr lang="en-GB" sz="1100" b="0" i="0">
                          <a:solidFill>
                            <a:schemeClr val="tx1"/>
                          </a:solidFill>
                          <a:effectLst/>
                          <a:latin typeface="Avenir Next LT Pro Light"/>
                          <a:cs typeface="Arial"/>
                        </a:rPr>
                        <a:t>: </a:t>
                      </a:r>
                      <a:r>
                        <a:rPr lang="en-GB" sz="1100" b="1" i="0">
                          <a:solidFill>
                            <a:schemeClr val="accent2"/>
                          </a:solidFill>
                          <a:effectLst/>
                          <a:latin typeface="Avenir Next LT Pro Light"/>
                          <a:cs typeface="Arial"/>
                        </a:rPr>
                        <a:t>SASSE Network 3 PCN </a:t>
                      </a:r>
                      <a:r>
                        <a:rPr lang="en-GB" sz="1100" b="0" i="0">
                          <a:solidFill>
                            <a:schemeClr val="tx1"/>
                          </a:solidFill>
                          <a:effectLst/>
                          <a:latin typeface="Avenir Next LT Pro Light"/>
                          <a:cs typeface="Arial"/>
                        </a:rPr>
                        <a:t>8% </a:t>
                      </a:r>
                    </a:p>
                  </a:txBody>
                  <a:tcPr anchor="ctr">
                    <a:solidFill>
                      <a:schemeClr val="bg1">
                        <a:lumMod val="95000"/>
                      </a:schemeClr>
                    </a:solidFill>
                  </a:tcPr>
                </a:tc>
                <a:tc>
                  <a:txBody>
                    <a:bodyPr/>
                    <a:lstStyle/>
                    <a:p>
                      <a:pPr lvl="0" algn="ctr">
                        <a:buNone/>
                      </a:pPr>
                      <a:r>
                        <a:rPr lang="en-GB" sz="1100" b="1" i="0">
                          <a:solidFill>
                            <a:srgbClr val="000000"/>
                          </a:solidFill>
                          <a:effectLst/>
                          <a:latin typeface="Avenir Next LT Pro Light"/>
                          <a:cs typeface="Arial"/>
                        </a:rPr>
                        <a:t>Best</a:t>
                      </a:r>
                      <a:r>
                        <a:rPr lang="en-GB" sz="1100" b="0" i="0">
                          <a:solidFill>
                            <a:srgbClr val="000000"/>
                          </a:solidFill>
                          <a:effectLst/>
                          <a:latin typeface="Avenir Next LT Pro Light"/>
                          <a:cs typeface="Arial"/>
                        </a:rPr>
                        <a:t>: Oxshott and Stoke </a:t>
                      </a:r>
                      <a:r>
                        <a:rPr lang="en-GB" sz="1100" b="0" i="0" err="1">
                          <a:solidFill>
                            <a:srgbClr val="000000"/>
                          </a:solidFill>
                          <a:effectLst/>
                          <a:latin typeface="Avenir Next LT Pro Light"/>
                          <a:cs typeface="Arial"/>
                        </a:rPr>
                        <a:t>D’Abernon</a:t>
                      </a:r>
                      <a:r>
                        <a:rPr lang="en-GB" sz="1100" b="0" i="0">
                          <a:solidFill>
                            <a:srgbClr val="000000"/>
                          </a:solidFill>
                          <a:effectLst/>
                          <a:latin typeface="Avenir Next LT Pro Light"/>
                          <a:cs typeface="Arial"/>
                        </a:rPr>
                        <a:t> (Elmbridge) 4.14%</a:t>
                      </a:r>
                    </a:p>
                    <a:p>
                      <a:pPr lvl="0" algn="ctr">
                        <a:buNone/>
                      </a:pPr>
                      <a:r>
                        <a:rPr lang="en-GB" sz="1100" b="1" i="0">
                          <a:solidFill>
                            <a:srgbClr val="000000"/>
                          </a:solidFill>
                          <a:effectLst/>
                          <a:latin typeface="Avenir Next LT Pro Light"/>
                          <a:cs typeface="Arial"/>
                        </a:rPr>
                        <a:t>Worst</a:t>
                      </a:r>
                      <a:r>
                        <a:rPr lang="en-GB" sz="1100" b="0" i="0">
                          <a:solidFill>
                            <a:srgbClr val="000000"/>
                          </a:solidFill>
                          <a:effectLst/>
                          <a:latin typeface="Avenir Next LT Pro Light"/>
                          <a:cs typeface="Arial"/>
                        </a:rPr>
                        <a:t>: </a:t>
                      </a:r>
                      <a:r>
                        <a:rPr lang="en-GB" sz="1100" b="1" i="0">
                          <a:solidFill>
                            <a:srgbClr val="FF009D"/>
                          </a:solidFill>
                          <a:effectLst/>
                          <a:latin typeface="Avenir Next LT Pro Light"/>
                          <a:cs typeface="Arial"/>
                        </a:rPr>
                        <a:t>Stanwell North </a:t>
                      </a:r>
                      <a:r>
                        <a:rPr lang="en-GB" sz="1100" b="0" i="0">
                          <a:solidFill>
                            <a:schemeClr val="tx1"/>
                          </a:solidFill>
                          <a:effectLst/>
                          <a:latin typeface="Avenir Next LT Pro Light"/>
                          <a:cs typeface="Arial"/>
                        </a:rPr>
                        <a:t>(Spelthorne) </a:t>
                      </a:r>
                      <a:r>
                        <a:rPr lang="en-GB" sz="1100" b="0" i="0">
                          <a:solidFill>
                            <a:srgbClr val="000000"/>
                          </a:solidFill>
                          <a:effectLst/>
                          <a:latin typeface="Avenir Next LT Pro Light"/>
                          <a:cs typeface="Arial"/>
                        </a:rPr>
                        <a:t>9.24%</a:t>
                      </a:r>
                    </a:p>
                  </a:txBody>
                  <a:tcPr anchor="ctr">
                    <a:solidFill>
                      <a:schemeClr val="bg1">
                        <a:lumMod val="95000"/>
                      </a:schemeClr>
                    </a:solidFill>
                  </a:tcPr>
                </a:tc>
                <a:extLst>
                  <a:ext uri="{0D108BD9-81ED-4DB2-BD59-A6C34878D82A}">
                    <a16:rowId xmlns:a16="http://schemas.microsoft.com/office/drawing/2014/main" val="4044111145"/>
                  </a:ext>
                </a:extLst>
              </a:tr>
              <a:tr h="835829">
                <a:tc>
                  <a:txBody>
                    <a:bodyPr/>
                    <a:lstStyle/>
                    <a:p>
                      <a:pPr lvl="0" algn="ctr">
                        <a:buNone/>
                      </a:pPr>
                      <a:r>
                        <a:rPr lang="en-GB" sz="1100">
                          <a:solidFill>
                            <a:schemeClr val="tx1"/>
                          </a:solidFill>
                          <a:latin typeface="Avenir Next LT Pro Light"/>
                          <a:cs typeface="Arial"/>
                        </a:rPr>
                        <a:t>Hypertension prevalence (patients with established Hypertension)*</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14.27%</a:t>
                      </a:r>
                    </a:p>
                    <a:p>
                      <a:pPr lvl="0" algn="ctr">
                        <a:buNone/>
                      </a:pPr>
                      <a:r>
                        <a:rPr lang="en-GB" sz="1100" b="1">
                          <a:solidFill>
                            <a:schemeClr val="tx1"/>
                          </a:solidFill>
                          <a:latin typeface="Avenir Next LT Pro Light"/>
                          <a:cs typeface="Arial"/>
                        </a:rPr>
                        <a:t>(April 2024 - March 25)</a:t>
                      </a:r>
                    </a:p>
                  </a:txBody>
                  <a:tcPr anchor="ctr">
                    <a:solidFill>
                      <a:srgbClr val="FFC000"/>
                    </a:solidFill>
                  </a:tcPr>
                </a:tc>
                <a:tc>
                  <a:txBody>
                    <a:bodyPr/>
                    <a:lstStyle/>
                    <a:p>
                      <a:pPr lvl="0" algn="ctr">
                        <a:buNone/>
                      </a:pPr>
                      <a:r>
                        <a:rPr lang="en-GB" sz="1100" b="1" i="0" u="none" strike="noStrike" noProof="0">
                          <a:solidFill>
                            <a:srgbClr val="000000"/>
                          </a:solidFill>
                          <a:latin typeface="Avenir Next LT Pro Light"/>
                          <a:cs typeface="Arial"/>
                        </a:rPr>
                        <a:t>+0.27</a:t>
                      </a:r>
                      <a:endParaRPr lang="en-US">
                        <a:latin typeface="Avenir Next LT Pro Light"/>
                      </a:endParaRPr>
                    </a:p>
                    <a:p>
                      <a:pPr lvl="0" algn="ctr">
                        <a:buNone/>
                      </a:pPr>
                      <a:r>
                        <a:rPr lang="en-GB" sz="1100" b="0" i="0" u="none" strike="noStrike" noProof="0">
                          <a:solidFill>
                            <a:srgbClr val="000000"/>
                          </a:solidFill>
                          <a:latin typeface="Avenir Next LT Pro Light"/>
                          <a:cs typeface="Arial"/>
                        </a:rPr>
                        <a:t>14.0%</a:t>
                      </a:r>
                    </a:p>
                    <a:p>
                      <a:pPr lvl="0" algn="ctr">
                        <a:buNone/>
                      </a:pPr>
                      <a:r>
                        <a:rPr lang="en-GB" sz="1100" b="0" i="0" u="none" strike="noStrike" noProof="0">
                          <a:solidFill>
                            <a:srgbClr val="000000"/>
                          </a:solidFill>
                          <a:latin typeface="Avenir Next LT Pro Light"/>
                          <a:cs typeface="Arial"/>
                        </a:rPr>
                        <a:t>(April 2023 – March 24)</a:t>
                      </a:r>
                    </a:p>
                  </a:txBody>
                  <a:tcPr anchor="ctr">
                    <a:solidFill>
                      <a:schemeClr val="bg1">
                        <a:lumMod val="95000"/>
                      </a:schemeClr>
                    </a:solidFill>
                  </a:tcPr>
                </a:tc>
                <a:tc>
                  <a:txBody>
                    <a:bodyPr/>
                    <a:lstStyle/>
                    <a:p>
                      <a:pPr lvl="0" algn="ctr">
                        <a:buNone/>
                      </a:pPr>
                      <a:r>
                        <a:rPr lang="en-GB" sz="1100" b="1" i="0" u="none" strike="noStrike" noProof="0">
                          <a:solidFill>
                            <a:srgbClr val="000000"/>
                          </a:solidFill>
                          <a:latin typeface="Avenir Next LT Pro Light"/>
                          <a:cs typeface="Arial"/>
                        </a:rPr>
                        <a:t>Best</a:t>
                      </a:r>
                      <a:r>
                        <a:rPr lang="en-GB" sz="1100" b="0" i="0" u="none" strike="noStrike" noProof="0">
                          <a:solidFill>
                            <a:srgbClr val="000000"/>
                          </a:solidFill>
                          <a:latin typeface="Avenir Next LT Pro Light"/>
                          <a:cs typeface="Arial"/>
                        </a:rPr>
                        <a:t>: Elmbridge 12.51%</a:t>
                      </a:r>
                    </a:p>
                    <a:p>
                      <a:pPr lvl="0" algn="ctr">
                        <a:buNone/>
                      </a:pPr>
                      <a:r>
                        <a:rPr lang="en-GB" sz="1100" b="1" i="0" u="none" strike="noStrike" noProof="0">
                          <a:solidFill>
                            <a:srgbClr val="000000"/>
                          </a:solidFill>
                          <a:latin typeface="Avenir Next LT Pro Light"/>
                          <a:cs typeface="Arial"/>
                        </a:rPr>
                        <a:t>Worst</a:t>
                      </a:r>
                      <a:r>
                        <a:rPr lang="en-GB" sz="1100" b="0" i="0" u="none" strike="noStrike" noProof="0">
                          <a:solidFill>
                            <a:srgbClr val="000000"/>
                          </a:solidFill>
                          <a:latin typeface="Avenir Next LT Pro Light"/>
                          <a:cs typeface="Arial"/>
                        </a:rPr>
                        <a:t>: Mole Valley 16.17% </a:t>
                      </a:r>
                    </a:p>
                  </a:txBody>
                  <a:tcPr anchor="ctr">
                    <a:solidFill>
                      <a:schemeClr val="bg1">
                        <a:lumMod val="95000"/>
                      </a:schemeClr>
                    </a:solidFill>
                  </a:tcPr>
                </a:tc>
                <a:tc>
                  <a:txBody>
                    <a:bodyPr/>
                    <a:lstStyle/>
                    <a:p>
                      <a:pPr lvl="0" algn="ctr">
                        <a:buNone/>
                      </a:pPr>
                      <a:r>
                        <a:rPr lang="en-GB" sz="1100" b="1" i="0">
                          <a:solidFill>
                            <a:schemeClr val="tx1"/>
                          </a:solidFill>
                          <a:effectLst/>
                          <a:latin typeface="Avenir Next LT Pro Light"/>
                          <a:cs typeface="Arial"/>
                        </a:rPr>
                        <a:t>Best</a:t>
                      </a:r>
                      <a:r>
                        <a:rPr lang="en-GB" sz="1100" b="0" i="0">
                          <a:solidFill>
                            <a:schemeClr val="tx1"/>
                          </a:solidFill>
                          <a:effectLst/>
                          <a:latin typeface="Avenir Next LT Pro Light"/>
                          <a:cs typeface="Arial"/>
                        </a:rPr>
                        <a:t>: Cobham and Oxshott PCN 11.37%</a:t>
                      </a:r>
                    </a:p>
                    <a:p>
                      <a:pPr lvl="0" algn="ctr">
                        <a:buNone/>
                      </a:pPr>
                      <a:r>
                        <a:rPr lang="en-GB" sz="1100" b="1" i="0">
                          <a:solidFill>
                            <a:schemeClr val="tx1"/>
                          </a:solidFill>
                          <a:effectLst/>
                          <a:latin typeface="Avenir Next LT Pro Light"/>
                          <a:cs typeface="Arial"/>
                        </a:rPr>
                        <a:t>Worst</a:t>
                      </a:r>
                      <a:r>
                        <a:rPr lang="en-GB" sz="1100" b="0" i="0">
                          <a:solidFill>
                            <a:schemeClr val="tx1"/>
                          </a:solidFill>
                          <a:effectLst/>
                          <a:latin typeface="Avenir Next LT Pro Light"/>
                          <a:cs typeface="Arial"/>
                        </a:rPr>
                        <a:t>: Dorking PCN 16.73%</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115366889"/>
                  </a:ext>
                </a:extLst>
              </a:tr>
              <a:tr h="70353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Avenir Next LT Pro Light"/>
                          <a:cs typeface="Arial"/>
                        </a:rPr>
                        <a:t>Chlamydia detection rate (per 100,000 females aged 15 to 24)**</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 1,451                                  (2024) </a:t>
                      </a:r>
                    </a:p>
                  </a:txBody>
                  <a:tcPr anchor="ctr">
                    <a:solidFill>
                      <a:srgbClr val="FFC000"/>
                    </a:solidFill>
                  </a:tcPr>
                </a:tc>
                <a:tc>
                  <a:txBody>
                    <a:bodyPr/>
                    <a:lstStyle/>
                    <a:p>
                      <a:pPr lvl="0" algn="ctr">
                        <a:buNone/>
                      </a:pPr>
                      <a:r>
                        <a:rPr lang="en-GB" sz="1100" b="1">
                          <a:solidFill>
                            <a:schemeClr val="tx1"/>
                          </a:solidFill>
                          <a:latin typeface="Avenir Next LT Pro Light"/>
                          <a:cs typeface="Arial"/>
                        </a:rPr>
                        <a:t>-330</a:t>
                      </a:r>
                      <a:endParaRPr lang="en-US">
                        <a:solidFill>
                          <a:schemeClr val="tx1"/>
                        </a:solidFill>
                        <a:latin typeface="Avenir Next LT Pro Light"/>
                      </a:endParaRPr>
                    </a:p>
                    <a:p>
                      <a:pPr lvl="0" algn="ctr">
                        <a:buNone/>
                      </a:pPr>
                      <a:r>
                        <a:rPr lang="en-GB" sz="1100">
                          <a:latin typeface="Avenir Next LT Pro Light"/>
                          <a:cs typeface="Arial"/>
                        </a:rPr>
                        <a:t>1,781</a:t>
                      </a:r>
                    </a:p>
                    <a:p>
                      <a:pPr lvl="0" algn="ctr">
                        <a:buNone/>
                      </a:pPr>
                      <a:r>
                        <a:rPr lang="en-GB" sz="1100">
                          <a:latin typeface="Avenir Next LT Pro Light"/>
                          <a:cs typeface="Arial"/>
                        </a:rPr>
                        <a:t>(2023)</a:t>
                      </a:r>
                    </a:p>
                  </a:txBody>
                  <a:tcPr anchor="ctr">
                    <a:solidFill>
                      <a:schemeClr val="bg1">
                        <a:lumMod val="95000"/>
                      </a:schemeClr>
                    </a:solidFill>
                  </a:tcPr>
                </a:tc>
                <a:tc>
                  <a:txBody>
                    <a:bodyPr/>
                    <a:lstStyle/>
                    <a:p>
                      <a:pPr lvl="0" algn="ctr">
                        <a:buNone/>
                      </a:pPr>
                      <a:r>
                        <a:rPr lang="en-GB" sz="1100" b="1">
                          <a:latin typeface="Avenir Next LT Pro Light"/>
                          <a:cs typeface="Arial"/>
                        </a:rPr>
                        <a:t>Best</a:t>
                      </a:r>
                      <a:r>
                        <a:rPr lang="en-GB" sz="1100">
                          <a:latin typeface="Avenir Next LT Pro Light"/>
                          <a:cs typeface="Arial"/>
                        </a:rPr>
                        <a:t>: </a:t>
                      </a:r>
                      <a:r>
                        <a:rPr lang="en-GB" sz="1100" b="0">
                          <a:solidFill>
                            <a:schemeClr val="tx1"/>
                          </a:solidFill>
                          <a:latin typeface="Avenir Next LT Pro Light"/>
                          <a:cs typeface="Arial"/>
                        </a:rPr>
                        <a:t>Surrey Heath 2,026</a:t>
                      </a:r>
                      <a:endParaRPr lang="en-GB" sz="1100">
                        <a:latin typeface="Avenir Next LT Pro Light"/>
                        <a:cs typeface="Arial"/>
                      </a:endParaRPr>
                    </a:p>
                    <a:p>
                      <a:pPr lvl="0" algn="ctr">
                        <a:buNone/>
                      </a:pPr>
                      <a:r>
                        <a:rPr lang="en-GB" sz="1100" b="1">
                          <a:latin typeface="Avenir Next LT Pro Light"/>
                          <a:cs typeface="Arial"/>
                        </a:rPr>
                        <a:t>Worst</a:t>
                      </a:r>
                      <a:r>
                        <a:rPr lang="en-GB" sz="1100">
                          <a:latin typeface="Avenir Next LT Pro Light"/>
                          <a:cs typeface="Arial"/>
                        </a:rPr>
                        <a:t>: Elmbridge 1,055</a:t>
                      </a:r>
                    </a:p>
                  </a:txBody>
                  <a:tcPr anchor="ctr">
                    <a:solidFill>
                      <a:schemeClr val="bg1">
                        <a:lumMod val="95000"/>
                      </a:schemeClr>
                    </a:solidFill>
                  </a:tcPr>
                </a:tc>
                <a:tc>
                  <a:txBody>
                    <a:bodyPr/>
                    <a:lstStyle/>
                    <a:p>
                      <a:pPr lvl="0" algn="ctr">
                        <a:buNone/>
                      </a:pPr>
                      <a:r>
                        <a:rPr lang="en-GB" sz="1100" b="0" i="0">
                          <a:solidFill>
                            <a:schemeClr val="tx1"/>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930987833"/>
                  </a:ext>
                </a:extLst>
              </a:tr>
              <a:tr h="1203593">
                <a:tc>
                  <a:txBody>
                    <a:bodyPr/>
                    <a:lstStyle/>
                    <a:p>
                      <a:pPr algn="ctr"/>
                      <a:r>
                        <a:rPr lang="en-GB" sz="1100" i="0">
                          <a:solidFill>
                            <a:schemeClr val="tx1"/>
                          </a:solidFill>
                          <a:latin typeface="Avenir Next LT Pro Light"/>
                          <a:cs typeface="Arial"/>
                        </a:rPr>
                        <a:t>Measles, Mumps and Rubella vaccination (proportion of children receiving two doses aged 5 years)</a:t>
                      </a:r>
                      <a:endParaRPr lang="en-GB" sz="1100" i="0">
                        <a:solidFill>
                          <a:schemeClr val="tx1"/>
                        </a:solidFill>
                        <a:latin typeface="Avenir Next LT Pro Light" panose="020B0304020202020204" pitchFamily="34" charset="0"/>
                        <a:cs typeface="Arial"/>
                      </a:endParaRP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83.7%</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solidFill>
                            <a:schemeClr val="tx1"/>
                          </a:solidFill>
                          <a:latin typeface="Avenir Next LT Pro Light"/>
                          <a:cs typeface="Arial"/>
                        </a:rPr>
                        <a:t>(April 2023 – March 24)</a:t>
                      </a:r>
                    </a:p>
                  </a:txBody>
                  <a:tcPr anchor="ctr">
                    <a:solidFill>
                      <a:srgbClr val="92D050"/>
                    </a:solidFill>
                  </a:tcPr>
                </a:tc>
                <a:tc>
                  <a:txBody>
                    <a:bodyPr/>
                    <a:lstStyle/>
                    <a:p>
                      <a:pPr lvl="0" algn="ctr">
                        <a:buNone/>
                      </a:pPr>
                      <a:r>
                        <a:rPr lang="en-GB" sz="1100" b="1">
                          <a:latin typeface="Avenir Next LT Pro Light"/>
                          <a:cs typeface="Arial"/>
                        </a:rPr>
                        <a:t>+0.2</a:t>
                      </a:r>
                    </a:p>
                    <a:p>
                      <a:pPr lvl="0" algn="ctr">
                        <a:buNone/>
                      </a:pPr>
                      <a:r>
                        <a:rPr lang="en-GB" sz="1100">
                          <a:latin typeface="Avenir Next LT Pro Light"/>
                          <a:cs typeface="Arial"/>
                        </a:rPr>
                        <a:t>83.5%</a:t>
                      </a:r>
                    </a:p>
                    <a:p>
                      <a:pPr lvl="0" algn="ctr">
                        <a:buNone/>
                      </a:pPr>
                      <a:r>
                        <a:rPr lang="en-GB" sz="1100">
                          <a:latin typeface="Avenir Next LT Pro Light"/>
                          <a:cs typeface="Arial"/>
                        </a:rPr>
                        <a:t>(April 2022 – </a:t>
                      </a:r>
                    </a:p>
                    <a:p>
                      <a:pPr lvl="0" algn="ctr">
                        <a:buNone/>
                      </a:pPr>
                      <a:r>
                        <a:rPr lang="en-GB" sz="1100">
                          <a:latin typeface="Avenir Next LT Pro Light"/>
                          <a:cs typeface="Arial"/>
                        </a:rPr>
                        <a:t>March 23)</a:t>
                      </a:r>
                    </a:p>
                  </a:txBody>
                  <a:tcPr anchor="ctr">
                    <a:solidFill>
                      <a:schemeClr val="bg1">
                        <a:lumMod val="95000"/>
                      </a:schemeClr>
                    </a:solidFill>
                  </a:tcPr>
                </a:tc>
                <a:tc>
                  <a:txBody>
                    <a:bodyPr/>
                    <a:lstStyle/>
                    <a:p>
                      <a:pPr lvl="0" algn="ctr">
                        <a:buNone/>
                      </a:pPr>
                      <a:r>
                        <a:rPr lang="en-GB" sz="1100" b="1" i="0">
                          <a:latin typeface="Avenir Next LT Pro Light"/>
                          <a:cs typeface="Arial"/>
                        </a:rPr>
                        <a:t>Best</a:t>
                      </a:r>
                      <a:r>
                        <a:rPr lang="en-GB" sz="1100" i="0">
                          <a:latin typeface="Avenir Next LT Pro Light"/>
                          <a:cs typeface="Arial"/>
                        </a:rPr>
                        <a:t>: Waverley 85.1%</a:t>
                      </a:r>
                    </a:p>
                    <a:p>
                      <a:pPr lvl="0" algn="ctr">
                        <a:buNone/>
                      </a:pPr>
                      <a:r>
                        <a:rPr lang="en-GB" sz="1100" b="1" i="0">
                          <a:latin typeface="Avenir Next LT Pro Light"/>
                          <a:cs typeface="Arial"/>
                        </a:rPr>
                        <a:t>Worst</a:t>
                      </a:r>
                      <a:r>
                        <a:rPr lang="en-GB" sz="1100" i="0">
                          <a:latin typeface="Avenir Next LT Pro Light"/>
                          <a:cs typeface="Arial"/>
                        </a:rPr>
                        <a:t>: Elmbridge 77.0%</a:t>
                      </a:r>
                    </a:p>
                  </a:txBody>
                  <a:tcPr anchor="ctr">
                    <a:solidFill>
                      <a:schemeClr val="bg1">
                        <a:lumMod val="95000"/>
                      </a:schemeClr>
                    </a:solidFill>
                  </a:tcPr>
                </a:tc>
                <a:tc>
                  <a:txBody>
                    <a:bodyPr/>
                    <a:lstStyle/>
                    <a:p>
                      <a:pPr lvl="0" algn="ctr">
                        <a:buNone/>
                      </a:pPr>
                      <a:r>
                        <a:rPr lang="en-GB" sz="1100" b="1" i="0">
                          <a:solidFill>
                            <a:schemeClr val="tx1"/>
                          </a:solidFill>
                          <a:effectLst/>
                          <a:latin typeface="Avenir Next LT Pro Light"/>
                          <a:cs typeface="Arial"/>
                        </a:rPr>
                        <a:t>Best</a:t>
                      </a:r>
                      <a:r>
                        <a:rPr lang="en-GB" sz="1100" b="0" i="0">
                          <a:solidFill>
                            <a:schemeClr val="tx1"/>
                          </a:solidFill>
                          <a:effectLst/>
                          <a:latin typeface="Avenir Next LT Pro Light"/>
                          <a:cs typeface="Arial"/>
                        </a:rPr>
                        <a:t>: Integrated Care Partnership PCN 88.62%***</a:t>
                      </a:r>
                    </a:p>
                    <a:p>
                      <a:pPr lvl="0" algn="ctr">
                        <a:buNone/>
                      </a:pPr>
                      <a:r>
                        <a:rPr lang="en-GB" sz="1100" b="1" i="0">
                          <a:solidFill>
                            <a:schemeClr val="tx1"/>
                          </a:solidFill>
                          <a:effectLst/>
                          <a:latin typeface="Avenir Next LT Pro Light"/>
                          <a:cs typeface="Arial"/>
                        </a:rPr>
                        <a:t>Worst</a:t>
                      </a:r>
                      <a:r>
                        <a:rPr lang="en-GB" sz="1100" b="0" i="0">
                          <a:solidFill>
                            <a:schemeClr val="tx1"/>
                          </a:solidFill>
                          <a:effectLst/>
                          <a:latin typeface="Avenir Next LT Pro Light"/>
                          <a:cs typeface="Arial"/>
                        </a:rPr>
                        <a:t>: Walton Practices Confederation </a:t>
                      </a:r>
                    </a:p>
                    <a:p>
                      <a:pPr lvl="0" algn="ctr">
                        <a:buNone/>
                      </a:pPr>
                      <a:r>
                        <a:rPr lang="en-GB" sz="1100" b="0" i="0">
                          <a:solidFill>
                            <a:schemeClr val="tx1"/>
                          </a:solidFill>
                          <a:effectLst/>
                          <a:latin typeface="Avenir Next LT Pro Light"/>
                          <a:cs typeface="Arial"/>
                        </a:rPr>
                        <a:t>PCN 75.37%***</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491236076"/>
                  </a:ext>
                </a:extLst>
              </a:tr>
            </a:tbl>
          </a:graphicData>
        </a:graphic>
      </p:graphicFrame>
      <p:sp>
        <p:nvSpPr>
          <p:cNvPr id="4" name="TextBox 3">
            <a:extLst>
              <a:ext uri="{FF2B5EF4-FFF2-40B4-BE49-F238E27FC236}">
                <a16:creationId xmlns:a16="http://schemas.microsoft.com/office/drawing/2014/main" id="{4DF2E99E-B5A7-48A6-5196-0607B109205E}"/>
              </a:ext>
            </a:extLst>
          </p:cNvPr>
          <p:cNvSpPr txBox="1"/>
          <p:nvPr/>
        </p:nvSpPr>
        <p:spPr>
          <a:xfrm>
            <a:off x="131900" y="6018496"/>
            <a:ext cx="10609552" cy="584775"/>
          </a:xfrm>
          <a:prstGeom prst="rect">
            <a:avLst/>
          </a:prstGeom>
          <a:noFill/>
        </p:spPr>
        <p:txBody>
          <a:bodyPr wrap="square" lIns="91440" tIns="45720" rIns="91440" bIns="45720" rtlCol="0" anchor="t">
            <a:spAutoFit/>
          </a:bodyPr>
          <a:lstStyle/>
          <a:p>
            <a:r>
              <a:rPr lang="en-GB" sz="800" i="1">
                <a:latin typeface="Avenir Next LT Pro Light"/>
                <a:cs typeface="Arial"/>
              </a:rPr>
              <a:t>* Proportion of total patients 17 years + registered at GP practice </a:t>
            </a:r>
            <a:endParaRPr lang="en-US" i="1">
              <a:latin typeface="Avenir Next LT Pro Light"/>
              <a:ea typeface="Calibri" panose="020F0502020204030204"/>
              <a:cs typeface="Calibri" panose="020F0502020204030204"/>
            </a:endParaRPr>
          </a:p>
          <a:p>
            <a:r>
              <a:rPr lang="en-GB" sz="800" i="1">
                <a:latin typeface="Avenir Next LT Pro Light"/>
                <a:cs typeface="Arial"/>
              </a:rPr>
              <a:t>** The chlamydia detection rate among under 25-year-olds is a measure of chlamydia control activity, aimed at reducing the incidence of reproductive sequelae of chlamydia infection and interrupting transmission. An increased detection rate is indicative of increased control activity; the detection rate is not a measure of morbidity</a:t>
            </a:r>
            <a:endParaRPr lang="en-US" sz="800" i="1">
              <a:latin typeface="Avenir Next LT Pro Light"/>
              <a:ea typeface="Calibri"/>
              <a:cs typeface="Calibri"/>
            </a:endParaRPr>
          </a:p>
          <a:p>
            <a:r>
              <a:rPr lang="en-US" sz="800" i="1">
                <a:latin typeface="Avenir Next LT Pro Light"/>
                <a:ea typeface="Calibri"/>
                <a:cs typeface="Calibri"/>
              </a:rPr>
              <a:t>*** 2022/23 data</a:t>
            </a:r>
            <a:endParaRPr lang="en-GB" sz="800" i="1">
              <a:latin typeface="Avenir Next LT Pro Light"/>
              <a:cs typeface="Arial"/>
            </a:endParaRPr>
          </a:p>
        </p:txBody>
      </p:sp>
      <p:sp>
        <p:nvSpPr>
          <p:cNvPr id="5" name="Title 1">
            <a:extLst>
              <a:ext uri="{FF2B5EF4-FFF2-40B4-BE49-F238E27FC236}">
                <a16:creationId xmlns:a16="http://schemas.microsoft.com/office/drawing/2014/main" id="{313F0723-0A81-FD0A-20D9-504F05D16F6C}"/>
              </a:ext>
            </a:extLst>
          </p:cNvPr>
          <p:cNvSpPr txBox="1">
            <a:spLocks/>
          </p:cNvSpPr>
          <p:nvPr/>
        </p:nvSpPr>
        <p:spPr>
          <a:xfrm>
            <a:off x="48519" y="118087"/>
            <a:ext cx="10692932" cy="555070"/>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algn="just">
              <a:lnSpc>
                <a:spcPct val="100000"/>
              </a:lnSpc>
              <a:defRPr/>
            </a:pPr>
            <a:r>
              <a:rPr lang="en-GB" sz="1400">
                <a:latin typeface="Arial" panose="020B0604020202020204" pitchFamily="34" charset="0"/>
                <a:cs typeface="Arial" panose="020B0604020202020204" pitchFamily="34" charset="0"/>
              </a:rPr>
              <a:t>PRIORITY 1: Supporting those of all ages (babies, children, young people, adults and older adults) in the Priority Populations to lead healthy lives by preventing physical ill health and promoting physical well-being</a:t>
            </a:r>
          </a:p>
          <a:p>
            <a:pPr algn="just">
              <a:lnSpc>
                <a:spcPct val="150000"/>
              </a:lnSpc>
              <a:defRPr/>
            </a:pPr>
            <a:r>
              <a:rPr lang="en-GB" sz="1400">
                <a:latin typeface="Arial" panose="020B0604020202020204" pitchFamily="34" charset="0"/>
                <a:cs typeface="Arial" panose="020B0604020202020204" pitchFamily="34" charset="0"/>
              </a:rPr>
              <a:t>OUTCOME 3: Serious conditions and diseases are prevented</a:t>
            </a:r>
            <a:endParaRPr lang="en-GB" sz="1400" b="0"/>
          </a:p>
        </p:txBody>
      </p:sp>
      <p:graphicFrame>
        <p:nvGraphicFramePr>
          <p:cNvPr id="3" name="Table 2">
            <a:extLst>
              <a:ext uri="{FF2B5EF4-FFF2-40B4-BE49-F238E27FC236}">
                <a16:creationId xmlns:a16="http://schemas.microsoft.com/office/drawing/2014/main" id="{ADDFECFB-9CA6-CA35-FE31-7593A6F7EE60}"/>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4126376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39003" y="131495"/>
            <a:ext cx="10351676" cy="480108"/>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algn="just">
              <a:lnSpc>
                <a:spcPct val="100000"/>
              </a:lnSpc>
              <a:defRPr/>
            </a:pPr>
            <a:r>
              <a:rPr lang="en-GB" sz="1400">
                <a:latin typeface="Arial" panose="020B0604020202020204" pitchFamily="34" charset="0"/>
                <a:cs typeface="Arial" panose="020B0604020202020204" pitchFamily="34" charset="0"/>
              </a:rPr>
              <a:t>PRIORITY 1: Supporting those of all ages (babies, children, young people, adults and older adults) in the Priority Populations to lead healthy lives by preventing physical ill health and promoting physical well-being</a:t>
            </a:r>
          </a:p>
          <a:p>
            <a:pPr marL="0" marR="0" lvl="0" indent="0" algn="l" defTabSz="914400" rtl="0" eaLnBrk="1" fontAlgn="auto" latinLnBrk="0" hangingPunct="1">
              <a:lnSpc>
                <a:spcPct val="150000"/>
              </a:lnSpc>
              <a:spcBef>
                <a:spcPct val="0"/>
              </a:spcBef>
              <a:spcAft>
                <a:spcPts val="0"/>
              </a:spcAft>
              <a:buClrTx/>
              <a:buSzTx/>
              <a:buFontTx/>
              <a:buNone/>
              <a:tabLst/>
              <a:defRPr/>
            </a:pPr>
            <a:r>
              <a:rPr lang="en-GB" sz="1400">
                <a:solidFill>
                  <a:prstClr val="black"/>
                </a:solidFill>
                <a:latin typeface="Arial" panose="020B0604020202020204" pitchFamily="34" charset="0"/>
                <a:cs typeface="Arial" panose="020B0604020202020204" pitchFamily="34" charset="0"/>
              </a:rPr>
              <a:t>OUTCOME 5: Living well independently and dying with dignity is supported</a:t>
            </a: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3108530770"/>
              </p:ext>
            </p:extLst>
          </p:nvPr>
        </p:nvGraphicFramePr>
        <p:xfrm>
          <a:off x="130610" y="956574"/>
          <a:ext cx="10951046" cy="5132417"/>
        </p:xfrm>
        <a:graphic>
          <a:graphicData uri="http://schemas.openxmlformats.org/drawingml/2006/table">
            <a:tbl>
              <a:tblPr firstRow="1" bandRow="1">
                <a:tableStyleId>{5C22544A-7EE6-4342-B048-85BDC9FD1C3A}</a:tableStyleId>
              </a:tblPr>
              <a:tblGrid>
                <a:gridCol w="2178757">
                  <a:extLst>
                    <a:ext uri="{9D8B030D-6E8A-4147-A177-3AD203B41FA5}">
                      <a16:colId xmlns:a16="http://schemas.microsoft.com/office/drawing/2014/main" val="1076838934"/>
                    </a:ext>
                  </a:extLst>
                </a:gridCol>
                <a:gridCol w="670571">
                  <a:extLst>
                    <a:ext uri="{9D8B030D-6E8A-4147-A177-3AD203B41FA5}">
                      <a16:colId xmlns:a16="http://schemas.microsoft.com/office/drawing/2014/main" val="3415401710"/>
                    </a:ext>
                  </a:extLst>
                </a:gridCol>
                <a:gridCol w="1431815">
                  <a:extLst>
                    <a:ext uri="{9D8B030D-6E8A-4147-A177-3AD203B41FA5}">
                      <a16:colId xmlns:a16="http://schemas.microsoft.com/office/drawing/2014/main" val="3306456710"/>
                    </a:ext>
                  </a:extLst>
                </a:gridCol>
                <a:gridCol w="1275956">
                  <a:extLst>
                    <a:ext uri="{9D8B030D-6E8A-4147-A177-3AD203B41FA5}">
                      <a16:colId xmlns:a16="http://schemas.microsoft.com/office/drawing/2014/main" val="3973738166"/>
                    </a:ext>
                  </a:extLst>
                </a:gridCol>
                <a:gridCol w="2018026">
                  <a:extLst>
                    <a:ext uri="{9D8B030D-6E8A-4147-A177-3AD203B41FA5}">
                      <a16:colId xmlns:a16="http://schemas.microsoft.com/office/drawing/2014/main" val="488313225"/>
                    </a:ext>
                  </a:extLst>
                </a:gridCol>
                <a:gridCol w="1986495">
                  <a:extLst>
                    <a:ext uri="{9D8B030D-6E8A-4147-A177-3AD203B41FA5}">
                      <a16:colId xmlns:a16="http://schemas.microsoft.com/office/drawing/2014/main" val="992201483"/>
                    </a:ext>
                  </a:extLst>
                </a:gridCol>
                <a:gridCol w="1389426">
                  <a:extLst>
                    <a:ext uri="{9D8B030D-6E8A-4147-A177-3AD203B41FA5}">
                      <a16:colId xmlns:a16="http://schemas.microsoft.com/office/drawing/2014/main" val="1974498419"/>
                    </a:ext>
                  </a:extLst>
                </a:gridCol>
              </a:tblGrid>
              <a:tr h="1207458">
                <a:tc>
                  <a:txBody>
                    <a:bodyPr/>
                    <a:lstStyle/>
                    <a:p>
                      <a:pPr algn="ctr"/>
                      <a:r>
                        <a:rPr lang="en-GB" sz="1200">
                          <a:solidFill>
                            <a:schemeClr val="bg1"/>
                          </a:solidFill>
                          <a:latin typeface="Avenir Next LT Pro Light" panose="020B0304020202020204" pitchFamily="34" charset="0"/>
                          <a:cs typeface="Arial"/>
                        </a:rPr>
                        <a:t>Indicator</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a:rPr>
                        <a:t>Good to be</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a:rPr>
                        <a:t>Latest Surrey result</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a:rPr>
                        <a:t>Change from previous Surrey result </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a:rPr>
                        <a:t>Latest Borough and District result</a:t>
                      </a:r>
                    </a:p>
                  </a:txBody>
                  <a:tcPr anchor="ctr">
                    <a:solidFill>
                      <a:schemeClr val="tx2">
                        <a:lumMod val="75000"/>
                      </a:schemeClr>
                    </a:solidFill>
                  </a:tcPr>
                </a:tc>
                <a:tc>
                  <a:txBody>
                    <a:bodyPr/>
                    <a:lstStyle/>
                    <a:p>
                      <a:pPr lvl="0" algn="ctr">
                        <a:buNone/>
                      </a:pPr>
                      <a:r>
                        <a:rPr lang="en-GB" sz="1200">
                          <a:solidFill>
                            <a:schemeClr val="bg1"/>
                          </a:solidFill>
                          <a:latin typeface="Avenir Next LT Pro Light" panose="020B0304020202020204" pitchFamily="34" charset="0"/>
                          <a:cs typeface="Arial"/>
                        </a:rPr>
                        <a:t>Latest Primary Care Network result</a:t>
                      </a:r>
                    </a:p>
                  </a:txBody>
                  <a:tcPr anchor="ctr">
                    <a:solidFill>
                      <a:schemeClr val="tx2">
                        <a:lumMod val="75000"/>
                      </a:schemeClr>
                    </a:solidFill>
                  </a:tcPr>
                </a:tc>
                <a:tc>
                  <a:txBody>
                    <a:bodyPr/>
                    <a:lstStyle/>
                    <a:p>
                      <a:pPr lvl="0" algn="ctr">
                        <a:buNone/>
                      </a:pPr>
                      <a:r>
                        <a:rPr lang="en-GB" sz="1200">
                          <a:solidFill>
                            <a:schemeClr val="bg1"/>
                          </a:solidFill>
                          <a:latin typeface="Avenir Next LT Pro Light" panose="020B0304020202020204" pitchFamily="34" charset="0"/>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990318">
                <a:tc>
                  <a:txBody>
                    <a:bodyPr/>
                    <a:lstStyle/>
                    <a:p>
                      <a:pPr algn="ctr" rtl="0" fontAlgn="base"/>
                      <a:r>
                        <a:rPr lang="en-GB" sz="1200" b="0" i="0">
                          <a:solidFill>
                            <a:schemeClr val="tx1"/>
                          </a:solidFill>
                          <a:effectLst/>
                          <a:latin typeface="Avenir Next LT Pro Light" panose="020B0304020202020204" pitchFamily="34" charset="0"/>
                          <a:cs typeface="Arial"/>
                        </a:rPr>
                        <a:t>Emergency hospital admission rates of people with dementia (rate per 1,000 of the population)*</a:t>
                      </a:r>
                    </a:p>
                  </a:txBody>
                  <a:tcPr anchor="ctr">
                    <a:solidFill>
                      <a:schemeClr val="bg1">
                        <a:lumMod val="95000"/>
                      </a:schemeClr>
                    </a:solidFill>
                  </a:tcPr>
                </a:tc>
                <a:tc>
                  <a:txBody>
                    <a:bodyPr/>
                    <a:lstStyle/>
                    <a:p>
                      <a:pPr algn="ctr" rtl="0" fontAlgn="base"/>
                      <a:r>
                        <a:rPr lang="en-GB" sz="1200" b="1" i="0">
                          <a:solidFill>
                            <a:srgbClr val="000000"/>
                          </a:solidFill>
                          <a:effectLst/>
                          <a:latin typeface="Avenir Next LT Pro Light" panose="020B0304020202020204" pitchFamily="34" charset="0"/>
                          <a:cs typeface="Arial"/>
                        </a:rPr>
                        <a:t>Low</a:t>
                      </a:r>
                    </a:p>
                  </a:txBody>
                  <a:tcPr anchor="ctr">
                    <a:solidFill>
                      <a:schemeClr val="bg1">
                        <a:lumMod val="95000"/>
                      </a:schemeClr>
                    </a:solidFill>
                  </a:tcPr>
                </a:tc>
                <a:tc>
                  <a:txBody>
                    <a:bodyPr/>
                    <a:lstStyle/>
                    <a:p>
                      <a:pPr algn="ctr" rtl="0" fontAlgn="base"/>
                      <a:r>
                        <a:rPr lang="en-GB" sz="1200" b="1" i="0" strike="noStrike">
                          <a:solidFill>
                            <a:schemeClr val="tx1"/>
                          </a:solidFill>
                          <a:effectLst/>
                          <a:latin typeface="Avenir Next LT Pro Light" panose="020B0304020202020204" pitchFamily="34" charset="0"/>
                          <a:cs typeface="Arial"/>
                        </a:rPr>
                        <a:t>1.69</a:t>
                      </a:r>
                    </a:p>
                    <a:p>
                      <a:pPr algn="ctr" rtl="0" fontAlgn="base"/>
                      <a:r>
                        <a:rPr lang="en-GB" sz="1200" b="1" i="0" strike="noStrike">
                          <a:solidFill>
                            <a:schemeClr val="tx1"/>
                          </a:solidFill>
                          <a:effectLst/>
                          <a:latin typeface="Avenir Next LT Pro Light" panose="020B0304020202020204" pitchFamily="34" charset="0"/>
                          <a:cs typeface="Arial"/>
                        </a:rPr>
                        <a:t>(2024/25)</a:t>
                      </a:r>
                    </a:p>
                  </a:txBody>
                  <a:tcPr anchor="ctr">
                    <a:solidFill>
                      <a:srgbClr val="FFC000"/>
                    </a:solidFill>
                  </a:tcPr>
                </a:tc>
                <a:tc>
                  <a:txBody>
                    <a:bodyPr/>
                    <a:lstStyle/>
                    <a:p>
                      <a:pPr algn="ctr" rtl="0" fontAlgn="base"/>
                      <a:r>
                        <a:rPr lang="en-GB" sz="1200" b="1" i="0" strike="noStrike">
                          <a:solidFill>
                            <a:schemeClr val="tx1"/>
                          </a:solidFill>
                          <a:effectLst/>
                          <a:latin typeface="Avenir Next LT Pro Light" panose="020B0304020202020204" pitchFamily="34" charset="0"/>
                          <a:cs typeface="Arial"/>
                        </a:rPr>
                        <a:t>+0.03</a:t>
                      </a:r>
                    </a:p>
                    <a:p>
                      <a:pPr algn="ctr" rtl="0" fontAlgn="base"/>
                      <a:r>
                        <a:rPr lang="en-GB" sz="1200" b="0" i="0" strike="noStrike">
                          <a:solidFill>
                            <a:schemeClr val="tx1"/>
                          </a:solidFill>
                          <a:effectLst/>
                          <a:latin typeface="Avenir Next LT Pro Light" panose="020B0304020202020204" pitchFamily="34" charset="0"/>
                          <a:cs typeface="Arial"/>
                        </a:rPr>
                        <a:t>1.66</a:t>
                      </a:r>
                    </a:p>
                    <a:p>
                      <a:pPr algn="ctr" rtl="0" fontAlgn="base"/>
                      <a:r>
                        <a:rPr lang="en-GB" sz="1200" b="0" i="0" strike="noStrike">
                          <a:solidFill>
                            <a:schemeClr val="tx1"/>
                          </a:solidFill>
                          <a:effectLst/>
                          <a:latin typeface="Avenir Next LT Pro Light" panose="020B0304020202020204" pitchFamily="34" charset="0"/>
                          <a:cs typeface="Arial"/>
                        </a:rPr>
                        <a:t>(2023/24)</a:t>
                      </a:r>
                    </a:p>
                  </a:txBody>
                  <a:tcPr anchor="ctr">
                    <a:solidFill>
                      <a:schemeClr val="bg1">
                        <a:lumMod val="95000"/>
                      </a:schemeClr>
                    </a:solidFill>
                  </a:tcPr>
                </a:tc>
                <a:tc>
                  <a:txBody>
                    <a:bodyPr/>
                    <a:lstStyle/>
                    <a:p>
                      <a:pPr algn="ctr" rtl="0" fontAlgn="base"/>
                      <a:r>
                        <a:rPr lang="en-GB" sz="1200" b="1" i="0">
                          <a:solidFill>
                            <a:srgbClr val="000000"/>
                          </a:solidFill>
                          <a:effectLst/>
                          <a:latin typeface="Avenir Next LT Pro Light" panose="020B0304020202020204" pitchFamily="34" charset="0"/>
                          <a:cs typeface="Arial"/>
                        </a:rPr>
                        <a:t>Best</a:t>
                      </a:r>
                      <a:r>
                        <a:rPr lang="en-GB" sz="1200" b="0" i="0">
                          <a:solidFill>
                            <a:srgbClr val="000000"/>
                          </a:solidFill>
                          <a:effectLst/>
                          <a:latin typeface="Avenir Next LT Pro Light" panose="020B0304020202020204" pitchFamily="34" charset="0"/>
                          <a:cs typeface="Arial"/>
                        </a:rPr>
                        <a:t>: Elmbridge 2.51</a:t>
                      </a:r>
                    </a:p>
                    <a:p>
                      <a:pPr algn="ctr" rtl="0" fontAlgn="base"/>
                      <a:r>
                        <a:rPr lang="en-GB" sz="1200" b="1" i="0">
                          <a:solidFill>
                            <a:srgbClr val="000000"/>
                          </a:solidFill>
                          <a:effectLst/>
                          <a:latin typeface="Avenir Next LT Pro Light" panose="020B0304020202020204" pitchFamily="34" charset="0"/>
                          <a:cs typeface="Arial"/>
                        </a:rPr>
                        <a:t>Worst</a:t>
                      </a:r>
                      <a:r>
                        <a:rPr lang="en-GB" sz="1200" b="0" i="0">
                          <a:solidFill>
                            <a:srgbClr val="000000"/>
                          </a:solidFill>
                          <a:effectLst/>
                          <a:latin typeface="Avenir Next LT Pro Light" panose="020B0304020202020204" pitchFamily="34" charset="0"/>
                          <a:cs typeface="Arial"/>
                        </a:rPr>
                        <a:t>: Guildford 1.14</a:t>
                      </a:r>
                    </a:p>
                  </a:txBody>
                  <a:tcPr anchor="ctr">
                    <a:solidFill>
                      <a:schemeClr val="bg1">
                        <a:lumMod val="95000"/>
                      </a:schemeClr>
                    </a:solidFill>
                  </a:tcPr>
                </a:tc>
                <a:tc>
                  <a:txBody>
                    <a:bodyPr/>
                    <a:lstStyle/>
                    <a:p>
                      <a:pPr lvl="0" algn="ctr">
                        <a:buNone/>
                      </a:pPr>
                      <a:r>
                        <a:rPr lang="en-GB" sz="1200" b="1" i="0">
                          <a:solidFill>
                            <a:srgbClr val="000000"/>
                          </a:solidFill>
                          <a:effectLst/>
                          <a:latin typeface="Avenir Next LT Pro Light" panose="020B0304020202020204" pitchFamily="34" charset="0"/>
                          <a:cs typeface="Arial"/>
                        </a:rPr>
                        <a:t>Best</a:t>
                      </a:r>
                      <a:r>
                        <a:rPr lang="en-GB" sz="1200" b="0" i="0">
                          <a:solidFill>
                            <a:srgbClr val="000000"/>
                          </a:solidFill>
                          <a:effectLst/>
                          <a:latin typeface="Avenir Next LT Pro Light" panose="020B0304020202020204" pitchFamily="34" charset="0"/>
                          <a:cs typeface="Arial"/>
                        </a:rPr>
                        <a:t>: Central And North Guildford PCN 0.55 </a:t>
                      </a:r>
                    </a:p>
                    <a:p>
                      <a:pPr lvl="0" algn="ctr">
                        <a:buNone/>
                      </a:pPr>
                      <a:r>
                        <a:rPr lang="en-GB" sz="1200" b="1" i="0">
                          <a:solidFill>
                            <a:srgbClr val="000000"/>
                          </a:solidFill>
                          <a:effectLst/>
                          <a:latin typeface="Avenir Next LT Pro Light" panose="020B0304020202020204" pitchFamily="34" charset="0"/>
                          <a:cs typeface="Arial"/>
                        </a:rPr>
                        <a:t>Worst</a:t>
                      </a:r>
                      <a:r>
                        <a:rPr lang="en-GB" sz="1200" b="0" i="0">
                          <a:solidFill>
                            <a:srgbClr val="000000"/>
                          </a:solidFill>
                          <a:effectLst/>
                          <a:latin typeface="Avenir Next LT Pro Light" panose="020B0304020202020204" pitchFamily="34" charset="0"/>
                          <a:cs typeface="Arial"/>
                        </a:rPr>
                        <a:t>: Integrated Care Partnership PCN  4.8</a:t>
                      </a:r>
                    </a:p>
                  </a:txBody>
                  <a:tcPr anchor="ctr">
                    <a:solidFill>
                      <a:schemeClr val="bg1">
                        <a:lumMod val="95000"/>
                      </a:schemeClr>
                    </a:solidFill>
                  </a:tcPr>
                </a:tc>
                <a:tc>
                  <a:txBody>
                    <a:bodyPr/>
                    <a:lstStyle/>
                    <a:p>
                      <a:pPr lvl="0" algn="ctr">
                        <a:buNone/>
                      </a:pPr>
                      <a:r>
                        <a:rPr lang="en-GB" sz="12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547795134"/>
                  </a:ext>
                </a:extLst>
              </a:tr>
              <a:tr h="1362512">
                <a:tc>
                  <a:txBody>
                    <a:bodyPr/>
                    <a:lstStyle/>
                    <a:p>
                      <a:pPr algn="ctr" rtl="0" fontAlgn="base"/>
                      <a:r>
                        <a:rPr lang="en-GB" sz="1200" b="0" i="0">
                          <a:solidFill>
                            <a:schemeClr val="tx1"/>
                          </a:solidFill>
                          <a:effectLst/>
                          <a:latin typeface="Avenir Next LT Pro Light" panose="020B0304020202020204" pitchFamily="34" charset="0"/>
                          <a:cs typeface="Arial"/>
                        </a:rPr>
                        <a:t>Patients reporting two or more falls that required medical attention in the last 12 months</a:t>
                      </a:r>
                    </a:p>
                  </a:txBody>
                  <a:tcPr anchor="ctr">
                    <a:solidFill>
                      <a:schemeClr val="bg1">
                        <a:lumMod val="95000"/>
                      </a:schemeClr>
                    </a:solidFill>
                  </a:tcPr>
                </a:tc>
                <a:tc>
                  <a:txBody>
                    <a:bodyPr/>
                    <a:lstStyle/>
                    <a:p>
                      <a:pPr algn="ctr" rtl="0" fontAlgn="base"/>
                      <a:r>
                        <a:rPr lang="en-GB" sz="1200" b="1" i="0">
                          <a:solidFill>
                            <a:srgbClr val="000000"/>
                          </a:solidFill>
                          <a:effectLst/>
                          <a:latin typeface="Avenir Next LT Pro Light" panose="020B0304020202020204" pitchFamily="34" charset="0"/>
                          <a:cs typeface="Arial"/>
                        </a:rPr>
                        <a:t>Low</a:t>
                      </a:r>
                    </a:p>
                  </a:txBody>
                  <a:tcPr anchor="ctr">
                    <a:solidFill>
                      <a:schemeClr val="bg1">
                        <a:lumMod val="95000"/>
                      </a:schemeClr>
                    </a:solidFill>
                  </a:tcPr>
                </a:tc>
                <a:tc>
                  <a:txBody>
                    <a:bodyPr/>
                    <a:lstStyle/>
                    <a:p>
                      <a:pPr algn="ctr" rtl="0" fontAlgn="base"/>
                      <a:r>
                        <a:rPr lang="en-GB" sz="1200" b="1" i="0">
                          <a:solidFill>
                            <a:srgbClr val="000000"/>
                          </a:solidFill>
                          <a:effectLst/>
                          <a:latin typeface="Avenir Next LT Pro Light" panose="020B0304020202020204" pitchFamily="34" charset="0"/>
                          <a:cs typeface="Arial"/>
                        </a:rPr>
                        <a:t>2.08%</a:t>
                      </a:r>
                    </a:p>
                    <a:p>
                      <a:pPr algn="ctr" rtl="0" fontAlgn="base"/>
                      <a:r>
                        <a:rPr lang="en-GB" sz="1200" b="1" i="0">
                          <a:solidFill>
                            <a:srgbClr val="000000"/>
                          </a:solidFill>
                          <a:effectLst/>
                          <a:latin typeface="Avenir Next LT Pro Light" panose="020B0304020202020204" pitchFamily="34" charset="0"/>
                          <a:cs typeface="Arial"/>
                        </a:rPr>
                        <a:t>(2025)</a:t>
                      </a:r>
                    </a:p>
                  </a:txBody>
                  <a:tcPr anchor="ctr">
                    <a:solidFill>
                      <a:srgbClr val="FFC000"/>
                    </a:solidFill>
                  </a:tcPr>
                </a:tc>
                <a:tc>
                  <a:txBody>
                    <a:bodyPr/>
                    <a:lstStyle/>
                    <a:p>
                      <a:pPr algn="ctr" rtl="0" fontAlgn="base"/>
                      <a:r>
                        <a:rPr lang="en-GB" sz="1200" b="0" i="0">
                          <a:solidFill>
                            <a:srgbClr val="000000"/>
                          </a:solidFill>
                          <a:effectLst/>
                          <a:latin typeface="Avenir Next LT Pro Light" panose="020B0304020202020204" pitchFamily="34" charset="0"/>
                          <a:cs typeface="Arial"/>
                        </a:rPr>
                        <a:t>+0.18</a:t>
                      </a:r>
                    </a:p>
                    <a:p>
                      <a:pPr algn="ctr" rtl="0" fontAlgn="base"/>
                      <a:r>
                        <a:rPr lang="en-GB" sz="1200" b="0" i="0">
                          <a:solidFill>
                            <a:srgbClr val="000000"/>
                          </a:solidFill>
                          <a:effectLst/>
                          <a:latin typeface="Avenir Next LT Pro Light" panose="020B0304020202020204" pitchFamily="34" charset="0"/>
                          <a:cs typeface="Arial"/>
                        </a:rPr>
                        <a:t>1.9%</a:t>
                      </a:r>
                    </a:p>
                    <a:p>
                      <a:pPr algn="ctr" rtl="0" fontAlgn="base"/>
                      <a:r>
                        <a:rPr lang="en-GB" sz="1200" b="0" i="0">
                          <a:solidFill>
                            <a:srgbClr val="000000"/>
                          </a:solidFill>
                          <a:effectLst/>
                          <a:latin typeface="Avenir Next LT Pro Light" panose="020B0304020202020204" pitchFamily="34" charset="0"/>
                          <a:cs typeface="Arial"/>
                        </a:rPr>
                        <a:t>(2024)</a:t>
                      </a:r>
                    </a:p>
                  </a:txBody>
                  <a:tcPr anchor="ctr">
                    <a:solidFill>
                      <a:schemeClr val="bg1">
                        <a:lumMod val="95000"/>
                      </a:schemeClr>
                    </a:solidFill>
                  </a:tcPr>
                </a:tc>
                <a:tc>
                  <a:txBody>
                    <a:bodyPr/>
                    <a:lstStyle/>
                    <a:p>
                      <a:pPr algn="ctr" rtl="0" fontAlgn="base"/>
                      <a:r>
                        <a:rPr lang="en-GB" sz="1200" b="1" i="0">
                          <a:solidFill>
                            <a:srgbClr val="000000"/>
                          </a:solidFill>
                          <a:effectLst/>
                          <a:latin typeface="Avenir Next LT Pro Light" panose="020B0304020202020204" pitchFamily="34" charset="0"/>
                          <a:cs typeface="Arial"/>
                        </a:rPr>
                        <a:t>Best</a:t>
                      </a:r>
                      <a:r>
                        <a:rPr lang="en-GB" sz="1200" b="0" i="0">
                          <a:solidFill>
                            <a:srgbClr val="000000"/>
                          </a:solidFill>
                          <a:effectLst/>
                          <a:latin typeface="Avenir Next LT Pro Light" panose="020B0304020202020204" pitchFamily="34" charset="0"/>
                          <a:cs typeface="Arial"/>
                        </a:rPr>
                        <a:t>: Epsom and Ewell 1.5</a:t>
                      </a:r>
                    </a:p>
                    <a:p>
                      <a:pPr algn="ctr" rtl="0" fontAlgn="base"/>
                      <a:r>
                        <a:rPr lang="en-GB" sz="1200" b="1" i="0">
                          <a:solidFill>
                            <a:srgbClr val="000000"/>
                          </a:solidFill>
                          <a:effectLst/>
                          <a:latin typeface="Avenir Next LT Pro Light" panose="020B0304020202020204" pitchFamily="34" charset="0"/>
                          <a:cs typeface="Arial"/>
                        </a:rPr>
                        <a:t>Worst</a:t>
                      </a:r>
                      <a:r>
                        <a:rPr lang="en-GB" sz="1200" b="0" i="0">
                          <a:solidFill>
                            <a:srgbClr val="000000"/>
                          </a:solidFill>
                          <a:effectLst/>
                          <a:latin typeface="Avenir Next LT Pro Light" panose="020B0304020202020204" pitchFamily="34" charset="0"/>
                          <a:cs typeface="Arial"/>
                        </a:rPr>
                        <a:t>: Tandridge 2.37</a:t>
                      </a:r>
                    </a:p>
                  </a:txBody>
                  <a:tcPr anchor="ctr">
                    <a:solidFill>
                      <a:schemeClr val="bg1">
                        <a:lumMod val="95000"/>
                      </a:schemeClr>
                    </a:solidFill>
                  </a:tcPr>
                </a:tc>
                <a:tc>
                  <a:txBody>
                    <a:bodyPr/>
                    <a:lstStyle/>
                    <a:p>
                      <a:pPr lvl="0" algn="ctr">
                        <a:buNone/>
                      </a:pPr>
                      <a:r>
                        <a:rPr lang="en-GB" sz="1200" b="1" i="0">
                          <a:solidFill>
                            <a:srgbClr val="000000"/>
                          </a:solidFill>
                          <a:effectLst/>
                          <a:latin typeface="Avenir Next LT Pro Light" panose="020B0304020202020204" pitchFamily="34" charset="0"/>
                          <a:cs typeface="Arial"/>
                        </a:rPr>
                        <a:t>Best</a:t>
                      </a:r>
                      <a:r>
                        <a:rPr lang="en-GB" sz="1200" b="0" i="0">
                          <a:solidFill>
                            <a:srgbClr val="000000"/>
                          </a:solidFill>
                          <a:effectLst/>
                          <a:latin typeface="Avenir Next LT Pro Light" panose="020B0304020202020204" pitchFamily="34" charset="0"/>
                          <a:cs typeface="Arial"/>
                        </a:rPr>
                        <a:t>: Integrated Care Partnership PCN 0.67%</a:t>
                      </a:r>
                    </a:p>
                    <a:p>
                      <a:pPr lvl="0" algn="ctr">
                        <a:buNone/>
                      </a:pPr>
                      <a:r>
                        <a:rPr lang="en-GB" sz="1200" b="1" i="0">
                          <a:solidFill>
                            <a:srgbClr val="000000"/>
                          </a:solidFill>
                          <a:effectLst/>
                          <a:latin typeface="Avenir Next LT Pro Light" panose="020B0304020202020204" pitchFamily="34" charset="0"/>
                          <a:cs typeface="Arial"/>
                        </a:rPr>
                        <a:t>Worst</a:t>
                      </a:r>
                      <a:r>
                        <a:rPr lang="en-GB" sz="1200" b="0" i="0">
                          <a:solidFill>
                            <a:srgbClr val="000000"/>
                          </a:solidFill>
                          <a:effectLst/>
                          <a:latin typeface="Avenir Next LT Pro Light" panose="020B0304020202020204" pitchFamily="34" charset="0"/>
                          <a:cs typeface="Arial"/>
                        </a:rPr>
                        <a:t>: Central North and Guildford PCN 4.25% **</a:t>
                      </a:r>
                    </a:p>
                  </a:txBody>
                  <a:tcPr anchor="ctr">
                    <a:solidFill>
                      <a:schemeClr val="bg1">
                        <a:lumMod val="95000"/>
                      </a:schemeClr>
                    </a:solidFill>
                  </a:tcPr>
                </a:tc>
                <a:tc>
                  <a:txBody>
                    <a:bodyPr/>
                    <a:lstStyle/>
                    <a:p>
                      <a:pPr lvl="0" algn="ctr">
                        <a:buNone/>
                      </a:pPr>
                      <a:r>
                        <a:rPr lang="en-GB" sz="12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68526204"/>
                  </a:ext>
                </a:extLst>
              </a:tr>
              <a:tr h="1572129">
                <a:tc>
                  <a:txBody>
                    <a:bodyPr/>
                    <a:lstStyle/>
                    <a:p>
                      <a:pPr algn="ctr" rtl="0" fontAlgn="base"/>
                      <a:r>
                        <a:rPr lang="en-GB" sz="1200" b="0" i="0">
                          <a:solidFill>
                            <a:schemeClr val="tx1"/>
                          </a:solidFill>
                          <a:effectLst/>
                          <a:latin typeface="Avenir Next LT Pro Light" panose="020B0304020202020204" pitchFamily="34" charset="0"/>
                          <a:cs typeface="Arial"/>
                        </a:rPr>
                        <a:t>The proportion of people who received reablement during the year, who previously were not receiving services, where no further request was made for ongoing support </a:t>
                      </a:r>
                    </a:p>
                  </a:txBody>
                  <a:tcPr anchor="ctr">
                    <a:solidFill>
                      <a:schemeClr val="bg1">
                        <a:lumMod val="95000"/>
                      </a:schemeClr>
                    </a:solidFill>
                  </a:tcPr>
                </a:tc>
                <a:tc>
                  <a:txBody>
                    <a:bodyPr/>
                    <a:lstStyle/>
                    <a:p>
                      <a:pPr algn="ctr" rtl="0" fontAlgn="base"/>
                      <a:r>
                        <a:rPr lang="en-GB" sz="1200" b="1" i="0">
                          <a:solidFill>
                            <a:srgbClr val="000000"/>
                          </a:solidFill>
                          <a:effectLst/>
                          <a:latin typeface="Avenir Next LT Pro Light" panose="020B0304020202020204" pitchFamily="34" charset="0"/>
                          <a:cs typeface="Arial"/>
                        </a:rPr>
                        <a:t>Low</a:t>
                      </a:r>
                    </a:p>
                  </a:txBody>
                  <a:tcPr anchor="ctr">
                    <a:solidFill>
                      <a:schemeClr val="bg1">
                        <a:lumMod val="95000"/>
                      </a:schemeClr>
                    </a:solidFill>
                  </a:tcPr>
                </a:tc>
                <a:tc>
                  <a:txBody>
                    <a:bodyPr/>
                    <a:lstStyle/>
                    <a:p>
                      <a:pPr algn="ctr" rtl="0" fontAlgn="base"/>
                      <a:r>
                        <a:rPr lang="en-GB" sz="1200" b="1" i="0">
                          <a:solidFill>
                            <a:srgbClr val="000000"/>
                          </a:solidFill>
                          <a:effectLst/>
                          <a:latin typeface="Avenir Next LT Pro Light" panose="020B0304020202020204" pitchFamily="34" charset="0"/>
                          <a:cs typeface="Arial"/>
                        </a:rPr>
                        <a:t>86.5% </a:t>
                      </a:r>
                    </a:p>
                    <a:p>
                      <a:pPr algn="ctr" rtl="0" fontAlgn="base"/>
                      <a:r>
                        <a:rPr lang="en-GB" sz="1200" b="1" i="0">
                          <a:solidFill>
                            <a:srgbClr val="000000"/>
                          </a:solidFill>
                          <a:effectLst/>
                          <a:latin typeface="Avenir Next LT Pro Light" panose="020B0304020202020204" pitchFamily="34" charset="0"/>
                          <a:cs typeface="Arial"/>
                        </a:rPr>
                        <a:t>(April 23 – March 24)</a:t>
                      </a:r>
                    </a:p>
                  </a:txBody>
                  <a:tcPr anchor="ctr">
                    <a:solidFill>
                      <a:srgbClr val="FFC000"/>
                    </a:solidFill>
                  </a:tcPr>
                </a:tc>
                <a:tc>
                  <a:txBody>
                    <a:bodyPr/>
                    <a:lstStyle/>
                    <a:p>
                      <a:pPr algn="ctr" rtl="0" fontAlgn="base"/>
                      <a:r>
                        <a:rPr lang="en-GB" sz="1200" b="0" i="0">
                          <a:solidFill>
                            <a:srgbClr val="000000"/>
                          </a:solidFill>
                          <a:effectLst/>
                          <a:latin typeface="Avenir Next LT Pro Light" panose="020B0304020202020204" pitchFamily="34" charset="0"/>
                          <a:cs typeface="Arial"/>
                        </a:rPr>
                        <a:t>+0.8</a:t>
                      </a:r>
                    </a:p>
                    <a:p>
                      <a:pPr algn="ctr" rtl="0" fontAlgn="base"/>
                      <a:r>
                        <a:rPr lang="en-GB" sz="1200" b="0" i="0">
                          <a:solidFill>
                            <a:srgbClr val="000000"/>
                          </a:solidFill>
                          <a:effectLst/>
                          <a:latin typeface="Avenir Next LT Pro Light" panose="020B0304020202020204" pitchFamily="34" charset="0"/>
                          <a:cs typeface="Arial"/>
                        </a:rPr>
                        <a:t>85.7%***</a:t>
                      </a:r>
                    </a:p>
                    <a:p>
                      <a:pPr algn="ctr" rtl="0" fontAlgn="base"/>
                      <a:r>
                        <a:rPr lang="en-GB" sz="1200" b="0" i="0">
                          <a:solidFill>
                            <a:srgbClr val="000000"/>
                          </a:solidFill>
                          <a:effectLst/>
                          <a:latin typeface="Avenir Next LT Pro Light" panose="020B0304020202020204" pitchFamily="34" charset="0"/>
                          <a:cs typeface="Arial"/>
                        </a:rPr>
                        <a:t>(April 22 – March 23)</a:t>
                      </a:r>
                    </a:p>
                  </a:txBody>
                  <a:tcPr anchor="ctr">
                    <a:solidFill>
                      <a:schemeClr val="bg1">
                        <a:lumMod val="95000"/>
                      </a:schemeClr>
                    </a:solidFill>
                  </a:tcPr>
                </a:tc>
                <a:tc>
                  <a:txBody>
                    <a:bodyPr/>
                    <a:lstStyle/>
                    <a:p>
                      <a:pPr algn="ctr" rtl="0" fontAlgn="base"/>
                      <a:r>
                        <a:rPr lang="en-GB" sz="12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2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2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677867688"/>
                  </a:ext>
                </a:extLst>
              </a:tr>
            </a:tbl>
          </a:graphicData>
        </a:graphic>
      </p:graphicFrame>
      <p:sp>
        <p:nvSpPr>
          <p:cNvPr id="5" name="TextBox 4">
            <a:extLst>
              <a:ext uri="{FF2B5EF4-FFF2-40B4-BE49-F238E27FC236}">
                <a16:creationId xmlns:a16="http://schemas.microsoft.com/office/drawing/2014/main" id="{B35F905B-47E0-67CA-7CB5-C79132D66585}"/>
              </a:ext>
            </a:extLst>
          </p:cNvPr>
          <p:cNvSpPr txBox="1"/>
          <p:nvPr/>
        </p:nvSpPr>
        <p:spPr>
          <a:xfrm>
            <a:off x="130610" y="6198990"/>
            <a:ext cx="11078164" cy="461665"/>
          </a:xfrm>
          <a:prstGeom prst="rect">
            <a:avLst/>
          </a:prstGeom>
          <a:noFill/>
        </p:spPr>
        <p:txBody>
          <a:bodyPr wrap="square" lIns="91440" tIns="45720" rIns="91440" bIns="45720" rtlCol="0" anchor="t">
            <a:spAutoFit/>
          </a:bodyPr>
          <a:lstStyle/>
          <a:p>
            <a:r>
              <a:rPr lang="en-GB" sz="800" i="1">
                <a:latin typeface="Avenir Next LT Pro Light" panose="020B0304020202020204" pitchFamily="34" charset="0"/>
                <a:cs typeface="Arial"/>
              </a:rPr>
              <a:t>* The rate of people admitted to hospital emergency departments for any reason who have dementia; data for t</a:t>
            </a:r>
            <a:r>
              <a:rPr lang="en-GB" sz="800" i="1">
                <a:latin typeface="Avenir Next LT Pro Light" panose="020B0304020202020204" pitchFamily="34" charset="0"/>
                <a:cs typeface="Arial" panose="020B0604020202020204" pitchFamily="34" charset="0"/>
              </a:rPr>
              <a:t>his indicators has been recalculated since the June 2025 Scorecard; figures for Frimley ICS are currently imputed.</a:t>
            </a:r>
            <a:endParaRPr lang="en-GB" sz="800" i="1">
              <a:latin typeface="Avenir Next LT Pro Light" panose="020B0304020202020204" pitchFamily="34" charset="0"/>
              <a:cs typeface="Arial"/>
            </a:endParaRPr>
          </a:p>
          <a:p>
            <a:r>
              <a:rPr lang="en-GB" sz="800" i="1">
                <a:latin typeface="Avenir Next LT Pro Light" panose="020B0304020202020204" pitchFamily="34" charset="0"/>
                <a:cs typeface="Arial"/>
              </a:rPr>
              <a:t>** </a:t>
            </a:r>
            <a:r>
              <a:rPr lang="en-GB" sz="800" i="1">
                <a:latin typeface="Avenir Next LT Pro Light" panose="020B0304020202020204" pitchFamily="34" charset="0"/>
                <a:cs typeface="Arial" panose="020B0604020202020204" pitchFamily="34" charset="0"/>
              </a:rPr>
              <a:t>2024 data</a:t>
            </a:r>
            <a:endParaRPr lang="en-GB" sz="800" i="1">
              <a:latin typeface="Avenir Next LT Pro Light" panose="020B0304020202020204" pitchFamily="34" charset="0"/>
              <a:cs typeface="Arial"/>
            </a:endParaRPr>
          </a:p>
          <a:p>
            <a:r>
              <a:rPr lang="en-GB" sz="800" i="1">
                <a:latin typeface="Avenir Next LT Pro Light" panose="020B0304020202020204" pitchFamily="34" charset="0"/>
                <a:cs typeface="Arial"/>
              </a:rPr>
              <a:t>***This measure was renamed between 2023 and 2024. It was previously titled “The outcome of short-term services: sequel to service”</a:t>
            </a:r>
          </a:p>
        </p:txBody>
      </p:sp>
      <p:graphicFrame>
        <p:nvGraphicFramePr>
          <p:cNvPr id="4" name="Table 3">
            <a:extLst>
              <a:ext uri="{FF2B5EF4-FFF2-40B4-BE49-F238E27FC236}">
                <a16:creationId xmlns:a16="http://schemas.microsoft.com/office/drawing/2014/main" id="{37C6D86B-3028-A486-98E5-9389B8DAB3B3}"/>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1850509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ABA7D86-BA09-7D0D-578B-2382625A077A}"/>
              </a:ext>
            </a:extLst>
          </p:cNvPr>
          <p:cNvPicPr>
            <a:picLocks noChangeAspect="1"/>
          </p:cNvPicPr>
          <p:nvPr/>
        </p:nvPicPr>
        <p:blipFill rotWithShape="1">
          <a:blip r:embed="rId3"/>
          <a:srcRect l="59917" t="71704" r="19333" b="6519"/>
          <a:stretch/>
        </p:blipFill>
        <p:spPr>
          <a:xfrm>
            <a:off x="9793012" y="5227642"/>
            <a:ext cx="2398988" cy="1416269"/>
          </a:xfrm>
          <a:prstGeom prst="rect">
            <a:avLst/>
          </a:prstGeom>
        </p:spPr>
      </p:pic>
      <p:sp>
        <p:nvSpPr>
          <p:cNvPr id="8" name="TextBox 7">
            <a:extLst>
              <a:ext uri="{FF2B5EF4-FFF2-40B4-BE49-F238E27FC236}">
                <a16:creationId xmlns:a16="http://schemas.microsoft.com/office/drawing/2014/main" id="{B2DE9AE0-FD51-4030-C96E-96B7033D1207}"/>
              </a:ext>
            </a:extLst>
          </p:cNvPr>
          <p:cNvSpPr txBox="1"/>
          <p:nvPr/>
        </p:nvSpPr>
        <p:spPr>
          <a:xfrm>
            <a:off x="88191" y="919019"/>
            <a:ext cx="12015617" cy="4031873"/>
          </a:xfrm>
          <a:prstGeom prst="rect">
            <a:avLst/>
          </a:prstGeom>
          <a:noFill/>
        </p:spPr>
        <p:txBody>
          <a:bodyPr wrap="square" lIns="91440" tIns="45720" rIns="91440" bIns="45720" rtlCol="0" anchor="t">
            <a:spAutoFit/>
          </a:bodyPr>
          <a:lstStyle/>
          <a:p>
            <a:pPr>
              <a:defRPr/>
            </a:pPr>
            <a:r>
              <a:rPr kumimoji="0" lang="en-GB" sz="1600" i="0" u="none" strike="noStrike" kern="1200" cap="none" spc="0" normalizeH="0" baseline="0" noProof="0">
                <a:ln>
                  <a:noFill/>
                </a:ln>
                <a:effectLst/>
                <a:uLnTx/>
                <a:uFillTx/>
                <a:latin typeface="Arial"/>
                <a:cs typeface="Arial"/>
              </a:rPr>
              <a:t>The </a:t>
            </a:r>
            <a:r>
              <a:rPr kumimoji="0" lang="en-GB" sz="1600" i="0" u="none" strike="noStrike" kern="1200" cap="none" spc="0" normalizeH="0" baseline="0" noProof="0">
                <a:ln>
                  <a:noFill/>
                </a:ln>
                <a:effectLst/>
                <a:uLnTx/>
                <a:uFillTx/>
                <a:latin typeface="Arial"/>
                <a:cs typeface="Arial"/>
                <a:hlinkClick r:id="rId4">
                  <a:extLst>
                    <a:ext uri="{A12FA001-AC4F-418D-AE19-62706E023703}">
                      <ahyp:hlinkClr xmlns:ahyp="http://schemas.microsoft.com/office/drawing/2018/hyperlinkcolor" val="tx"/>
                    </a:ext>
                  </a:extLst>
                </a:hlinkClick>
              </a:rPr>
              <a:t>Surrey Health and Wellbeing </a:t>
            </a:r>
            <a:r>
              <a:rPr lang="en-GB" sz="1600">
                <a:latin typeface="Arial"/>
                <a:cs typeface="Arial"/>
                <a:hlinkClick r:id="rId4">
                  <a:extLst>
                    <a:ext uri="{A12FA001-AC4F-418D-AE19-62706E023703}">
                      <ahyp:hlinkClr xmlns:ahyp="http://schemas.microsoft.com/office/drawing/2018/hyperlinkcolor" val="tx"/>
                    </a:ext>
                  </a:extLst>
                </a:hlinkClick>
              </a:rPr>
              <a:t>(HWB) </a:t>
            </a:r>
            <a:r>
              <a:rPr kumimoji="0" lang="en-GB" sz="1600" i="0" u="none" strike="noStrike" kern="1200" cap="none" spc="0" normalizeH="0" baseline="0" noProof="0">
                <a:ln>
                  <a:noFill/>
                </a:ln>
                <a:effectLst/>
                <a:uLnTx/>
                <a:uFillTx/>
                <a:latin typeface="Arial"/>
                <a:cs typeface="Arial"/>
                <a:hlinkClick r:id="rId4">
                  <a:extLst>
                    <a:ext uri="{A12FA001-AC4F-418D-AE19-62706E023703}">
                      <ahyp:hlinkClr xmlns:ahyp="http://schemas.microsoft.com/office/drawing/2018/hyperlinkcolor" val="tx"/>
                    </a:ext>
                  </a:extLst>
                </a:hlinkClick>
              </a:rPr>
              <a:t>Strategy </a:t>
            </a:r>
            <a:r>
              <a:rPr kumimoji="0" lang="en-GB" sz="1600" i="0" u="none" strike="noStrike" kern="1200" cap="none" spc="0" normalizeH="0" baseline="0" noProof="0">
                <a:ln>
                  <a:noFill/>
                </a:ln>
                <a:effectLst/>
                <a:uLnTx/>
                <a:uFillTx/>
                <a:latin typeface="Arial"/>
                <a:cs typeface="Arial"/>
              </a:rPr>
              <a:t>was refreshed in </a:t>
            </a:r>
            <a:r>
              <a:rPr lang="en-GB" sz="1600">
                <a:latin typeface="Arial"/>
                <a:cs typeface="Arial"/>
              </a:rPr>
              <a:t>2026 to reflect progress and maintain system momentum during Local Government Reorganisation and during structural changes to the NHS locally.</a:t>
            </a:r>
            <a:endParaRPr lang="en-GB" sz="1600">
              <a:latin typeface="Arial" panose="020B0604020202020204" pitchFamily="34" charset="0"/>
              <a:cs typeface="Arial" panose="020B0604020202020204" pitchFamily="34" charset="0"/>
            </a:endParaRPr>
          </a:p>
          <a:p>
            <a:pPr>
              <a:defRPr/>
            </a:pPr>
            <a:endParaRPr lang="en-GB" sz="1600">
              <a:latin typeface="Arial"/>
              <a:cs typeface="Arial"/>
            </a:endParaRPr>
          </a:p>
          <a:p>
            <a:pPr>
              <a:defRPr/>
            </a:pPr>
            <a:r>
              <a:rPr kumimoji="0" lang="en-GB" sz="1600" i="0" u="none" strike="noStrike" kern="1200" cap="none" spc="0" normalizeH="0" baseline="0" noProof="0">
                <a:ln>
                  <a:noFill/>
                </a:ln>
                <a:effectLst/>
                <a:uLnTx/>
                <a:uFillTx/>
                <a:latin typeface="Arial"/>
                <a:cs typeface="Arial"/>
              </a:rPr>
              <a:t>Delivering the HWB Strategy continues to play a crucial role in achieving the 'Community Vision for Surrey in 2030’.</a:t>
            </a:r>
            <a:r>
              <a:rPr lang="en-GB" sz="1600">
                <a:solidFill>
                  <a:prstClr val="black"/>
                </a:solidFill>
                <a:latin typeface="Arial"/>
                <a:cs typeface="Arial"/>
              </a:rPr>
              <a:t> Partners in Surrey are measuring the long-term impact of the Strategy on life expectancy and reducing health inequalities in Surrey using the Health and Wellbeing Strategy Index. </a:t>
            </a:r>
            <a:r>
              <a:rPr lang="en-GB" sz="1600">
                <a:latin typeface="Arial"/>
                <a:cs typeface="Arial"/>
              </a:rPr>
              <a:t>The purpose of the Index is to understand health outcomes among Priority Populations and how the achievement of HWB Strategy outcomes compare at different geographic levels.</a:t>
            </a:r>
            <a:br>
              <a:rPr lang="en-GB" sz="1600">
                <a:latin typeface="Arial" panose="020B0604020202020204" pitchFamily="34" charset="0"/>
                <a:cs typeface="Arial" panose="020B0604020202020204" pitchFamily="34" charset="0"/>
              </a:rPr>
            </a:br>
            <a:r>
              <a:rPr lang="en-GB" sz="1600">
                <a:latin typeface="Arial"/>
                <a:cs typeface="Arial"/>
              </a:rPr>
              <a:t> </a:t>
            </a:r>
          </a:p>
          <a:p>
            <a:pPr>
              <a:defRPr/>
            </a:pPr>
            <a:r>
              <a:rPr lang="en-GB" sz="1600">
                <a:latin typeface="Arial"/>
                <a:cs typeface="Arial"/>
              </a:rPr>
              <a:t>The </a:t>
            </a:r>
            <a:r>
              <a:rPr lang="en-GB" sz="1600">
                <a:latin typeface="Arial"/>
                <a:cs typeface="Arial"/>
                <a:hlinkClick r:id="rId5"/>
              </a:rPr>
              <a:t>HWB Strategy Index</a:t>
            </a:r>
            <a:r>
              <a:rPr lang="en-GB" sz="1600">
                <a:latin typeface="Arial"/>
                <a:cs typeface="Arial"/>
              </a:rPr>
              <a:t> is based on data across a wide range of health, wellbeing and health determinants indicators, organised and measured at a district and borough, primary care network (PCN) and ward geographies, </a:t>
            </a:r>
            <a:r>
              <a:rPr lang="en-GB" sz="1600">
                <a:solidFill>
                  <a:prstClr val="black"/>
                </a:solidFill>
                <a:latin typeface="Arial"/>
                <a:cs typeface="Arial"/>
              </a:rPr>
              <a:t>where the data is available.</a:t>
            </a:r>
          </a:p>
          <a:p>
            <a:pPr marL="0" marR="0" lvl="0" indent="0" defTabSz="914400" rtl="0" eaLnBrk="1" fontAlgn="auto" latinLnBrk="0" hangingPunct="1">
              <a:spcBef>
                <a:spcPts val="0"/>
              </a:spcBef>
              <a:spcAft>
                <a:spcPts val="0"/>
              </a:spcAft>
              <a:buClrTx/>
              <a:buSzTx/>
              <a:buFontTx/>
              <a:buNone/>
              <a:tabLst/>
              <a:defRPr/>
            </a:pPr>
            <a:endParaRPr lang="en-GB" sz="1600">
              <a:solidFill>
                <a:prstClr val="black"/>
              </a:solidFill>
              <a:latin typeface="Arial" panose="020B0604020202020204" pitchFamily="34" charset="0"/>
              <a:cs typeface="Arial" panose="020B0604020202020204" pitchFamily="34" charset="0"/>
            </a:endParaRPr>
          </a:p>
          <a:p>
            <a:pPr marL="0" marR="0" lvl="0" indent="0" defTabSz="914400" rtl="0" eaLnBrk="1" fontAlgn="auto" latinLnBrk="0" hangingPunct="1">
              <a:spcBef>
                <a:spcPts val="0"/>
              </a:spcBef>
              <a:spcAft>
                <a:spcPts val="0"/>
              </a:spcAft>
              <a:buClrTx/>
              <a:buSzTx/>
              <a:buFontTx/>
              <a:buNone/>
              <a:tabLst/>
              <a:defRPr/>
            </a:pPr>
            <a:r>
              <a:rPr lang="en-GB" sz="1600">
                <a:solidFill>
                  <a:prstClr val="black"/>
                </a:solidFill>
                <a:latin typeface="Arial"/>
                <a:cs typeface="Arial"/>
              </a:rPr>
              <a:t>The Index combines appropriate physical, mental and wider determinants of health indicators into baskets at three different geographic levels. These allow us to see local improvements that come from working together in partnership. The Index is calculated on an annual basis in June each year but not all data is from the same year; the most recent data available is used for each indicator. Alongside the Index are overarching indicators around life expectancy, healthy life expectancy </a:t>
            </a:r>
            <a:r>
              <a:rPr lang="en-GB" sz="1600">
                <a:latin typeface="Arial"/>
                <a:cs typeface="Arial"/>
              </a:rPr>
              <a:t>and inequality in life expectancy,</a:t>
            </a:r>
            <a:r>
              <a:rPr lang="en-GB" sz="1600">
                <a:solidFill>
                  <a:prstClr val="black"/>
                </a:solidFill>
                <a:latin typeface="Arial"/>
                <a:cs typeface="Arial"/>
              </a:rPr>
              <a:t> and indicators currently available for some of the Priority Populations at a Surrey-wide level. </a:t>
            </a:r>
          </a:p>
        </p:txBody>
      </p:sp>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88191" y="65358"/>
            <a:ext cx="10169804" cy="786196"/>
          </a:xfrm>
          <a:prstGeom prst="rect">
            <a:avLst/>
          </a:prstGeom>
          <a:noFill/>
          <a:ln>
            <a:no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The Health and Wellbeing Strategy (HWB) </a:t>
            </a:r>
            <a:r>
              <a:rPr lang="en-GB" sz="2800">
                <a:solidFill>
                  <a:prstClr val="black"/>
                </a:solidFill>
                <a:latin typeface="Arial" panose="020B0604020202020204" pitchFamily="34" charset="0"/>
                <a:cs typeface="Arial" panose="020B0604020202020204" pitchFamily="34" charset="0"/>
              </a:rPr>
              <a:t>Strategy</a:t>
            </a:r>
            <a:r>
              <a:rPr kumimoji="0" lang="en-GB" sz="2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 Index</a:t>
            </a: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spTree>
    <p:extLst>
      <p:ext uri="{BB962C8B-B14F-4D97-AF65-F5344CB8AC3E}">
        <p14:creationId xmlns:p14="http://schemas.microsoft.com/office/powerpoint/2010/main" val="3708333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60959" y="34417"/>
            <a:ext cx="10637521" cy="661747"/>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2: Supporting those of all ages (babies, children, young people, adults and older adults) in the Priority Populations by preventing mental ill health and promoting emotional well-being</a:t>
            </a:r>
          </a:p>
          <a:p>
            <a:pPr marL="0" marR="0" lvl="0" indent="0" algn="l" defTabSz="914400" rtl="0" eaLnBrk="1" fontAlgn="auto" latinLnBrk="0" hangingPunct="1">
              <a:lnSpc>
                <a:spcPct val="150000"/>
              </a:lnSpc>
              <a:spcBef>
                <a:spcPct val="0"/>
              </a:spcBef>
              <a:spcAft>
                <a:spcPts val="0"/>
              </a:spcAft>
              <a:buClrTx/>
              <a:buSzTx/>
              <a:buFontTx/>
              <a:buNone/>
              <a:tabLst/>
              <a:defRPr/>
            </a:pPr>
            <a:r>
              <a:rPr lang="en-GB" sz="1200">
                <a:solidFill>
                  <a:prstClr val="black"/>
                </a:solidFill>
                <a:latin typeface="Arial" panose="020B0604020202020204" pitchFamily="34" charset="0"/>
                <a:cs typeface="Arial" panose="020B0604020202020204" pitchFamily="34" charset="0"/>
              </a:rPr>
              <a:t>OUTCOME 1: Early access to the right help and resources for those at risk of, and with depression, anxiety and other mental health issues</a:t>
            </a:r>
            <a:endParaRPr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2335248480"/>
              </p:ext>
            </p:extLst>
          </p:nvPr>
        </p:nvGraphicFramePr>
        <p:xfrm>
          <a:off x="131903" y="919393"/>
          <a:ext cx="10566577" cy="5377087"/>
        </p:xfrm>
        <a:graphic>
          <a:graphicData uri="http://schemas.openxmlformats.org/drawingml/2006/table">
            <a:tbl>
              <a:tblPr firstRow="1" bandRow="1">
                <a:tableStyleId>{5C22544A-7EE6-4342-B048-85BDC9FD1C3A}</a:tableStyleId>
              </a:tblPr>
              <a:tblGrid>
                <a:gridCol w="2104071">
                  <a:extLst>
                    <a:ext uri="{9D8B030D-6E8A-4147-A177-3AD203B41FA5}">
                      <a16:colId xmlns:a16="http://schemas.microsoft.com/office/drawing/2014/main" val="1076838934"/>
                    </a:ext>
                  </a:extLst>
                </a:gridCol>
                <a:gridCol w="647584">
                  <a:extLst>
                    <a:ext uri="{9D8B030D-6E8A-4147-A177-3AD203B41FA5}">
                      <a16:colId xmlns:a16="http://schemas.microsoft.com/office/drawing/2014/main" val="3415401710"/>
                    </a:ext>
                  </a:extLst>
                </a:gridCol>
                <a:gridCol w="1382733">
                  <a:extLst>
                    <a:ext uri="{9D8B030D-6E8A-4147-A177-3AD203B41FA5}">
                      <a16:colId xmlns:a16="http://schemas.microsoft.com/office/drawing/2014/main" val="3306456710"/>
                    </a:ext>
                  </a:extLst>
                </a:gridCol>
                <a:gridCol w="1584028">
                  <a:extLst>
                    <a:ext uri="{9D8B030D-6E8A-4147-A177-3AD203B41FA5}">
                      <a16:colId xmlns:a16="http://schemas.microsoft.com/office/drawing/2014/main" val="3973738166"/>
                    </a:ext>
                  </a:extLst>
                </a:gridCol>
                <a:gridCol w="2219455">
                  <a:extLst>
                    <a:ext uri="{9D8B030D-6E8A-4147-A177-3AD203B41FA5}">
                      <a16:colId xmlns:a16="http://schemas.microsoft.com/office/drawing/2014/main" val="488313225"/>
                    </a:ext>
                  </a:extLst>
                </a:gridCol>
                <a:gridCol w="1337488">
                  <a:extLst>
                    <a:ext uri="{9D8B030D-6E8A-4147-A177-3AD203B41FA5}">
                      <a16:colId xmlns:a16="http://schemas.microsoft.com/office/drawing/2014/main" val="992201483"/>
                    </a:ext>
                  </a:extLst>
                </a:gridCol>
                <a:gridCol w="1291218">
                  <a:extLst>
                    <a:ext uri="{9D8B030D-6E8A-4147-A177-3AD203B41FA5}">
                      <a16:colId xmlns:a16="http://schemas.microsoft.com/office/drawing/2014/main" val="1974498419"/>
                    </a:ext>
                  </a:extLst>
                </a:gridCol>
              </a:tblGrid>
              <a:tr h="1002511">
                <a:tc>
                  <a:txBody>
                    <a:bodyPr/>
                    <a:lstStyle/>
                    <a:p>
                      <a:pPr algn="ctr"/>
                      <a:r>
                        <a:rPr lang="en-GB" sz="11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Surrey result</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Change from previous Surrey result </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713131">
                <a:tc>
                  <a:txBody>
                    <a:bodyPr/>
                    <a:lstStyle/>
                    <a:p>
                      <a:pPr lvl="0" algn="ctr">
                        <a:buNone/>
                      </a:pPr>
                      <a:r>
                        <a:rPr lang="en-GB" sz="1100">
                          <a:solidFill>
                            <a:schemeClr val="tx1"/>
                          </a:solidFill>
                          <a:latin typeface="Avenir Next LT Pro Light"/>
                          <a:cs typeface="Arial"/>
                        </a:rPr>
                        <a:t>Average anxiety score (out of 10)* </a:t>
                      </a:r>
                    </a:p>
                  </a:txBody>
                  <a:tcPr anchor="ctr">
                    <a:solidFill>
                      <a:schemeClr val="bg1">
                        <a:lumMod val="95000"/>
                      </a:schemeClr>
                    </a:solidFill>
                  </a:tcPr>
                </a:tc>
                <a:tc>
                  <a:txBody>
                    <a:bodyPr/>
                    <a:lstStyle/>
                    <a:p>
                      <a:pPr lvl="0" algn="ctr">
                        <a:buNone/>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3.36</a:t>
                      </a:r>
                    </a:p>
                    <a:p>
                      <a:pPr lvl="0" algn="ctr">
                        <a:buNone/>
                      </a:pPr>
                      <a:r>
                        <a:rPr lang="en-GB" sz="1100" b="1">
                          <a:solidFill>
                            <a:schemeClr val="tx1"/>
                          </a:solidFill>
                          <a:latin typeface="Avenir Next LT Pro Light"/>
                          <a:cs typeface="Arial"/>
                        </a:rPr>
                        <a:t>(April 2022 – March 23)</a:t>
                      </a:r>
                    </a:p>
                  </a:txBody>
                  <a:tcPr anchor="ctr">
                    <a:solidFill>
                      <a:srgbClr val="FFC000"/>
                    </a:solidFill>
                  </a:tcPr>
                </a:tc>
                <a:tc>
                  <a:txBody>
                    <a:bodyPr/>
                    <a:lstStyle/>
                    <a:p>
                      <a:pPr lvl="0" algn="ctr">
                        <a:buNone/>
                      </a:pPr>
                      <a:r>
                        <a:rPr lang="en-GB" sz="1100" b="1" i="0" u="none" strike="noStrike" noProof="0">
                          <a:solidFill>
                            <a:srgbClr val="000000"/>
                          </a:solidFill>
                          <a:latin typeface="Avenir Next LT Pro Light"/>
                          <a:cs typeface="Arial"/>
                        </a:rPr>
                        <a:t>+0.42</a:t>
                      </a:r>
                    </a:p>
                    <a:p>
                      <a:pPr lvl="0" algn="ctr">
                        <a:buNone/>
                      </a:pPr>
                      <a:r>
                        <a:rPr lang="en-GB" sz="1100" b="0" i="0" u="none" strike="noStrike" noProof="0">
                          <a:solidFill>
                            <a:srgbClr val="000000"/>
                          </a:solidFill>
                          <a:latin typeface="Avenir Next LT Pro Light"/>
                          <a:cs typeface="Arial"/>
                        </a:rPr>
                        <a:t>2.94</a:t>
                      </a:r>
                    </a:p>
                    <a:p>
                      <a:pPr lvl="0" algn="ctr">
                        <a:buNone/>
                      </a:pPr>
                      <a:r>
                        <a:rPr lang="en-GB" sz="1100" b="0" i="0" u="none" strike="noStrike" noProof="0">
                          <a:solidFill>
                            <a:srgbClr val="000000"/>
                          </a:solidFill>
                          <a:latin typeface="Avenir Next LT Pro Light"/>
                          <a:cs typeface="Arial"/>
                        </a:rPr>
                        <a:t>(April 2021 – March 22)</a:t>
                      </a:r>
                    </a:p>
                  </a:txBody>
                  <a:tcPr anchor="ctr">
                    <a:solidFill>
                      <a:schemeClr val="bg1">
                        <a:lumMod val="95000"/>
                      </a:schemeClr>
                    </a:solidFill>
                  </a:tcPr>
                </a:tc>
                <a:tc>
                  <a:txBody>
                    <a:bodyPr/>
                    <a:lstStyle/>
                    <a:p>
                      <a:pPr lvl="0" algn="ctr">
                        <a:buNone/>
                      </a:pPr>
                      <a:r>
                        <a:rPr lang="en-GB" sz="1100" b="1" i="0" u="none" strike="noStrike" noProof="0">
                          <a:solidFill>
                            <a:schemeClr val="tx1"/>
                          </a:solidFill>
                          <a:latin typeface="Avenir Next LT Pro Light"/>
                          <a:cs typeface="Arial"/>
                        </a:rPr>
                        <a:t>Best</a:t>
                      </a:r>
                      <a:r>
                        <a:rPr lang="en-GB" sz="1100" b="0" i="0" u="none" strike="noStrike" noProof="0">
                          <a:solidFill>
                            <a:schemeClr val="tx1"/>
                          </a:solidFill>
                          <a:latin typeface="Avenir Next LT Pro Light"/>
                          <a:cs typeface="Arial"/>
                        </a:rPr>
                        <a:t>: Woking 2.76</a:t>
                      </a:r>
                    </a:p>
                    <a:p>
                      <a:pPr lvl="0" algn="ctr">
                        <a:buNone/>
                      </a:pPr>
                      <a:r>
                        <a:rPr lang="en-GB" sz="1100" b="1" i="0" u="none" strike="noStrike" noProof="0">
                          <a:solidFill>
                            <a:schemeClr val="tx1"/>
                          </a:solidFill>
                          <a:latin typeface="Avenir Next LT Pro Light"/>
                          <a:cs typeface="Arial"/>
                        </a:rPr>
                        <a:t>Worst</a:t>
                      </a:r>
                      <a:r>
                        <a:rPr lang="en-GB" sz="1100" b="0" i="0" u="none" strike="noStrike" noProof="0">
                          <a:solidFill>
                            <a:schemeClr val="tx1"/>
                          </a:solidFill>
                          <a:latin typeface="Avenir Next LT Pro Light"/>
                          <a:cs typeface="Arial"/>
                        </a:rPr>
                        <a:t>: </a:t>
                      </a:r>
                      <a:r>
                        <a:rPr lang="en-GB" sz="1100" b="1" i="0" u="none" strike="noStrike" noProof="0">
                          <a:solidFill>
                            <a:srgbClr val="996633"/>
                          </a:solidFill>
                          <a:latin typeface="Avenir Next LT Pro Light"/>
                          <a:cs typeface="Arial"/>
                        </a:rPr>
                        <a:t>Spelthorne</a:t>
                      </a:r>
                      <a:r>
                        <a:rPr lang="en-GB" sz="1100" b="0" i="0" u="none" strike="noStrike" noProof="0">
                          <a:solidFill>
                            <a:schemeClr val="tx1"/>
                          </a:solidFill>
                          <a:latin typeface="Avenir Next LT Pro Light"/>
                          <a:cs typeface="Arial"/>
                        </a:rPr>
                        <a:t> 5.16</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606801275"/>
                  </a:ext>
                </a:extLst>
              </a:tr>
              <a:tr h="660844">
                <a:tc>
                  <a:txBody>
                    <a:bodyPr/>
                    <a:lstStyle/>
                    <a:p>
                      <a:pPr algn="ctr"/>
                      <a:r>
                        <a:rPr lang="en-GB" sz="1100">
                          <a:solidFill>
                            <a:schemeClr val="tx1"/>
                          </a:solidFill>
                          <a:latin typeface="Avenir Next LT Pro Light"/>
                          <a:cs typeface="Arial"/>
                        </a:rPr>
                        <a:t>Average feeling worthwhile score (out of 10)*</a:t>
                      </a:r>
                    </a:p>
                  </a:txBody>
                  <a:tcPr anchor="ctr">
                    <a:solidFill>
                      <a:schemeClr val="bg1">
                        <a:lumMod val="95000"/>
                      </a:schemeClr>
                    </a:solidFill>
                  </a:tcPr>
                </a:tc>
                <a:tc>
                  <a:txBody>
                    <a:bodyPr/>
                    <a:lstStyle/>
                    <a:p>
                      <a:pPr algn="ct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7.75</a:t>
                      </a:r>
                    </a:p>
                    <a:p>
                      <a:pPr lvl="0" algn="ctr">
                        <a:buNone/>
                      </a:pPr>
                      <a:r>
                        <a:rPr lang="en-GB" sz="1100" b="1">
                          <a:solidFill>
                            <a:schemeClr val="tx1"/>
                          </a:solidFill>
                          <a:latin typeface="Avenir Next LT Pro Light"/>
                          <a:cs typeface="Arial"/>
                        </a:rPr>
                        <a:t>(April 2022 – March 23)</a:t>
                      </a:r>
                    </a:p>
                  </a:txBody>
                  <a:tcPr anchor="ctr">
                    <a:solidFill>
                      <a:srgbClr val="FFC000"/>
                    </a:solidFill>
                  </a:tcPr>
                </a:tc>
                <a:tc>
                  <a:txBody>
                    <a:bodyPr/>
                    <a:lstStyle/>
                    <a:p>
                      <a:pPr lvl="0" algn="ctr">
                        <a:buNone/>
                      </a:pPr>
                      <a:r>
                        <a:rPr lang="en-GB" sz="1100" b="1">
                          <a:latin typeface="Avenir Next LT Pro Light"/>
                          <a:cs typeface="Arial"/>
                        </a:rPr>
                        <a:t>-0.1</a:t>
                      </a:r>
                    </a:p>
                    <a:p>
                      <a:pPr lvl="0" algn="ctr">
                        <a:buNone/>
                      </a:pPr>
                      <a:r>
                        <a:rPr lang="en-GB" sz="1100">
                          <a:latin typeface="Avenir Next LT Pro Light"/>
                          <a:cs typeface="Arial"/>
                        </a:rPr>
                        <a:t>7.85</a:t>
                      </a:r>
                    </a:p>
                    <a:p>
                      <a:pPr lvl="0" algn="ctr">
                        <a:buNone/>
                      </a:pPr>
                      <a:r>
                        <a:rPr lang="en-GB" sz="1100">
                          <a:latin typeface="Avenir Next LT Pro Light"/>
                          <a:cs typeface="Arial"/>
                        </a:rPr>
                        <a:t>(April 2021 – March 22)</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Best</a:t>
                      </a:r>
                      <a:r>
                        <a:rPr lang="en-GB" sz="1100" b="0">
                          <a:solidFill>
                            <a:schemeClr val="tx1"/>
                          </a:solidFill>
                          <a:latin typeface="Avenir Next LT Pro Light"/>
                          <a:cs typeface="Arial"/>
                        </a:rPr>
                        <a:t>: Mole Valley 8.46</a:t>
                      </a:r>
                    </a:p>
                    <a:p>
                      <a:pPr lvl="0" algn="ctr">
                        <a:buNone/>
                      </a:pPr>
                      <a:r>
                        <a:rPr lang="en-GB" sz="1100" b="1">
                          <a:solidFill>
                            <a:schemeClr val="tx1"/>
                          </a:solidFill>
                          <a:latin typeface="Avenir Next LT Pro Light"/>
                          <a:cs typeface="Arial"/>
                        </a:rPr>
                        <a:t>Worst</a:t>
                      </a:r>
                      <a:r>
                        <a:rPr lang="en-GB" sz="1100" b="0">
                          <a:solidFill>
                            <a:schemeClr val="tx1"/>
                          </a:solidFill>
                          <a:latin typeface="Avenir Next LT Pro Light"/>
                          <a:cs typeface="Arial"/>
                        </a:rPr>
                        <a:t>: </a:t>
                      </a:r>
                      <a:r>
                        <a:rPr lang="en-GB" sz="1100" b="1" i="0" u="none" strike="noStrike" noProof="0">
                          <a:solidFill>
                            <a:srgbClr val="996633"/>
                          </a:solidFill>
                          <a:latin typeface="Avenir Next LT Pro Light"/>
                          <a:cs typeface="Arial"/>
                        </a:rPr>
                        <a:t>Spelthorne</a:t>
                      </a:r>
                      <a:r>
                        <a:rPr lang="en-GB" sz="1100" b="0">
                          <a:solidFill>
                            <a:schemeClr val="tx1"/>
                          </a:solidFill>
                          <a:latin typeface="Avenir Next LT Pro Light"/>
                          <a:cs typeface="Arial"/>
                        </a:rPr>
                        <a:t> 6.61</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491236076"/>
                  </a:ext>
                </a:extLst>
              </a:tr>
              <a:tr h="884171">
                <a:tc>
                  <a:txBody>
                    <a:bodyPr/>
                    <a:lstStyle/>
                    <a:p>
                      <a:pPr algn="ctr"/>
                      <a:r>
                        <a:rPr lang="en-GB" sz="1100">
                          <a:solidFill>
                            <a:schemeClr val="tx1"/>
                          </a:solidFill>
                          <a:latin typeface="Avenir Next LT Pro Light"/>
                          <a:cs typeface="Arial"/>
                        </a:rPr>
                        <a:t>Average life satisfaction score (out of 10)*</a:t>
                      </a:r>
                    </a:p>
                  </a:txBody>
                  <a:tcPr anchor="ctr">
                    <a:solidFill>
                      <a:schemeClr val="bg1">
                        <a:lumMod val="95000"/>
                      </a:schemeClr>
                    </a:solidFill>
                  </a:tcPr>
                </a:tc>
                <a:tc>
                  <a:txBody>
                    <a:bodyPr/>
                    <a:lstStyle/>
                    <a:p>
                      <a:pPr algn="ct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7.62</a:t>
                      </a:r>
                    </a:p>
                    <a:p>
                      <a:pPr lvl="0" algn="ctr">
                        <a:buNone/>
                      </a:pPr>
                      <a:r>
                        <a:rPr lang="en-GB" sz="1100" b="1">
                          <a:solidFill>
                            <a:schemeClr val="tx1"/>
                          </a:solidFill>
                          <a:latin typeface="Avenir Next LT Pro Light"/>
                          <a:cs typeface="Arial"/>
                        </a:rPr>
                        <a:t>(April 2022 – March 23)</a:t>
                      </a:r>
                    </a:p>
                  </a:txBody>
                  <a:tcPr anchor="ctr">
                    <a:solidFill>
                      <a:srgbClr val="92D050"/>
                    </a:solidFill>
                  </a:tcPr>
                </a:tc>
                <a:tc>
                  <a:txBody>
                    <a:bodyPr/>
                    <a:lstStyle/>
                    <a:p>
                      <a:pPr lvl="0" algn="ctr">
                        <a:buNone/>
                      </a:pPr>
                      <a:r>
                        <a:rPr lang="en-GB" sz="1100" b="1">
                          <a:latin typeface="Avenir Next LT Pro Light"/>
                          <a:cs typeface="Arial"/>
                        </a:rPr>
                        <a:t>+0.04</a:t>
                      </a:r>
                    </a:p>
                    <a:p>
                      <a:pPr lvl="0" algn="ctr">
                        <a:buNone/>
                      </a:pPr>
                      <a:r>
                        <a:rPr lang="en-GB" sz="1100">
                          <a:latin typeface="Avenir Next LT Pro Light"/>
                          <a:cs typeface="Arial"/>
                        </a:rPr>
                        <a:t>7.58</a:t>
                      </a:r>
                    </a:p>
                    <a:p>
                      <a:pPr lvl="0" algn="ctr">
                        <a:buNone/>
                      </a:pPr>
                      <a:r>
                        <a:rPr lang="en-GB" sz="1100">
                          <a:latin typeface="Avenir Next LT Pro Light"/>
                          <a:cs typeface="Arial"/>
                        </a:rPr>
                        <a:t>(April 2021 – March 22)</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Best</a:t>
                      </a:r>
                      <a:r>
                        <a:rPr lang="en-GB" sz="1100" b="0">
                          <a:solidFill>
                            <a:schemeClr val="tx1"/>
                          </a:solidFill>
                          <a:latin typeface="Avenir Next LT Pro Light"/>
                          <a:cs typeface="Arial"/>
                        </a:rPr>
                        <a:t>: Woking 8.21</a:t>
                      </a:r>
                    </a:p>
                    <a:p>
                      <a:pPr lvl="0" algn="ctr">
                        <a:buNone/>
                      </a:pPr>
                      <a:r>
                        <a:rPr lang="en-GB" sz="1100" b="1">
                          <a:solidFill>
                            <a:schemeClr val="tx1"/>
                          </a:solidFill>
                          <a:latin typeface="Avenir Next LT Pro Light"/>
                          <a:cs typeface="Arial"/>
                        </a:rPr>
                        <a:t>Worst</a:t>
                      </a:r>
                      <a:r>
                        <a:rPr lang="en-GB" sz="1100" b="0">
                          <a:solidFill>
                            <a:schemeClr val="tx1"/>
                          </a:solidFill>
                          <a:latin typeface="Avenir Next LT Pro Light"/>
                          <a:cs typeface="Arial"/>
                        </a:rPr>
                        <a:t>: </a:t>
                      </a:r>
                      <a:r>
                        <a:rPr lang="en-GB" sz="1100" b="1" i="0" u="none" strike="noStrike" noProof="0">
                          <a:solidFill>
                            <a:srgbClr val="996633"/>
                          </a:solidFill>
                          <a:latin typeface="Avenir Next LT Pro Light"/>
                          <a:cs typeface="Arial"/>
                        </a:rPr>
                        <a:t>Spelthorne</a:t>
                      </a:r>
                      <a:r>
                        <a:rPr lang="en-GB" sz="1100" b="0">
                          <a:solidFill>
                            <a:schemeClr val="tx1"/>
                          </a:solidFill>
                          <a:latin typeface="Avenir Next LT Pro Light"/>
                          <a:cs typeface="Arial"/>
                        </a:rPr>
                        <a:t> 7.2</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547795134"/>
                  </a:ext>
                </a:extLst>
              </a:tr>
              <a:tr h="9657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tx1"/>
                          </a:solidFill>
                          <a:latin typeface="Avenir Next LT Pro Light"/>
                          <a:cs typeface="Arial"/>
                        </a:rPr>
                        <a:t>Average happiness (out of 10)*</a:t>
                      </a:r>
                    </a:p>
                  </a:txBody>
                  <a:tcPr anchor="ctr">
                    <a:solidFill>
                      <a:schemeClr val="bg1">
                        <a:lumMod val="95000"/>
                      </a:schemeClr>
                    </a:solidFill>
                  </a:tcPr>
                </a:tc>
                <a:tc>
                  <a:txBody>
                    <a:bodyPr/>
                    <a:lstStyle/>
                    <a:p>
                      <a:pPr algn="ct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7.48</a:t>
                      </a:r>
                    </a:p>
                    <a:p>
                      <a:pPr lvl="0" algn="ctr">
                        <a:buNone/>
                      </a:pPr>
                      <a:r>
                        <a:rPr lang="en-GB" sz="1100" b="1">
                          <a:solidFill>
                            <a:schemeClr val="tx1"/>
                          </a:solidFill>
                          <a:latin typeface="Avenir Next LT Pro Light"/>
                          <a:cs typeface="Arial"/>
                        </a:rPr>
                        <a:t>(April 2022 – March 23)</a:t>
                      </a:r>
                    </a:p>
                  </a:txBody>
                  <a:tcPr anchor="ctr">
                    <a:solidFill>
                      <a:srgbClr val="92D050"/>
                    </a:solidFill>
                  </a:tcPr>
                </a:tc>
                <a:tc>
                  <a:txBody>
                    <a:bodyPr/>
                    <a:lstStyle/>
                    <a:p>
                      <a:pPr lvl="0" algn="ctr">
                        <a:buNone/>
                      </a:pPr>
                      <a:r>
                        <a:rPr lang="en-GB" sz="1100" b="1">
                          <a:latin typeface="Avenir Next LT Pro Light"/>
                          <a:cs typeface="Arial"/>
                        </a:rPr>
                        <a:t>+0.09</a:t>
                      </a:r>
                    </a:p>
                    <a:p>
                      <a:pPr lvl="0" algn="ctr">
                        <a:buNone/>
                      </a:pPr>
                      <a:r>
                        <a:rPr lang="en-GB" sz="1100">
                          <a:latin typeface="Avenir Next LT Pro Light"/>
                          <a:cs typeface="Arial"/>
                        </a:rPr>
                        <a:t>7.39</a:t>
                      </a:r>
                    </a:p>
                    <a:p>
                      <a:pPr lvl="0" algn="ctr">
                        <a:buNone/>
                      </a:pPr>
                      <a:r>
                        <a:rPr lang="en-GB" sz="1100">
                          <a:latin typeface="Avenir Next LT Pro Light"/>
                          <a:cs typeface="Arial"/>
                        </a:rPr>
                        <a:t>(April 2021 – March 22)</a:t>
                      </a:r>
                    </a:p>
                    <a:p>
                      <a:pPr lvl="0" algn="ctr">
                        <a:buNone/>
                      </a:pPr>
                      <a:endParaRPr lang="en-GB" sz="1100">
                        <a:latin typeface="Avenir Next LT Pro Light" panose="020B0304020202020204" pitchFamily="34" charset="0"/>
                        <a:cs typeface="Arial"/>
                      </a:endParaRPr>
                    </a:p>
                  </a:txBody>
                  <a:tcPr anchor="ctr">
                    <a:solidFill>
                      <a:schemeClr val="bg1">
                        <a:lumMod val="95000"/>
                      </a:schemeClr>
                    </a:solidFill>
                  </a:tcPr>
                </a:tc>
                <a:tc>
                  <a:txBody>
                    <a:bodyPr/>
                    <a:lstStyle/>
                    <a:p>
                      <a:pPr lvl="0" algn="ctr">
                        <a:buNone/>
                      </a:pPr>
                      <a:r>
                        <a:rPr lang="en-GB" sz="1100" b="1">
                          <a:latin typeface="Avenir Next LT Pro Light"/>
                          <a:cs typeface="Arial"/>
                        </a:rPr>
                        <a:t>Best</a:t>
                      </a:r>
                      <a:r>
                        <a:rPr lang="en-GB" sz="1100">
                          <a:latin typeface="Avenir Next LT Pro Light"/>
                          <a:cs typeface="Arial"/>
                        </a:rPr>
                        <a:t>: Surrey Heath 7.89</a:t>
                      </a:r>
                    </a:p>
                    <a:p>
                      <a:pPr lvl="0" algn="ctr">
                        <a:buNone/>
                      </a:pPr>
                      <a:r>
                        <a:rPr lang="en-GB" sz="1100" b="1">
                          <a:solidFill>
                            <a:schemeClr val="tx1"/>
                          </a:solidFill>
                          <a:latin typeface="Avenir Next LT Pro Light"/>
                          <a:cs typeface="Arial"/>
                        </a:rPr>
                        <a:t>Worst</a:t>
                      </a:r>
                      <a:r>
                        <a:rPr lang="en-GB" sz="1100" b="0">
                          <a:solidFill>
                            <a:schemeClr val="tx1"/>
                          </a:solidFill>
                          <a:latin typeface="Avenir Next LT Pro Light"/>
                          <a:cs typeface="Arial"/>
                        </a:rPr>
                        <a:t>: Reigate and </a:t>
                      </a:r>
                    </a:p>
                    <a:p>
                      <a:pPr lvl="0" algn="ctr">
                        <a:buNone/>
                      </a:pPr>
                      <a:r>
                        <a:rPr lang="en-GB" sz="1100" b="0">
                          <a:solidFill>
                            <a:schemeClr val="tx1"/>
                          </a:solidFill>
                          <a:latin typeface="Avenir Next LT Pro Light"/>
                          <a:cs typeface="Arial"/>
                        </a:rPr>
                        <a:t>Banstead </a:t>
                      </a:r>
                      <a:r>
                        <a:rPr lang="en-GB" sz="1100">
                          <a:latin typeface="Avenir Next LT Pro Light"/>
                          <a:cs typeface="Arial"/>
                        </a:rPr>
                        <a:t>7.07</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585396634"/>
                  </a:ext>
                </a:extLst>
              </a:tr>
              <a:tr h="1000672">
                <a:tc>
                  <a:txBody>
                    <a:bodyPr/>
                    <a:lstStyle/>
                    <a:p>
                      <a:pPr marL="0" marR="0" lvl="0" indent="0" algn="ctr" rtl="0" eaLnBrk="1" fontAlgn="auto" latinLnBrk="0" hangingPunct="1">
                        <a:lnSpc>
                          <a:spcPct val="100000"/>
                        </a:lnSpc>
                        <a:spcBef>
                          <a:spcPts val="0"/>
                        </a:spcBef>
                        <a:spcAft>
                          <a:spcPts val="0"/>
                        </a:spcAft>
                        <a:buClrTx/>
                        <a:buSzTx/>
                        <a:buFontTx/>
                        <a:buNone/>
                      </a:pPr>
                      <a:r>
                        <a:rPr lang="en-GB" sz="1100">
                          <a:solidFill>
                            <a:schemeClr val="tx1"/>
                          </a:solidFill>
                          <a:latin typeface="Avenir Next LT Pro Light"/>
                          <a:cs typeface="Arial"/>
                        </a:rPr>
                        <a:t>Suicide rate (standardised rate per 100,000 persons aged       10 yrs +)**</a:t>
                      </a:r>
                    </a:p>
                  </a:txBody>
                  <a:tcPr anchor="ctr">
                    <a:solidFill>
                      <a:schemeClr val="bg1">
                        <a:lumMod val="95000"/>
                      </a:schemeClr>
                    </a:solidFill>
                  </a:tcPr>
                </a:tc>
                <a:tc>
                  <a:txBody>
                    <a:bodyPr/>
                    <a:lstStyle/>
                    <a:p>
                      <a:pPr algn="ct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10.5                                          (2022-24)</a:t>
                      </a:r>
                    </a:p>
                  </a:txBody>
                  <a:tcPr anchor="ctr">
                    <a:solidFill>
                      <a:srgbClr val="FFC000"/>
                    </a:solidFill>
                  </a:tcPr>
                </a:tc>
                <a:tc>
                  <a:txBody>
                    <a:bodyPr/>
                    <a:lstStyle/>
                    <a:p>
                      <a:pPr lvl="0" algn="ctr">
                        <a:buNone/>
                      </a:pPr>
                      <a:r>
                        <a:rPr lang="en-GB" sz="1100" b="0">
                          <a:latin typeface="Avenir Next LT Pro Light"/>
                          <a:cs typeface="Arial"/>
                        </a:rPr>
                        <a:t>+1.7</a:t>
                      </a:r>
                      <a:endParaRPr lang="en-US" b="0">
                        <a:latin typeface="Avenir Next LT Pro Light"/>
                      </a:endParaRPr>
                    </a:p>
                    <a:p>
                      <a:pPr lvl="0" algn="ctr">
                        <a:buNone/>
                      </a:pPr>
                      <a:r>
                        <a:rPr lang="en-GB" sz="1100" b="0">
                          <a:solidFill>
                            <a:schemeClr val="tx1"/>
                          </a:solidFill>
                          <a:latin typeface="Avenir Next LT Pro Light"/>
                          <a:cs typeface="Arial"/>
                        </a:rPr>
                        <a:t>8.8</a:t>
                      </a:r>
                    </a:p>
                    <a:p>
                      <a:pPr lvl="0" algn="ctr">
                        <a:buNone/>
                      </a:pPr>
                      <a:r>
                        <a:rPr lang="en-GB" sz="1100" b="0">
                          <a:solidFill>
                            <a:schemeClr val="tx1"/>
                          </a:solidFill>
                          <a:latin typeface="Avenir Next LT Pro Light"/>
                          <a:cs typeface="Arial"/>
                        </a:rPr>
                        <a:t>(2021-2023)</a:t>
                      </a:r>
                    </a:p>
                  </a:txBody>
                  <a:tcPr anchor="ctr">
                    <a:solidFill>
                      <a:schemeClr val="bg1">
                        <a:lumMod val="95000"/>
                      </a:schemeClr>
                    </a:solidFill>
                  </a:tcPr>
                </a:tc>
                <a:tc>
                  <a:txBody>
                    <a:bodyPr/>
                    <a:lstStyle/>
                    <a:p>
                      <a:pPr lvl="0" algn="ctr">
                        <a:buNone/>
                      </a:pPr>
                      <a:r>
                        <a:rPr lang="en-GB" sz="1100" b="1">
                          <a:latin typeface="Avenir Next LT Pro Light"/>
                          <a:cs typeface="Arial"/>
                        </a:rPr>
                        <a:t>Best</a:t>
                      </a:r>
                      <a:r>
                        <a:rPr lang="en-GB" sz="1100">
                          <a:latin typeface="Avenir Next LT Pro Light"/>
                          <a:cs typeface="Arial"/>
                        </a:rPr>
                        <a:t>:</a:t>
                      </a:r>
                      <a:r>
                        <a:rPr lang="en-GB" sz="1100">
                          <a:solidFill>
                            <a:schemeClr val="accent2"/>
                          </a:solidFill>
                          <a:latin typeface="Avenir Next LT Pro Light"/>
                          <a:cs typeface="Arial"/>
                        </a:rPr>
                        <a:t> </a:t>
                      </a:r>
                      <a:r>
                        <a:rPr lang="en-GB" sz="1100" b="0">
                          <a:solidFill>
                            <a:schemeClr val="tx1"/>
                          </a:solidFill>
                          <a:latin typeface="Avenir Next LT Pro Light"/>
                          <a:cs typeface="Arial"/>
                        </a:rPr>
                        <a:t>Mole Valley 7.8</a:t>
                      </a:r>
                    </a:p>
                    <a:p>
                      <a:pPr lvl="0" algn="ctr">
                        <a:buNone/>
                      </a:pPr>
                      <a:r>
                        <a:rPr lang="en-GB" sz="1100" b="1">
                          <a:latin typeface="Avenir Next LT Pro Light"/>
                          <a:cs typeface="Arial"/>
                        </a:rPr>
                        <a:t>Worst</a:t>
                      </a:r>
                      <a:r>
                        <a:rPr lang="en-GB" sz="1100">
                          <a:latin typeface="Avenir Next LT Pro Light"/>
                          <a:cs typeface="Arial"/>
                        </a:rPr>
                        <a:t>: Epsom and Ewell 14.1</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106486594"/>
                  </a:ext>
                </a:extLst>
              </a:tr>
            </a:tbl>
          </a:graphicData>
        </a:graphic>
      </p:graphicFrame>
      <p:sp>
        <p:nvSpPr>
          <p:cNvPr id="17" name="TextBox 16">
            <a:extLst>
              <a:ext uri="{FF2B5EF4-FFF2-40B4-BE49-F238E27FC236}">
                <a16:creationId xmlns:a16="http://schemas.microsoft.com/office/drawing/2014/main" id="{1B0971C0-AB0D-A9A3-3B31-E7BCF2E46ABE}"/>
              </a:ext>
            </a:extLst>
          </p:cNvPr>
          <p:cNvSpPr txBox="1"/>
          <p:nvPr/>
        </p:nvSpPr>
        <p:spPr>
          <a:xfrm>
            <a:off x="131902" y="6281759"/>
            <a:ext cx="10353035" cy="338554"/>
          </a:xfrm>
          <a:prstGeom prst="rect">
            <a:avLst/>
          </a:prstGeom>
          <a:noFill/>
        </p:spPr>
        <p:txBody>
          <a:bodyPr wrap="square" lIns="91440" tIns="45720" rIns="91440" bIns="45720" rtlCol="0" anchor="t">
            <a:spAutoFit/>
          </a:bodyPr>
          <a:lstStyle/>
          <a:p>
            <a:r>
              <a:rPr lang="en-GB" sz="800" i="1">
                <a:latin typeface="Avenir Next LT Pro Light"/>
                <a:cs typeface="Arial"/>
              </a:rPr>
              <a:t>* Results for Epsom and Ewell and Runnymede have low reliability, so an estimate has been used.</a:t>
            </a:r>
            <a:endParaRPr lang="en-US">
              <a:ea typeface="Calibri" panose="020F0502020204030204"/>
              <a:cs typeface="Calibri" panose="020F0502020204030204"/>
            </a:endParaRPr>
          </a:p>
          <a:p>
            <a:r>
              <a:rPr lang="en-GB" sz="800" i="1">
                <a:latin typeface="Avenir Next LT Pro Light"/>
                <a:cs typeface="Arial"/>
              </a:rPr>
              <a:t>**Age-standardised mortality rate from suicide and injury of undetermined intent  </a:t>
            </a:r>
            <a:endParaRPr lang="en-GB" sz="800" i="1">
              <a:latin typeface="Avenir Next LT Pro Light"/>
              <a:cs typeface="Arial" panose="020B0604020202020204" pitchFamily="34" charset="0"/>
            </a:endParaRPr>
          </a:p>
        </p:txBody>
      </p:sp>
      <p:graphicFrame>
        <p:nvGraphicFramePr>
          <p:cNvPr id="5" name="Table 4">
            <a:extLst>
              <a:ext uri="{FF2B5EF4-FFF2-40B4-BE49-F238E27FC236}">
                <a16:creationId xmlns:a16="http://schemas.microsoft.com/office/drawing/2014/main" id="{CAB1BC8B-EA0C-DF09-C8A5-D27D0C901A9F}"/>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4176800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228087302"/>
              </p:ext>
            </p:extLst>
          </p:nvPr>
        </p:nvGraphicFramePr>
        <p:xfrm>
          <a:off x="124958" y="995681"/>
          <a:ext cx="10265722" cy="4901417"/>
        </p:xfrm>
        <a:graphic>
          <a:graphicData uri="http://schemas.openxmlformats.org/drawingml/2006/table">
            <a:tbl>
              <a:tblPr firstRow="1" bandRow="1">
                <a:tableStyleId>{5C22544A-7EE6-4342-B048-85BDC9FD1C3A}</a:tableStyleId>
              </a:tblPr>
              <a:tblGrid>
                <a:gridCol w="2044163">
                  <a:extLst>
                    <a:ext uri="{9D8B030D-6E8A-4147-A177-3AD203B41FA5}">
                      <a16:colId xmlns:a16="http://schemas.microsoft.com/office/drawing/2014/main" val="1076838934"/>
                    </a:ext>
                  </a:extLst>
                </a:gridCol>
                <a:gridCol w="702913">
                  <a:extLst>
                    <a:ext uri="{9D8B030D-6E8A-4147-A177-3AD203B41FA5}">
                      <a16:colId xmlns:a16="http://schemas.microsoft.com/office/drawing/2014/main" val="3415401710"/>
                    </a:ext>
                  </a:extLst>
                </a:gridCol>
                <a:gridCol w="1269597">
                  <a:extLst>
                    <a:ext uri="{9D8B030D-6E8A-4147-A177-3AD203B41FA5}">
                      <a16:colId xmlns:a16="http://schemas.microsoft.com/office/drawing/2014/main" val="3306456710"/>
                    </a:ext>
                  </a:extLst>
                </a:gridCol>
                <a:gridCol w="1504238">
                  <a:extLst>
                    <a:ext uri="{9D8B030D-6E8A-4147-A177-3AD203B41FA5}">
                      <a16:colId xmlns:a16="http://schemas.microsoft.com/office/drawing/2014/main" val="3973738166"/>
                    </a:ext>
                  </a:extLst>
                </a:gridCol>
                <a:gridCol w="1766360">
                  <a:extLst>
                    <a:ext uri="{9D8B030D-6E8A-4147-A177-3AD203B41FA5}">
                      <a16:colId xmlns:a16="http://schemas.microsoft.com/office/drawing/2014/main" val="488313225"/>
                    </a:ext>
                  </a:extLst>
                </a:gridCol>
                <a:gridCol w="1818886">
                  <a:extLst>
                    <a:ext uri="{9D8B030D-6E8A-4147-A177-3AD203B41FA5}">
                      <a16:colId xmlns:a16="http://schemas.microsoft.com/office/drawing/2014/main" val="992201483"/>
                    </a:ext>
                  </a:extLst>
                </a:gridCol>
                <a:gridCol w="1159565">
                  <a:extLst>
                    <a:ext uri="{9D8B030D-6E8A-4147-A177-3AD203B41FA5}">
                      <a16:colId xmlns:a16="http://schemas.microsoft.com/office/drawing/2014/main" val="1974498419"/>
                    </a:ext>
                  </a:extLst>
                </a:gridCol>
              </a:tblGrid>
              <a:tr h="877271">
                <a:tc>
                  <a:txBody>
                    <a:bodyPr/>
                    <a:lstStyle/>
                    <a:p>
                      <a:pPr algn="ctr"/>
                      <a:r>
                        <a:rPr lang="en-GB" sz="11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Surrey result</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Change from previous Surrey result </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1031502">
                <a:tc>
                  <a:txBody>
                    <a:bodyPr/>
                    <a:lstStyle/>
                    <a:p>
                      <a:pPr marL="0" marR="0" lvl="0" indent="0" algn="ctr" rtl="0">
                        <a:lnSpc>
                          <a:spcPct val="100000"/>
                        </a:lnSpc>
                        <a:spcBef>
                          <a:spcPts val="0"/>
                        </a:spcBef>
                        <a:spcAft>
                          <a:spcPts val="0"/>
                        </a:spcAft>
                        <a:buClrTx/>
                        <a:buSzTx/>
                        <a:buFontTx/>
                        <a:buNone/>
                      </a:pPr>
                      <a:r>
                        <a:rPr lang="en-GB" sz="1100">
                          <a:solidFill>
                            <a:schemeClr val="tx1"/>
                          </a:solidFill>
                          <a:latin typeface="Avenir Next LT Pro Light"/>
                          <a:cs typeface="Arial"/>
                        </a:rPr>
                        <a:t>Proportion of patients on the GP register with mental health issues (all ages)*</a:t>
                      </a:r>
                    </a:p>
                  </a:txBody>
                  <a:tcPr anchor="ctr">
                    <a:solidFill>
                      <a:schemeClr val="bg1">
                        <a:lumMod val="95000"/>
                      </a:schemeClr>
                    </a:solidFill>
                  </a:tcPr>
                </a:tc>
                <a:tc>
                  <a:txBody>
                    <a:bodyPr/>
                    <a:lstStyle/>
                    <a:p>
                      <a:pPr algn="ct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0.8%</a:t>
                      </a:r>
                    </a:p>
                    <a:p>
                      <a:pPr lvl="0" algn="ctr">
                        <a:buNone/>
                      </a:pPr>
                      <a:r>
                        <a:rPr lang="en-GB" sz="1100" b="1">
                          <a:solidFill>
                            <a:schemeClr val="tx1"/>
                          </a:solidFill>
                          <a:latin typeface="Avenir Next LT Pro Light"/>
                          <a:cs typeface="Arial"/>
                        </a:rPr>
                        <a:t>(April 2024 - March 2025)</a:t>
                      </a:r>
                    </a:p>
                  </a:txBody>
                  <a:tcPr anchor="ctr">
                    <a:solidFill>
                      <a:srgbClr val="92D050"/>
                    </a:solidFill>
                  </a:tcPr>
                </a:tc>
                <a:tc>
                  <a:txBody>
                    <a:bodyPr/>
                    <a:lstStyle/>
                    <a:p>
                      <a:pPr lvl="0" algn="ctr">
                        <a:buNone/>
                      </a:pPr>
                      <a:r>
                        <a:rPr lang="en-GB" sz="1100" b="1">
                          <a:latin typeface="Avenir Next LT Pro Light"/>
                          <a:cs typeface="Arial"/>
                        </a:rPr>
                        <a:t>+0.05</a:t>
                      </a:r>
                    </a:p>
                    <a:p>
                      <a:pPr lvl="0" algn="ctr">
                        <a:buNone/>
                      </a:pPr>
                      <a:r>
                        <a:rPr lang="en-GB" sz="1100" b="1">
                          <a:solidFill>
                            <a:schemeClr val="tx1"/>
                          </a:solidFill>
                          <a:latin typeface="Avenir Next LT Pro Light"/>
                          <a:cs typeface="Arial"/>
                        </a:rPr>
                        <a:t>0.75%</a:t>
                      </a:r>
                    </a:p>
                    <a:p>
                      <a:pPr lvl="0" algn="ctr">
                        <a:buNone/>
                      </a:pPr>
                      <a:r>
                        <a:rPr lang="en-GB" sz="1100" b="1">
                          <a:solidFill>
                            <a:schemeClr val="tx1"/>
                          </a:solidFill>
                          <a:latin typeface="Avenir Next LT Pro Light"/>
                          <a:cs typeface="Arial"/>
                        </a:rPr>
                        <a:t>(April 2023- March 2024)</a:t>
                      </a:r>
                    </a:p>
                  </a:txBody>
                  <a:tcPr anchor="ctr">
                    <a:solidFill>
                      <a:schemeClr val="bg1">
                        <a:lumMod val="95000"/>
                      </a:schemeClr>
                    </a:solidFill>
                  </a:tcPr>
                </a:tc>
                <a:tc>
                  <a:txBody>
                    <a:bodyPr/>
                    <a:lstStyle/>
                    <a:p>
                      <a:pPr lvl="0" algn="ctr">
                        <a:buNone/>
                      </a:pPr>
                      <a:r>
                        <a:rPr lang="en-GB" sz="1100" b="1">
                          <a:latin typeface="Avenir Next LT Pro Light"/>
                          <a:cs typeface="Arial"/>
                        </a:rPr>
                        <a:t>Best</a:t>
                      </a:r>
                      <a:r>
                        <a:rPr lang="en-GB" sz="1100">
                          <a:latin typeface="Avenir Next LT Pro Light"/>
                          <a:cs typeface="Arial"/>
                        </a:rPr>
                        <a:t>: Mole Valley 0.92%***</a:t>
                      </a:r>
                    </a:p>
                    <a:p>
                      <a:pPr lvl="0" algn="ctr">
                        <a:buNone/>
                      </a:pPr>
                      <a:r>
                        <a:rPr lang="en-GB" sz="1100" b="1">
                          <a:solidFill>
                            <a:schemeClr val="tx1"/>
                          </a:solidFill>
                          <a:latin typeface="Avenir Next LT Pro Light"/>
                          <a:cs typeface="Arial"/>
                        </a:rPr>
                        <a:t>Worst</a:t>
                      </a:r>
                      <a:r>
                        <a:rPr lang="en-GB" sz="1100" b="0">
                          <a:solidFill>
                            <a:schemeClr val="tx1"/>
                          </a:solidFill>
                          <a:latin typeface="Avenir Next LT Pro Light"/>
                          <a:cs typeface="Arial"/>
                        </a:rPr>
                        <a:t>: </a:t>
                      </a:r>
                      <a:r>
                        <a:rPr lang="en-GB" sz="1100" b="0" kern="1200">
                          <a:solidFill>
                            <a:schemeClr val="tx1"/>
                          </a:solidFill>
                          <a:latin typeface="Avenir Next LT Pro Light"/>
                          <a:ea typeface="+mn-ea"/>
                          <a:cs typeface="Arial"/>
                        </a:rPr>
                        <a:t>Surrey Heath </a:t>
                      </a:r>
                      <a:r>
                        <a:rPr lang="en-GB" sz="1100" b="0">
                          <a:solidFill>
                            <a:schemeClr val="tx1"/>
                          </a:solidFill>
                          <a:latin typeface="Avenir Next LT Pro Light"/>
                          <a:cs typeface="Arial"/>
                        </a:rPr>
                        <a:t>0.59%***</a:t>
                      </a:r>
                    </a:p>
                  </a:txBody>
                  <a:tcPr anchor="ctr">
                    <a:solidFill>
                      <a:schemeClr val="bg1">
                        <a:lumMod val="95000"/>
                      </a:schemeClr>
                    </a:solidFill>
                  </a:tcPr>
                </a:tc>
                <a:tc>
                  <a:txBody>
                    <a:bodyPr/>
                    <a:lstStyle/>
                    <a:p>
                      <a:pPr lvl="0" algn="ctr">
                        <a:buNone/>
                      </a:pPr>
                      <a:r>
                        <a:rPr lang="en-GB" sz="1100" b="1" i="0" u="none" strike="noStrike" noProof="0">
                          <a:solidFill>
                            <a:schemeClr val="tx1"/>
                          </a:solidFill>
                          <a:effectLst/>
                          <a:latin typeface="Avenir Next LT Pro Light"/>
                        </a:rPr>
                        <a:t>Best</a:t>
                      </a:r>
                      <a:r>
                        <a:rPr lang="en-GB" sz="1100" b="0" i="0" u="none" strike="noStrike" noProof="0">
                          <a:solidFill>
                            <a:schemeClr val="tx1"/>
                          </a:solidFill>
                          <a:effectLst/>
                          <a:latin typeface="Avenir Next LT Pro Light"/>
                        </a:rPr>
                        <a:t>: Dorking PCN 0.95%***</a:t>
                      </a:r>
                      <a:endParaRPr lang="en-US" sz="1100" b="0" i="0" u="none" strike="noStrike" noProof="0">
                        <a:solidFill>
                          <a:schemeClr val="tx1"/>
                        </a:solidFill>
                        <a:effectLst/>
                        <a:latin typeface="Avenir Next LT Pro Light"/>
                      </a:endParaRPr>
                    </a:p>
                    <a:p>
                      <a:pPr lvl="0" algn="ctr">
                        <a:buNone/>
                      </a:pPr>
                      <a:r>
                        <a:rPr lang="en-GB" sz="1100" b="1" i="0" u="none" strike="noStrike" noProof="0">
                          <a:solidFill>
                            <a:schemeClr val="tx1"/>
                          </a:solidFill>
                          <a:effectLst/>
                          <a:latin typeface="Avenir Next LT Pro Light"/>
                        </a:rPr>
                        <a:t>Worst</a:t>
                      </a:r>
                      <a:r>
                        <a:rPr lang="en-GB" sz="1100" b="0" i="0" u="none" strike="noStrike" noProof="0">
                          <a:solidFill>
                            <a:schemeClr val="tx1"/>
                          </a:solidFill>
                          <a:effectLst/>
                          <a:latin typeface="Avenir Next LT Pro Light"/>
                        </a:rPr>
                        <a:t>: Cobham and Oxshott PCN 0.56%***</a:t>
                      </a:r>
                      <a:endParaRPr lang="en-GB" b="0">
                        <a:solidFill>
                          <a:schemeClr val="tx1"/>
                        </a:solidFill>
                        <a:latin typeface="Avenir Next LT Pro Light"/>
                      </a:endParaRP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722328724"/>
                  </a:ext>
                </a:extLst>
              </a:tr>
              <a:tr h="845494">
                <a:tc>
                  <a:txBody>
                    <a:bodyPr/>
                    <a:lstStyle/>
                    <a:p>
                      <a:pPr lvl="0" algn="ctr">
                        <a:buNone/>
                      </a:pPr>
                      <a:r>
                        <a:rPr lang="en-GB" sz="1100">
                          <a:solidFill>
                            <a:schemeClr val="tx1"/>
                          </a:solidFill>
                          <a:latin typeface="Avenir Next LT Pro Light"/>
                          <a:cs typeface="Arial"/>
                        </a:rPr>
                        <a:t>Proportion of adults (18 yrs+) accessing Community Mental Health Services with two or more contacts****</a:t>
                      </a:r>
                    </a:p>
                  </a:txBody>
                  <a:tcPr anchor="ctr">
                    <a:solidFill>
                      <a:schemeClr val="bg1">
                        <a:lumMod val="95000"/>
                      </a:schemeClr>
                    </a:solidFill>
                  </a:tcPr>
                </a:tc>
                <a:tc>
                  <a:txBody>
                    <a:bodyPr/>
                    <a:lstStyle/>
                    <a:p>
                      <a:pPr lvl="0" algn="ctr">
                        <a:buNone/>
                      </a:pP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15.43</a:t>
                      </a:r>
                    </a:p>
                    <a:p>
                      <a:pPr lvl="0" algn="ctr">
                        <a:buNone/>
                      </a:pPr>
                      <a:r>
                        <a:rPr lang="en-GB" sz="1100" b="1">
                          <a:solidFill>
                            <a:schemeClr val="tx1"/>
                          </a:solidFill>
                          <a:latin typeface="Avenir Next LT Pro Light"/>
                          <a:cs typeface="Arial"/>
                        </a:rPr>
                        <a:t>(Dec 2023 – Nov 2024) </a:t>
                      </a:r>
                    </a:p>
                  </a:txBody>
                  <a:tcPr anchor="ctr">
                    <a:solidFill>
                      <a:srgbClr val="A6A6A6"/>
                    </a:solidFill>
                  </a:tcPr>
                </a:tc>
                <a:tc>
                  <a:txBody>
                    <a:bodyPr/>
                    <a:lstStyle/>
                    <a:p>
                      <a:pPr lvl="0" algn="ctr">
                        <a:buNone/>
                      </a:pPr>
                      <a:r>
                        <a:rPr lang="en-GB" sz="1100" b="1">
                          <a:latin typeface="Avenir Next LT Pro Light"/>
                        </a:rPr>
                        <a:t>No trend data available</a:t>
                      </a:r>
                    </a:p>
                  </a:txBody>
                  <a:tcPr anchor="ctr">
                    <a:solidFill>
                      <a:schemeClr val="bg1">
                        <a:lumMod val="95000"/>
                      </a:schemeClr>
                    </a:solidFill>
                  </a:tcPr>
                </a:tc>
                <a:tc>
                  <a:txBody>
                    <a:bodyPr/>
                    <a:lstStyle/>
                    <a:p>
                      <a:pPr lvl="0" algn="ctr">
                        <a:buNone/>
                      </a:pPr>
                      <a:r>
                        <a:rPr lang="en-GB" sz="1100" b="1" i="0" u="none" strike="noStrike" noProof="0">
                          <a:solidFill>
                            <a:srgbClr val="000000"/>
                          </a:solidFill>
                          <a:latin typeface="Avenir Next LT Pro Light"/>
                          <a:cs typeface="Arial"/>
                        </a:rPr>
                        <a:t>Best</a:t>
                      </a:r>
                      <a:r>
                        <a:rPr lang="en-GB" sz="1100" b="0" i="0" u="none" strike="noStrike" noProof="0">
                          <a:solidFill>
                            <a:srgbClr val="000000"/>
                          </a:solidFill>
                          <a:latin typeface="Avenir Next LT Pro Light"/>
                          <a:cs typeface="Arial"/>
                        </a:rPr>
                        <a:t>: Tandridge 30***</a:t>
                      </a:r>
                    </a:p>
                    <a:p>
                      <a:pPr lvl="0" algn="ctr">
                        <a:buNone/>
                      </a:pPr>
                      <a:r>
                        <a:rPr lang="en-GB" sz="1100" b="1" i="0" u="none" strike="noStrike" noProof="0">
                          <a:solidFill>
                            <a:srgbClr val="000000"/>
                          </a:solidFill>
                          <a:latin typeface="Avenir Next LT Pro Light"/>
                          <a:cs typeface="Arial"/>
                        </a:rPr>
                        <a:t>Worst</a:t>
                      </a:r>
                      <a:r>
                        <a:rPr lang="en-GB" sz="1100" b="0" i="0" u="none" strike="noStrike" noProof="0">
                          <a:solidFill>
                            <a:srgbClr val="000000"/>
                          </a:solidFill>
                          <a:latin typeface="Avenir Next LT Pro Light"/>
                          <a:cs typeface="Arial"/>
                        </a:rPr>
                        <a:t>: Runnymede 10.2***</a:t>
                      </a:r>
                    </a:p>
                  </a:txBody>
                  <a:tcPr anchor="ctr">
                    <a:solidFill>
                      <a:schemeClr val="bg1">
                        <a:lumMod val="95000"/>
                      </a:schemeClr>
                    </a:solidFill>
                  </a:tcPr>
                </a:tc>
                <a:tc>
                  <a:txBody>
                    <a:bodyPr/>
                    <a:lstStyle/>
                    <a:p>
                      <a:pPr lvl="0" algn="ctr">
                        <a:buNone/>
                      </a:pPr>
                      <a:r>
                        <a:rPr lang="en-GB" sz="1100" b="1" i="0">
                          <a:solidFill>
                            <a:srgbClr val="000000"/>
                          </a:solidFill>
                          <a:effectLst/>
                          <a:latin typeface="Avenir Next LT Pro Light"/>
                          <a:cs typeface="Arial"/>
                        </a:rPr>
                        <a:t>Best</a:t>
                      </a:r>
                      <a:r>
                        <a:rPr lang="en-GB" sz="1100" b="0" i="0">
                          <a:solidFill>
                            <a:srgbClr val="000000"/>
                          </a:solidFill>
                          <a:effectLst/>
                          <a:latin typeface="Avenir Next LT Pro Light"/>
                          <a:cs typeface="Arial"/>
                        </a:rPr>
                        <a:t>: North Tandridge </a:t>
                      </a:r>
                    </a:p>
                    <a:p>
                      <a:pPr lvl="0" algn="ctr">
                        <a:buNone/>
                      </a:pPr>
                      <a:r>
                        <a:rPr lang="en-GB" sz="1100" b="0" i="0">
                          <a:solidFill>
                            <a:srgbClr val="000000"/>
                          </a:solidFill>
                          <a:effectLst/>
                          <a:latin typeface="Avenir Next LT Pro Light"/>
                          <a:cs typeface="Arial"/>
                        </a:rPr>
                        <a:t>PCN 45.62***</a:t>
                      </a:r>
                    </a:p>
                    <a:p>
                      <a:pPr lvl="0" algn="ctr">
                        <a:buNone/>
                      </a:pPr>
                      <a:r>
                        <a:rPr lang="en-GB" sz="1100" b="1" i="0">
                          <a:solidFill>
                            <a:srgbClr val="000000"/>
                          </a:solidFill>
                          <a:effectLst/>
                          <a:latin typeface="Avenir Next LT Pro Light"/>
                          <a:cs typeface="Arial"/>
                        </a:rPr>
                        <a:t>Worst</a:t>
                      </a:r>
                      <a:r>
                        <a:rPr lang="en-GB" sz="1100" b="0" i="0">
                          <a:solidFill>
                            <a:srgbClr val="000000"/>
                          </a:solidFill>
                          <a:effectLst/>
                          <a:latin typeface="Avenir Next LT Pro Light"/>
                          <a:cs typeface="Arial"/>
                        </a:rPr>
                        <a:t>: West Byfleet PCN 3.8***</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606801275"/>
                  </a:ext>
                </a:extLst>
              </a:tr>
              <a:tr h="780488">
                <a:tc>
                  <a:txBody>
                    <a:bodyPr/>
                    <a:lstStyle/>
                    <a:p>
                      <a:pPr lvl="0" algn="ctr">
                        <a:buNone/>
                      </a:pPr>
                      <a:r>
                        <a:rPr lang="en-GB" sz="1100">
                          <a:solidFill>
                            <a:schemeClr val="tx1"/>
                          </a:solidFill>
                          <a:latin typeface="Avenir Next LT Pro Light"/>
                          <a:cs typeface="Arial"/>
                        </a:rPr>
                        <a:t>Proportion of young people aged under 18 yrs supported through NHS funded mental health services with at least one contact****</a:t>
                      </a:r>
                    </a:p>
                  </a:txBody>
                  <a:tcPr anchor="ctr">
                    <a:solidFill>
                      <a:schemeClr val="bg1">
                        <a:lumMod val="95000"/>
                      </a:schemeClr>
                    </a:solidFill>
                  </a:tcPr>
                </a:tc>
                <a:tc>
                  <a:txBody>
                    <a:bodyPr/>
                    <a:lstStyle/>
                    <a:p>
                      <a:pPr algn="ct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69.12</a:t>
                      </a:r>
                    </a:p>
                    <a:p>
                      <a:pPr lvl="0" algn="ctr">
                        <a:buNone/>
                      </a:pPr>
                      <a:r>
                        <a:rPr lang="en-GB" sz="1100" b="1" i="0" u="none" strike="noStrike" baseline="0" noProof="0">
                          <a:solidFill>
                            <a:srgbClr val="000000"/>
                          </a:solidFill>
                          <a:latin typeface="Avenir Next LT Pro Light"/>
                        </a:rPr>
                        <a:t>(Dec 2023 – Nov 2024) </a:t>
                      </a:r>
                      <a:endParaRPr lang="en-GB" i="0" u="none" strike="noStrike" baseline="0" noProof="0">
                        <a:solidFill>
                          <a:srgbClr val="000000"/>
                        </a:solidFill>
                        <a:latin typeface="Avenir Next LT Pro Light"/>
                      </a:endParaRPr>
                    </a:p>
                  </a:txBody>
                  <a:tcPr anchor="ctr">
                    <a:solidFill>
                      <a:srgbClr val="A6A6A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rPr>
                        <a:t>No trend data available</a:t>
                      </a:r>
                    </a:p>
                  </a:txBody>
                  <a:tcPr anchor="ctr">
                    <a:solidFill>
                      <a:schemeClr val="bg1">
                        <a:lumMod val="95000"/>
                      </a:schemeClr>
                    </a:solidFill>
                  </a:tcPr>
                </a:tc>
                <a:tc>
                  <a:txBody>
                    <a:bodyPr/>
                    <a:lstStyle/>
                    <a:p>
                      <a:pPr lvl="0" algn="ctr">
                        <a:buNone/>
                      </a:pPr>
                      <a:r>
                        <a:rPr lang="en-GB" sz="1100" b="1">
                          <a:latin typeface="Avenir Next LT Pro Light"/>
                          <a:cs typeface="Arial"/>
                        </a:rPr>
                        <a:t>Best</a:t>
                      </a:r>
                      <a:r>
                        <a:rPr lang="en-GB" sz="1100">
                          <a:latin typeface="Avenir Next LT Pro Light"/>
                          <a:cs typeface="Arial"/>
                        </a:rPr>
                        <a:t>: Mole Valley  97.1</a:t>
                      </a:r>
                    </a:p>
                    <a:p>
                      <a:pPr lvl="0" algn="ctr">
                        <a:buNone/>
                      </a:pPr>
                      <a:r>
                        <a:rPr lang="en-GB" sz="1100" b="1">
                          <a:latin typeface="Avenir Next LT Pro Light"/>
                          <a:cs typeface="Arial"/>
                        </a:rPr>
                        <a:t>Worst</a:t>
                      </a:r>
                      <a:r>
                        <a:rPr lang="en-GB" sz="1100">
                          <a:latin typeface="Avenir Next LT Pro Light"/>
                          <a:cs typeface="Arial"/>
                        </a:rPr>
                        <a:t>: Runnymede 37.5</a:t>
                      </a:r>
                    </a:p>
                  </a:txBody>
                  <a:tcPr anchor="ctr">
                    <a:solidFill>
                      <a:schemeClr val="bg1">
                        <a:lumMod val="95000"/>
                      </a:schemeClr>
                    </a:solidFill>
                  </a:tcPr>
                </a:tc>
                <a:tc>
                  <a:txBody>
                    <a:bodyPr/>
                    <a:lstStyle/>
                    <a:p>
                      <a:pPr lvl="0" algn="ctr">
                        <a:buNone/>
                      </a:pPr>
                      <a:r>
                        <a:rPr lang="en-GB" sz="1100" b="1" i="0">
                          <a:solidFill>
                            <a:srgbClr val="000000"/>
                          </a:solidFill>
                          <a:effectLst/>
                          <a:latin typeface="Avenir Next LT Pro Light"/>
                          <a:cs typeface="Arial"/>
                        </a:rPr>
                        <a:t>Best</a:t>
                      </a:r>
                      <a:r>
                        <a:rPr lang="en-GB" sz="1100" b="0" i="0">
                          <a:solidFill>
                            <a:srgbClr val="000000"/>
                          </a:solidFill>
                          <a:effectLst/>
                          <a:latin typeface="Avenir Next LT Pro Light"/>
                          <a:cs typeface="Arial"/>
                        </a:rPr>
                        <a:t>: SASSE Network 2 </a:t>
                      </a:r>
                    </a:p>
                    <a:p>
                      <a:pPr lvl="0" algn="ctr">
                        <a:buNone/>
                      </a:pPr>
                      <a:r>
                        <a:rPr lang="en-GB" sz="1100" b="0" i="0">
                          <a:solidFill>
                            <a:srgbClr val="000000"/>
                          </a:solidFill>
                          <a:effectLst/>
                          <a:latin typeface="Avenir Next LT Pro Light"/>
                          <a:cs typeface="Arial"/>
                        </a:rPr>
                        <a:t>PCN 148.5</a:t>
                      </a:r>
                    </a:p>
                    <a:p>
                      <a:pPr lvl="0" algn="ctr">
                        <a:buNone/>
                      </a:pPr>
                      <a:r>
                        <a:rPr lang="en-GB" sz="1100" b="1" i="0">
                          <a:solidFill>
                            <a:srgbClr val="000000"/>
                          </a:solidFill>
                          <a:effectLst/>
                          <a:latin typeface="Avenir Next LT Pro Light"/>
                          <a:cs typeface="Arial"/>
                        </a:rPr>
                        <a:t>Worst</a:t>
                      </a:r>
                      <a:r>
                        <a:rPr lang="en-GB" sz="1100" b="0" i="0">
                          <a:solidFill>
                            <a:srgbClr val="000000"/>
                          </a:solidFill>
                          <a:effectLst/>
                          <a:latin typeface="Avenir Next LT Pro Light"/>
                          <a:cs typeface="Arial"/>
                        </a:rPr>
                        <a:t>: Healthy Horley </a:t>
                      </a:r>
                    </a:p>
                    <a:p>
                      <a:pPr lvl="0" algn="ctr">
                        <a:buNone/>
                      </a:pPr>
                      <a:r>
                        <a:rPr lang="en-GB" sz="1100" b="0" i="0">
                          <a:solidFill>
                            <a:srgbClr val="000000"/>
                          </a:solidFill>
                          <a:effectLst/>
                          <a:latin typeface="Avenir Next LT Pro Light"/>
                          <a:cs typeface="Arial"/>
                        </a:rPr>
                        <a:t>PCN 27.5</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491236076"/>
                  </a:ext>
                </a:extLst>
              </a:tr>
              <a:tr h="1217510">
                <a:tc>
                  <a:txBody>
                    <a:bodyPr/>
                    <a:lstStyle/>
                    <a:p>
                      <a:pPr lvl="0" algn="ctr">
                        <a:buNone/>
                      </a:pPr>
                      <a:r>
                        <a:rPr lang="en-GB" sz="1100">
                          <a:solidFill>
                            <a:schemeClr val="tx1"/>
                          </a:solidFill>
                          <a:latin typeface="Avenir Next LT Pro Light"/>
                          <a:cs typeface="Arial"/>
                        </a:rPr>
                        <a:t>Patients who felt the healthcare professional was good at considering their mental wellbeing during their last General Practice appointment</a:t>
                      </a:r>
                    </a:p>
                  </a:txBody>
                  <a:tcPr anchor="ctr">
                    <a:solidFill>
                      <a:schemeClr val="bg1">
                        <a:lumMod val="95000"/>
                      </a:schemeClr>
                    </a:solidFill>
                  </a:tcPr>
                </a:tc>
                <a:tc>
                  <a:txBody>
                    <a:bodyPr/>
                    <a:lstStyle/>
                    <a:p>
                      <a:pPr algn="ct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74.2%</a:t>
                      </a:r>
                    </a:p>
                    <a:p>
                      <a:pPr lvl="0" algn="ctr">
                        <a:buNone/>
                      </a:pPr>
                      <a:r>
                        <a:rPr lang="en-GB" sz="1100" b="1">
                          <a:solidFill>
                            <a:schemeClr val="tx1"/>
                          </a:solidFill>
                          <a:latin typeface="Avenir Next LT Pro Light"/>
                          <a:cs typeface="Arial"/>
                        </a:rPr>
                        <a:t>(2025)</a:t>
                      </a:r>
                    </a:p>
                  </a:txBody>
                  <a:tcPr anchor="ctr">
                    <a:solidFill>
                      <a:srgbClr val="92D050"/>
                    </a:solidFill>
                  </a:tcPr>
                </a:tc>
                <a:tc>
                  <a:txBody>
                    <a:bodyPr/>
                    <a:lstStyle/>
                    <a:p>
                      <a:pPr lvl="0" algn="ctr">
                        <a:buNone/>
                      </a:pPr>
                      <a:r>
                        <a:rPr lang="en-GB" sz="1100">
                          <a:latin typeface="Avenir Next LT Pro Light"/>
                          <a:cs typeface="Arial"/>
                        </a:rPr>
                        <a:t>+1.3</a:t>
                      </a:r>
                    </a:p>
                    <a:p>
                      <a:pPr lvl="0" algn="ctr">
                        <a:buNone/>
                      </a:pPr>
                      <a:r>
                        <a:rPr lang="en-GB" sz="1100">
                          <a:latin typeface="Avenir Next LT Pro Light"/>
                          <a:cs typeface="Arial"/>
                        </a:rPr>
                        <a:t>72.9%</a:t>
                      </a:r>
                    </a:p>
                    <a:p>
                      <a:pPr lvl="0" algn="ctr">
                        <a:buNone/>
                      </a:pPr>
                      <a:r>
                        <a:rPr lang="en-GB" sz="1100">
                          <a:latin typeface="Avenir Next LT Pro Light"/>
                          <a:cs typeface="Arial"/>
                        </a:rPr>
                        <a:t>(2024)</a:t>
                      </a:r>
                    </a:p>
                  </a:txBody>
                  <a:tcPr anchor="ctr">
                    <a:solidFill>
                      <a:schemeClr val="bg1">
                        <a:lumMod val="95000"/>
                      </a:schemeClr>
                    </a:solidFill>
                  </a:tcPr>
                </a:tc>
                <a:tc>
                  <a:txBody>
                    <a:bodyPr/>
                    <a:lstStyle/>
                    <a:p>
                      <a:pPr lvl="0" algn="ctr">
                        <a:buNone/>
                      </a:pPr>
                      <a:r>
                        <a:rPr lang="en-GB" sz="1100" b="1">
                          <a:latin typeface="Avenir Next LT Pro Light"/>
                          <a:cs typeface="Arial"/>
                        </a:rPr>
                        <a:t>Best</a:t>
                      </a:r>
                      <a:r>
                        <a:rPr lang="en-GB" sz="1100">
                          <a:latin typeface="Avenir Next LT Pro Light"/>
                          <a:cs typeface="Arial"/>
                        </a:rPr>
                        <a:t>: Guildford 78.9%</a:t>
                      </a:r>
                    </a:p>
                    <a:p>
                      <a:pPr lvl="0" algn="ctr">
                        <a:buNone/>
                      </a:pPr>
                      <a:r>
                        <a:rPr lang="en-GB" sz="1100" b="1">
                          <a:latin typeface="Avenir Next LT Pro Light"/>
                          <a:cs typeface="Arial"/>
                        </a:rPr>
                        <a:t>Worst</a:t>
                      </a:r>
                      <a:r>
                        <a:rPr lang="en-GB" sz="1100">
                          <a:latin typeface="Avenir Next LT Pro Light"/>
                          <a:cs typeface="Arial"/>
                        </a:rPr>
                        <a:t>: Surrey Heath</a:t>
                      </a:r>
                      <a:r>
                        <a:rPr lang="en-GB" sz="1100" b="1" kern="1200">
                          <a:solidFill>
                            <a:schemeClr val="accent2">
                              <a:lumMod val="49000"/>
                            </a:schemeClr>
                          </a:solidFill>
                          <a:latin typeface="Avenir Next LT Pro Light"/>
                          <a:ea typeface="+mn-ea"/>
                          <a:cs typeface="Arial"/>
                        </a:rPr>
                        <a:t> </a:t>
                      </a:r>
                      <a:r>
                        <a:rPr lang="en-GB" sz="1100" b="0" kern="1200">
                          <a:solidFill>
                            <a:schemeClr val="tx1"/>
                          </a:solidFill>
                          <a:latin typeface="Avenir Next LT Pro Light"/>
                          <a:ea typeface="+mn-ea"/>
                          <a:cs typeface="Arial"/>
                        </a:rPr>
                        <a:t>68%</a:t>
                      </a:r>
                      <a:endParaRPr lang="en-GB" sz="1100">
                        <a:latin typeface="Avenir Next LT Pro Light"/>
                        <a:cs typeface="Arial"/>
                      </a:endParaRPr>
                    </a:p>
                  </a:txBody>
                  <a:tcPr anchor="ctr">
                    <a:solidFill>
                      <a:schemeClr val="bg1">
                        <a:lumMod val="95000"/>
                      </a:schemeClr>
                    </a:solidFill>
                  </a:tcPr>
                </a:tc>
                <a:tc>
                  <a:txBody>
                    <a:bodyPr/>
                    <a:lstStyle/>
                    <a:p>
                      <a:pPr lvl="0" algn="ctr">
                        <a:buNone/>
                      </a:pPr>
                      <a:r>
                        <a:rPr lang="en-GB" sz="1100" b="1" i="0">
                          <a:solidFill>
                            <a:schemeClr val="tx1"/>
                          </a:solidFill>
                          <a:effectLst/>
                          <a:latin typeface="Avenir Next LT Pro Light"/>
                          <a:cs typeface="Arial"/>
                        </a:rPr>
                        <a:t>Best</a:t>
                      </a:r>
                      <a:r>
                        <a:rPr lang="en-GB" sz="1100" b="0" i="0">
                          <a:solidFill>
                            <a:schemeClr val="tx1"/>
                          </a:solidFill>
                          <a:effectLst/>
                          <a:latin typeface="Avenir Next LT Pro Light"/>
                          <a:cs typeface="Arial"/>
                        </a:rPr>
                        <a:t>: Cobham and Oxshott PCN 91.1%</a:t>
                      </a:r>
                    </a:p>
                    <a:p>
                      <a:pPr lvl="0" algn="ctr">
                        <a:buNone/>
                      </a:pPr>
                      <a:r>
                        <a:rPr lang="en-GB" sz="1100" b="1" i="0">
                          <a:solidFill>
                            <a:schemeClr val="tx1"/>
                          </a:solidFill>
                          <a:effectLst/>
                          <a:latin typeface="Avenir Next LT Pro Light"/>
                          <a:cs typeface="Arial"/>
                        </a:rPr>
                        <a:t>Worst</a:t>
                      </a:r>
                      <a:r>
                        <a:rPr lang="en-GB" sz="1100" b="0" i="0">
                          <a:solidFill>
                            <a:schemeClr val="tx1"/>
                          </a:solidFill>
                          <a:effectLst/>
                          <a:latin typeface="Avenir Next LT Pro Light"/>
                          <a:cs typeface="Arial"/>
                        </a:rPr>
                        <a:t>: Farnham PCN 56.1%</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547795134"/>
                  </a:ext>
                </a:extLst>
              </a:tr>
            </a:tbl>
          </a:graphicData>
        </a:graphic>
      </p:graphicFrame>
      <p:sp>
        <p:nvSpPr>
          <p:cNvPr id="17" name="TextBox 16">
            <a:extLst>
              <a:ext uri="{FF2B5EF4-FFF2-40B4-BE49-F238E27FC236}">
                <a16:creationId xmlns:a16="http://schemas.microsoft.com/office/drawing/2014/main" id="{1B0971C0-AB0D-A9A3-3B31-E7BCF2E46ABE}"/>
              </a:ext>
            </a:extLst>
          </p:cNvPr>
          <p:cNvSpPr txBox="1"/>
          <p:nvPr/>
        </p:nvSpPr>
        <p:spPr>
          <a:xfrm>
            <a:off x="42662" y="6075880"/>
            <a:ext cx="11166111" cy="584775"/>
          </a:xfrm>
          <a:prstGeom prst="rect">
            <a:avLst/>
          </a:prstGeom>
          <a:noFill/>
        </p:spPr>
        <p:txBody>
          <a:bodyPr wrap="square" lIns="91440" tIns="45720" rIns="91440" bIns="45720" rtlCol="0" anchor="t">
            <a:spAutoFit/>
          </a:bodyPr>
          <a:lstStyle/>
          <a:p>
            <a:r>
              <a:rPr lang="en-GB" sz="800" i="1">
                <a:latin typeface="Avenir Next LT Pro Light"/>
                <a:cs typeface="Arial"/>
              </a:rPr>
              <a:t>* The percentage of patients with schizophrenia, bipolar affective disorder and other psychoses as recorded on GP practice disease registers. </a:t>
            </a:r>
          </a:p>
          <a:p>
            <a:r>
              <a:rPr lang="en-GB" sz="800" i="1">
                <a:latin typeface="Avenir Next LT Pro Light"/>
                <a:cs typeface="Arial"/>
              </a:rPr>
              <a:t>** </a:t>
            </a:r>
            <a:r>
              <a:rPr lang="en-GB" sz="800" i="1">
                <a:latin typeface="Avenir Next LT Pro Light"/>
                <a:cs typeface="Segoe UI"/>
              </a:rPr>
              <a:t>Currently ‘Good to be high’ to encourage GP/services recognition of patients’  mental health.</a:t>
            </a:r>
          </a:p>
          <a:p>
            <a:r>
              <a:rPr lang="en-GB" sz="800" i="1">
                <a:latin typeface="Avenir Next LT Pro Light"/>
                <a:cs typeface="Arial"/>
              </a:rPr>
              <a:t>***Data is from April 2022 – March 2023</a:t>
            </a:r>
          </a:p>
          <a:p>
            <a:r>
              <a:rPr lang="en-GB" sz="800" i="1">
                <a:latin typeface="Avenir Next LT Pro Light"/>
                <a:cs typeface="Arial"/>
              </a:rPr>
              <a:t>**** The calculation of these indicators has changed since the June 2025 Scorecard; figures for Frimley ICS are currently imputed.</a:t>
            </a:r>
            <a:endParaRPr lang="en-GB" sz="800" i="1">
              <a:latin typeface="Avenir Next LT Pro Light" panose="020B0304020202020204" pitchFamily="34" charset="0"/>
              <a:cs typeface="Arial"/>
            </a:endParaRPr>
          </a:p>
        </p:txBody>
      </p:sp>
      <p:sp>
        <p:nvSpPr>
          <p:cNvPr id="5" name="Title 1">
            <a:extLst>
              <a:ext uri="{FF2B5EF4-FFF2-40B4-BE49-F238E27FC236}">
                <a16:creationId xmlns:a16="http://schemas.microsoft.com/office/drawing/2014/main" id="{7DD5DE2B-9322-8D41-C9CC-9D91DA3D68C3}"/>
              </a:ext>
            </a:extLst>
          </p:cNvPr>
          <p:cNvSpPr txBox="1">
            <a:spLocks/>
          </p:cNvSpPr>
          <p:nvPr/>
        </p:nvSpPr>
        <p:spPr>
          <a:xfrm>
            <a:off x="60960" y="34417"/>
            <a:ext cx="10329720" cy="661747"/>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2: Supporting those of all ages (babies, children, young people, adults and older adults) in the Priority Populations by preventing mental ill health and promoting emotional well-being</a:t>
            </a:r>
          </a:p>
          <a:p>
            <a:pPr marL="0" marR="0" lvl="0" indent="0" algn="l" defTabSz="914400" rtl="0" eaLnBrk="1" fontAlgn="auto" latinLnBrk="0" hangingPunct="1">
              <a:lnSpc>
                <a:spcPct val="150000"/>
              </a:lnSpc>
              <a:spcBef>
                <a:spcPct val="0"/>
              </a:spcBef>
              <a:spcAft>
                <a:spcPts val="0"/>
              </a:spcAft>
              <a:buClrTx/>
              <a:buSzTx/>
              <a:buFontTx/>
              <a:buNone/>
              <a:tabLst/>
              <a:defRPr/>
            </a:pPr>
            <a:r>
              <a:rPr lang="en-GB" sz="1200">
                <a:solidFill>
                  <a:prstClr val="black"/>
                </a:solidFill>
                <a:latin typeface="Arial" panose="020B0604020202020204" pitchFamily="34" charset="0"/>
                <a:cs typeface="Arial" panose="020B0604020202020204" pitchFamily="34" charset="0"/>
              </a:rPr>
              <a:t>OUTCOME 1: Early access to the right help and resources for those at risk of, and with depression, anxiety and other mental health issues</a:t>
            </a:r>
            <a:endParaRPr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BB35189F-63C9-9DA1-ABE7-6F9C9FF5EE9F}"/>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1156361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50433" y="12701"/>
            <a:ext cx="10780127" cy="752092"/>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4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2: Supporting those of all ages (babies, children, young people, adults and older adults) in the Priority Populations by preventing mental ill health and promoting emotional well-being</a:t>
            </a:r>
          </a:p>
          <a:p>
            <a:pPr marL="0" marR="0" lvl="0" indent="0" algn="l" defTabSz="914400" rtl="0" eaLnBrk="1" fontAlgn="auto" latinLnBrk="0" hangingPunct="1">
              <a:lnSpc>
                <a:spcPct val="150000"/>
              </a:lnSpc>
              <a:spcBef>
                <a:spcPct val="0"/>
              </a:spcBef>
              <a:spcAft>
                <a:spcPts val="0"/>
              </a:spcAft>
              <a:buClrTx/>
              <a:buSzTx/>
              <a:buFontTx/>
              <a:buNone/>
              <a:tabLst/>
              <a:defRPr/>
            </a:pPr>
            <a:r>
              <a:rPr lang="en-GB" sz="1400">
                <a:solidFill>
                  <a:prstClr val="black"/>
                </a:solidFill>
                <a:latin typeface="Arial" panose="020B0604020202020204" pitchFamily="34" charset="0"/>
                <a:cs typeface="Arial" panose="020B0604020202020204" pitchFamily="34" charset="0"/>
              </a:rPr>
              <a:t>OUTCOME 2: Families thrive as a result of their emotional well-being</a:t>
            </a:r>
            <a:endParaRPr lang="en-GB" sz="14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574131005"/>
              </p:ext>
            </p:extLst>
          </p:nvPr>
        </p:nvGraphicFramePr>
        <p:xfrm>
          <a:off x="161768" y="940277"/>
          <a:ext cx="10668792" cy="5489538"/>
        </p:xfrm>
        <a:graphic>
          <a:graphicData uri="http://schemas.openxmlformats.org/drawingml/2006/table">
            <a:tbl>
              <a:tblPr firstRow="1" bandRow="1">
                <a:tableStyleId>{5C22544A-7EE6-4342-B048-85BDC9FD1C3A}</a:tableStyleId>
              </a:tblPr>
              <a:tblGrid>
                <a:gridCol w="2124425">
                  <a:extLst>
                    <a:ext uri="{9D8B030D-6E8A-4147-A177-3AD203B41FA5}">
                      <a16:colId xmlns:a16="http://schemas.microsoft.com/office/drawing/2014/main" val="1076838934"/>
                    </a:ext>
                  </a:extLst>
                </a:gridCol>
                <a:gridCol w="653848">
                  <a:extLst>
                    <a:ext uri="{9D8B030D-6E8A-4147-A177-3AD203B41FA5}">
                      <a16:colId xmlns:a16="http://schemas.microsoft.com/office/drawing/2014/main" val="3415401710"/>
                    </a:ext>
                  </a:extLst>
                </a:gridCol>
                <a:gridCol w="1318254">
                  <a:extLst>
                    <a:ext uri="{9D8B030D-6E8A-4147-A177-3AD203B41FA5}">
                      <a16:colId xmlns:a16="http://schemas.microsoft.com/office/drawing/2014/main" val="3306456710"/>
                    </a:ext>
                  </a:extLst>
                </a:gridCol>
                <a:gridCol w="1549980">
                  <a:extLst>
                    <a:ext uri="{9D8B030D-6E8A-4147-A177-3AD203B41FA5}">
                      <a16:colId xmlns:a16="http://schemas.microsoft.com/office/drawing/2014/main" val="3973738166"/>
                    </a:ext>
                  </a:extLst>
                </a:gridCol>
                <a:gridCol w="2278839">
                  <a:extLst>
                    <a:ext uri="{9D8B030D-6E8A-4147-A177-3AD203B41FA5}">
                      <a16:colId xmlns:a16="http://schemas.microsoft.com/office/drawing/2014/main" val="488313225"/>
                    </a:ext>
                  </a:extLst>
                </a:gridCol>
                <a:gridCol w="1374684">
                  <a:extLst>
                    <a:ext uri="{9D8B030D-6E8A-4147-A177-3AD203B41FA5}">
                      <a16:colId xmlns:a16="http://schemas.microsoft.com/office/drawing/2014/main" val="992201483"/>
                    </a:ext>
                  </a:extLst>
                </a:gridCol>
                <a:gridCol w="1368762">
                  <a:extLst>
                    <a:ext uri="{9D8B030D-6E8A-4147-A177-3AD203B41FA5}">
                      <a16:colId xmlns:a16="http://schemas.microsoft.com/office/drawing/2014/main" val="1974498419"/>
                    </a:ext>
                  </a:extLst>
                </a:gridCol>
              </a:tblGrid>
              <a:tr h="1065495">
                <a:tc>
                  <a:txBody>
                    <a:bodyPr/>
                    <a:lstStyle/>
                    <a:p>
                      <a:pPr algn="ctr"/>
                      <a:r>
                        <a:rPr lang="en-GB" sz="1100">
                          <a:solidFill>
                            <a:schemeClr val="bg1"/>
                          </a:solidFill>
                          <a:latin typeface="Avenir Next LT Pro Light" panose="020B0304020202020204" pitchFamily="34" charset="0"/>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a:rPr>
                        <a:t>Latest Surrey result</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a:rPr>
                        <a:t>Change from previous Surrey result </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panose="020B0304020202020204" pitchFamily="34" charset="0"/>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panose="020B0304020202020204" pitchFamily="34" charset="0"/>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1294534">
                <a:tc>
                  <a:txBody>
                    <a:bodyPr/>
                    <a:lstStyle/>
                    <a:p>
                      <a:pPr lvl="0" algn="ctr">
                        <a:buNone/>
                      </a:pPr>
                      <a:r>
                        <a:rPr lang="en-GB" sz="1100">
                          <a:solidFill>
                            <a:schemeClr val="tx1"/>
                          </a:solidFill>
                          <a:latin typeface="Avenir Next LT Pro Light" panose="020B0304020202020204" pitchFamily="34" charset="0"/>
                          <a:cs typeface="Arial"/>
                        </a:rPr>
                        <a:t>The proportion of school pupils receiving special educational needs support whose primary need is social, emotional and mental health</a:t>
                      </a:r>
                    </a:p>
                  </a:txBody>
                  <a:tcPr anchor="ctr">
                    <a:solidFill>
                      <a:schemeClr val="bg1">
                        <a:lumMod val="95000"/>
                      </a:schemeClr>
                    </a:solidFill>
                  </a:tcPr>
                </a:tc>
                <a:tc>
                  <a:txBody>
                    <a:bodyPr/>
                    <a:lstStyle/>
                    <a:p>
                      <a:pPr lvl="0" algn="ctr">
                        <a:buNone/>
                      </a:pPr>
                      <a:r>
                        <a:rPr lang="en-GB" sz="1050" b="1">
                          <a:latin typeface="Avenir Next LT Pro Light" panose="020B0304020202020204" pitchFamily="34" charset="0"/>
                          <a:cs typeface="Arial"/>
                        </a:rPr>
                        <a:t>Low*</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panose="020B0304020202020204" pitchFamily="34" charset="0"/>
                          <a:cs typeface="Arial"/>
                        </a:rPr>
                        <a:t>22.5%</a:t>
                      </a:r>
                    </a:p>
                    <a:p>
                      <a:pPr lvl="0" algn="ctr">
                        <a:buNone/>
                      </a:pPr>
                      <a:r>
                        <a:rPr lang="en-GB" sz="1100" b="1">
                          <a:solidFill>
                            <a:schemeClr val="tx1"/>
                          </a:solidFill>
                          <a:latin typeface="Avenir Next LT Pro Light" panose="020B0304020202020204" pitchFamily="34" charset="0"/>
                          <a:cs typeface="Arial"/>
                        </a:rPr>
                        <a:t>(Academic year 2023-24)</a:t>
                      </a:r>
                    </a:p>
                  </a:txBody>
                  <a:tcPr anchor="ctr">
                    <a:solidFill>
                      <a:srgbClr val="FFC000"/>
                    </a:solidFill>
                  </a:tcPr>
                </a:tc>
                <a:tc>
                  <a:txBody>
                    <a:bodyPr/>
                    <a:lstStyle/>
                    <a:p>
                      <a:pPr lvl="0" algn="ctr">
                        <a:buNone/>
                      </a:pPr>
                      <a:r>
                        <a:rPr lang="en-GB" sz="1100" b="0" i="0" u="none" strike="noStrike" noProof="0">
                          <a:solidFill>
                            <a:srgbClr val="000000"/>
                          </a:solidFill>
                          <a:latin typeface="Avenir Next LT Pro Light" panose="020B0304020202020204" pitchFamily="34" charset="0"/>
                          <a:cs typeface="Arial"/>
                        </a:rPr>
                        <a:t>+1</a:t>
                      </a:r>
                    </a:p>
                    <a:p>
                      <a:pPr lvl="0" algn="ctr">
                        <a:buNone/>
                      </a:pPr>
                      <a:r>
                        <a:rPr lang="en-GB" sz="1100" b="0" i="0" u="none" strike="noStrike" noProof="0">
                          <a:solidFill>
                            <a:srgbClr val="000000"/>
                          </a:solidFill>
                          <a:latin typeface="Avenir Next LT Pro Light" panose="020B0304020202020204" pitchFamily="34" charset="0"/>
                          <a:cs typeface="Arial"/>
                        </a:rPr>
                        <a:t>21.5%</a:t>
                      </a:r>
                    </a:p>
                    <a:p>
                      <a:pPr lvl="0" algn="ctr">
                        <a:buNone/>
                      </a:pPr>
                      <a:r>
                        <a:rPr lang="en-GB" sz="1100" b="0" i="0" u="none" strike="noStrike" noProof="0">
                          <a:solidFill>
                            <a:srgbClr val="000000"/>
                          </a:solidFill>
                          <a:latin typeface="Avenir Next LT Pro Light" panose="020B0304020202020204" pitchFamily="34" charset="0"/>
                          <a:cs typeface="Arial"/>
                        </a:rPr>
                        <a:t>(</a:t>
                      </a:r>
                      <a:r>
                        <a:rPr lang="en-GB" sz="1100" b="0">
                          <a:solidFill>
                            <a:schemeClr val="tx1"/>
                          </a:solidFill>
                          <a:latin typeface="Avenir Next LT Pro Light" panose="020B0304020202020204" pitchFamily="34" charset="0"/>
                          <a:cs typeface="Arial"/>
                        </a:rPr>
                        <a:t>Academic year </a:t>
                      </a:r>
                      <a:r>
                        <a:rPr lang="en-GB" sz="1100" b="0" i="0" u="none" strike="noStrike" noProof="0">
                          <a:solidFill>
                            <a:srgbClr val="000000"/>
                          </a:solidFill>
                          <a:latin typeface="Avenir Next LT Pro Light" panose="020B0304020202020204" pitchFamily="34" charset="0"/>
                          <a:cs typeface="Arial"/>
                        </a:rPr>
                        <a:t> 2022-2023)</a:t>
                      </a:r>
                    </a:p>
                  </a:txBody>
                  <a:tcPr anchor="ctr">
                    <a:solidFill>
                      <a:schemeClr val="bg1">
                        <a:lumMod val="95000"/>
                      </a:schemeClr>
                    </a:solidFill>
                  </a:tcPr>
                </a:tc>
                <a:tc>
                  <a:txBody>
                    <a:bodyPr/>
                    <a:lstStyle/>
                    <a:p>
                      <a:pPr lvl="0" algn="ctr">
                        <a:buNone/>
                      </a:pPr>
                      <a:r>
                        <a:rPr lang="en-GB" sz="1100" b="1" i="0" u="none" strike="noStrike" noProof="0">
                          <a:solidFill>
                            <a:schemeClr val="tx1"/>
                          </a:solidFill>
                          <a:latin typeface="Avenir Next LT Pro Light" panose="020B0304020202020204" pitchFamily="34" charset="0"/>
                          <a:cs typeface="Arial"/>
                        </a:rPr>
                        <a:t>Best</a:t>
                      </a:r>
                      <a:r>
                        <a:rPr lang="en-GB" sz="1100" b="0" i="0" u="none" strike="noStrike" noProof="0">
                          <a:solidFill>
                            <a:schemeClr val="tx1"/>
                          </a:solidFill>
                          <a:latin typeface="Avenir Next LT Pro Light" panose="020B0304020202020204" pitchFamily="34" charset="0"/>
                          <a:cs typeface="Arial"/>
                        </a:rPr>
                        <a:t>: Reigate and Banstead 17.9% </a:t>
                      </a:r>
                    </a:p>
                    <a:p>
                      <a:pPr lvl="0" algn="ctr">
                        <a:buNone/>
                      </a:pPr>
                      <a:r>
                        <a:rPr lang="en-GB" sz="1100" b="1" i="0" u="none" strike="noStrike" noProof="0">
                          <a:solidFill>
                            <a:schemeClr val="tx1"/>
                          </a:solidFill>
                          <a:latin typeface="Avenir Next LT Pro Light" panose="020B0304020202020204" pitchFamily="34" charset="0"/>
                          <a:cs typeface="Arial"/>
                        </a:rPr>
                        <a:t>Worst</a:t>
                      </a:r>
                      <a:r>
                        <a:rPr lang="en-GB" sz="1100" b="0" i="0" u="none" strike="noStrike" noProof="0">
                          <a:solidFill>
                            <a:schemeClr val="tx1"/>
                          </a:solidFill>
                          <a:latin typeface="Avenir Next LT Pro Light" panose="020B0304020202020204" pitchFamily="34" charset="0"/>
                          <a:cs typeface="Arial"/>
                        </a:rPr>
                        <a:t>: </a:t>
                      </a:r>
                      <a:r>
                        <a:rPr lang="en-GB" sz="1100" b="0" kern="1200" noProof="0">
                          <a:solidFill>
                            <a:schemeClr val="tx1"/>
                          </a:solidFill>
                          <a:latin typeface="Avenir Next LT Pro Light" panose="020B0304020202020204" pitchFamily="34" charset="0"/>
                          <a:ea typeface="+mn-ea"/>
                          <a:cs typeface="Arial"/>
                        </a:rPr>
                        <a:t>Surrey Heath </a:t>
                      </a:r>
                      <a:r>
                        <a:rPr lang="en-GB" sz="1100" b="0" i="0" u="none" strike="noStrike" noProof="0">
                          <a:solidFill>
                            <a:schemeClr val="tx1"/>
                          </a:solidFill>
                          <a:latin typeface="Avenir Next LT Pro Light" panose="020B0304020202020204" pitchFamily="34" charset="0"/>
                          <a:cs typeface="Arial"/>
                        </a:rPr>
                        <a:t>26.4%</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currently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606801275"/>
                  </a:ext>
                </a:extLst>
              </a:tr>
              <a:tr h="1169875">
                <a:tc>
                  <a:txBody>
                    <a:bodyPr/>
                    <a:lstStyle/>
                    <a:p>
                      <a:pPr lvl="0" algn="ctr">
                        <a:buNone/>
                      </a:pPr>
                      <a:r>
                        <a:rPr lang="en-GB" sz="1100">
                          <a:solidFill>
                            <a:schemeClr val="tx1"/>
                          </a:solidFill>
                          <a:latin typeface="Avenir Next LT Pro Light" panose="020B0304020202020204" pitchFamily="34" charset="0"/>
                          <a:cs typeface="Arial"/>
                        </a:rPr>
                        <a:t>The proportion of school pupils with an Education, Health and Care Plan  whose primary need is social, emotional and mental health</a:t>
                      </a:r>
                    </a:p>
                  </a:txBody>
                  <a:tcPr anchor="ctr">
                    <a:solidFill>
                      <a:schemeClr val="bg1">
                        <a:lumMod val="95000"/>
                      </a:schemeClr>
                    </a:solidFill>
                  </a:tcPr>
                </a:tc>
                <a:tc>
                  <a:txBody>
                    <a:bodyPr/>
                    <a:lstStyle/>
                    <a:p>
                      <a:pPr lvl="0" algn="ctr">
                        <a:buNone/>
                      </a:pPr>
                      <a:r>
                        <a:rPr lang="en-GB" sz="1050" b="1">
                          <a:latin typeface="Avenir Next LT Pro Light" panose="020B0304020202020204" pitchFamily="34" charset="0"/>
                          <a:cs typeface="Arial"/>
                        </a:rPr>
                        <a:t>Low*</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panose="020B0304020202020204" pitchFamily="34" charset="0"/>
                          <a:cs typeface="Arial"/>
                        </a:rPr>
                        <a:t>16.9%</a:t>
                      </a:r>
                    </a:p>
                    <a:p>
                      <a:pPr lvl="0" algn="ctr">
                        <a:buNone/>
                      </a:pPr>
                      <a:r>
                        <a:rPr lang="en-GB" sz="1100" b="1">
                          <a:solidFill>
                            <a:schemeClr val="tx1"/>
                          </a:solidFill>
                          <a:latin typeface="Avenir Next LT Pro Light" panose="020B0304020202020204" pitchFamily="34" charset="0"/>
                          <a:cs typeface="Arial"/>
                        </a:rPr>
                        <a:t>(Academic year 2023-24)</a:t>
                      </a:r>
                    </a:p>
                  </a:txBody>
                  <a:tcPr anchor="ctr">
                    <a:solidFill>
                      <a:srgbClr val="FFC000"/>
                    </a:solidFill>
                  </a:tcPr>
                </a:tc>
                <a:tc>
                  <a:txBody>
                    <a:bodyPr/>
                    <a:lstStyle/>
                    <a:p>
                      <a:pPr lvl="0" algn="ctr">
                        <a:buNone/>
                      </a:pPr>
                      <a:r>
                        <a:rPr lang="en-GB" sz="1100" b="0" i="0" u="none" strike="noStrike" noProof="0">
                          <a:solidFill>
                            <a:srgbClr val="000000"/>
                          </a:solidFill>
                          <a:latin typeface="Avenir Next LT Pro Light" panose="020B0304020202020204" pitchFamily="34" charset="0"/>
                          <a:cs typeface="Arial"/>
                        </a:rPr>
                        <a:t>+0.5</a:t>
                      </a:r>
                    </a:p>
                    <a:p>
                      <a:pPr lvl="0" algn="ctr">
                        <a:buNone/>
                      </a:pPr>
                      <a:r>
                        <a:rPr lang="en-GB" sz="1100" b="0" i="0" u="none" strike="noStrike" noProof="0">
                          <a:solidFill>
                            <a:srgbClr val="000000"/>
                          </a:solidFill>
                          <a:latin typeface="Avenir Next LT Pro Light" panose="020B0304020202020204" pitchFamily="34" charset="0"/>
                          <a:cs typeface="Arial"/>
                        </a:rPr>
                        <a:t>16.4%</a:t>
                      </a:r>
                    </a:p>
                    <a:p>
                      <a:pPr lvl="0" algn="ctr">
                        <a:buNone/>
                      </a:pPr>
                      <a:r>
                        <a:rPr lang="en-GB" sz="1100" b="0" i="0" u="none" strike="noStrike" noProof="0">
                          <a:solidFill>
                            <a:srgbClr val="000000"/>
                          </a:solidFill>
                          <a:latin typeface="Avenir Next LT Pro Light" panose="020B0304020202020204" pitchFamily="34" charset="0"/>
                          <a:cs typeface="Arial"/>
                        </a:rPr>
                        <a:t>(</a:t>
                      </a:r>
                      <a:r>
                        <a:rPr lang="en-GB" sz="1100" b="0">
                          <a:solidFill>
                            <a:schemeClr val="tx1"/>
                          </a:solidFill>
                          <a:latin typeface="Avenir Next LT Pro Light" panose="020B0304020202020204" pitchFamily="34" charset="0"/>
                          <a:cs typeface="Arial"/>
                        </a:rPr>
                        <a:t>Academic year </a:t>
                      </a:r>
                      <a:r>
                        <a:rPr lang="en-GB" sz="1100" b="0" i="0" u="none" strike="noStrike" noProof="0">
                          <a:solidFill>
                            <a:srgbClr val="000000"/>
                          </a:solidFill>
                          <a:latin typeface="Avenir Next LT Pro Light" panose="020B0304020202020204" pitchFamily="34" charset="0"/>
                          <a:cs typeface="Arial"/>
                        </a:rPr>
                        <a:t> 2022-2023)</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u="none" strike="noStrike" noProof="0">
                          <a:solidFill>
                            <a:schemeClr val="tx1"/>
                          </a:solidFill>
                          <a:latin typeface="Avenir Next LT Pro Light" panose="020B0304020202020204" pitchFamily="34" charset="0"/>
                          <a:cs typeface="Arial"/>
                        </a:rPr>
                        <a:t>Best</a:t>
                      </a:r>
                      <a:r>
                        <a:rPr lang="en-GB" sz="1100" b="0" i="0" u="none" strike="noStrike" noProof="0">
                          <a:solidFill>
                            <a:schemeClr val="tx1"/>
                          </a:solidFill>
                          <a:latin typeface="Avenir Next LT Pro Light" panose="020B0304020202020204" pitchFamily="34" charset="0"/>
                          <a:cs typeface="Arial"/>
                        </a:rPr>
                        <a:t>: Elmbridge 9.8%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u="none" strike="noStrike" noProof="0">
                          <a:solidFill>
                            <a:schemeClr val="tx1"/>
                          </a:solidFill>
                          <a:latin typeface="Avenir Next LT Pro Light" panose="020B0304020202020204" pitchFamily="34" charset="0"/>
                          <a:cs typeface="Arial"/>
                        </a:rPr>
                        <a:t>Worst</a:t>
                      </a:r>
                      <a:r>
                        <a:rPr lang="en-GB" sz="1100" b="0" i="0" u="none" strike="noStrike" noProof="0">
                          <a:solidFill>
                            <a:schemeClr val="tx1"/>
                          </a:solidFill>
                          <a:latin typeface="Avenir Next LT Pro Light" panose="020B0304020202020204" pitchFamily="34" charset="0"/>
                          <a:cs typeface="Arial"/>
                        </a:rPr>
                        <a:t>: </a:t>
                      </a:r>
                      <a:r>
                        <a:rPr lang="en-GB" sz="1100" b="0" kern="1200" noProof="0">
                          <a:solidFill>
                            <a:schemeClr val="tx1"/>
                          </a:solidFill>
                          <a:latin typeface="Avenir Next LT Pro Light" panose="020B0304020202020204" pitchFamily="34" charset="0"/>
                          <a:ea typeface="+mn-ea"/>
                          <a:cs typeface="Arial"/>
                        </a:rPr>
                        <a:t>Surrey Heath </a:t>
                      </a:r>
                      <a:r>
                        <a:rPr lang="en-GB" sz="1100" b="0" i="0" u="none" strike="noStrike" noProof="0">
                          <a:solidFill>
                            <a:schemeClr val="tx1"/>
                          </a:solidFill>
                          <a:latin typeface="Avenir Next LT Pro Light" panose="020B0304020202020204" pitchFamily="34" charset="0"/>
                          <a:cs typeface="Arial"/>
                        </a:rPr>
                        <a:t>29.8%</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currently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114678515"/>
                  </a:ext>
                </a:extLst>
              </a:tr>
              <a:tr h="958915">
                <a:tc>
                  <a:txBody>
                    <a:bodyPr/>
                    <a:lstStyle/>
                    <a:p>
                      <a:pPr algn="ctr"/>
                      <a:r>
                        <a:rPr lang="en-GB" sz="1100">
                          <a:solidFill>
                            <a:schemeClr val="tx1"/>
                          </a:solidFill>
                          <a:latin typeface="Avenir Next LT Pro Light" panose="020B0304020202020204" pitchFamily="34" charset="0"/>
                          <a:cs typeface="Arial"/>
                        </a:rPr>
                        <a:t>Proportion of children receiving a 12-month check with their Health Visitor</a:t>
                      </a:r>
                    </a:p>
                  </a:txBody>
                  <a:tcPr anchor="ctr">
                    <a:solidFill>
                      <a:schemeClr val="bg1">
                        <a:lumMod val="95000"/>
                      </a:schemeClr>
                    </a:solidFill>
                  </a:tcPr>
                </a:tc>
                <a:tc>
                  <a:txBody>
                    <a:bodyPr/>
                    <a:lstStyle/>
                    <a:p>
                      <a:pPr algn="ctr"/>
                      <a:r>
                        <a:rPr lang="en-GB" sz="1100" b="1">
                          <a:latin typeface="Avenir Next LT Pro Light" panose="020B0304020202020204" pitchFamily="34" charset="0"/>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panose="020B0304020202020204" pitchFamily="34" charset="0"/>
                          <a:cs typeface="Arial"/>
                        </a:rPr>
                        <a:t>63.7%</a:t>
                      </a:r>
                    </a:p>
                    <a:p>
                      <a:pPr lvl="0" algn="ctr">
                        <a:buNone/>
                      </a:pPr>
                      <a:r>
                        <a:rPr lang="en-GB" sz="1100" b="1">
                          <a:solidFill>
                            <a:schemeClr val="tx1"/>
                          </a:solidFill>
                          <a:latin typeface="Avenir Next LT Pro Light" panose="020B0304020202020204" pitchFamily="34" charset="0"/>
                          <a:cs typeface="Arial"/>
                        </a:rPr>
                        <a:t>(December 2024 – March 2025)</a:t>
                      </a:r>
                    </a:p>
                  </a:txBody>
                  <a:tcPr anchor="ctr">
                    <a:solidFill>
                      <a:srgbClr val="FFC000"/>
                    </a:solidFill>
                  </a:tcPr>
                </a:tc>
                <a:tc>
                  <a:txBody>
                    <a:bodyPr/>
                    <a:lstStyle/>
                    <a:p>
                      <a:pPr lvl="0" algn="ctr">
                        <a:buNone/>
                      </a:pPr>
                      <a:r>
                        <a:rPr lang="en-GB" sz="1100" b="1">
                          <a:latin typeface="Avenir Next LT Pro Light" panose="020B0304020202020204" pitchFamily="34" charset="0"/>
                          <a:cs typeface="Arial"/>
                        </a:rPr>
                        <a:t>-2</a:t>
                      </a:r>
                    </a:p>
                    <a:p>
                      <a:pPr lvl="0" algn="ctr">
                        <a:buNone/>
                      </a:pPr>
                      <a:r>
                        <a:rPr lang="en-GB" sz="1100">
                          <a:latin typeface="Avenir Next LT Pro Light" panose="020B0304020202020204" pitchFamily="34" charset="0"/>
                          <a:cs typeface="Arial"/>
                        </a:rPr>
                        <a:t>65.7%</a:t>
                      </a:r>
                    </a:p>
                    <a:p>
                      <a:pPr lvl="0" algn="ctr">
                        <a:buNone/>
                      </a:pPr>
                      <a:r>
                        <a:rPr lang="en-GB" sz="1100">
                          <a:latin typeface="Avenir Next LT Pro Light" panose="020B0304020202020204" pitchFamily="34" charset="0"/>
                          <a:cs typeface="Arial"/>
                        </a:rPr>
                        <a:t>(October - December 2024)</a:t>
                      </a:r>
                    </a:p>
                  </a:txBody>
                  <a:tcPr anchor="ctr">
                    <a:solidFill>
                      <a:schemeClr val="bg1">
                        <a:lumMod val="95000"/>
                      </a:schemeClr>
                    </a:solidFill>
                  </a:tcPr>
                </a:tc>
                <a:tc>
                  <a:txBody>
                    <a:bodyPr/>
                    <a:lstStyle/>
                    <a:p>
                      <a:pPr lvl="0" algn="ctr">
                        <a:buNone/>
                      </a:pPr>
                      <a:r>
                        <a:rPr lang="en-GB" sz="1100">
                          <a:latin typeface="Avenir Next LT Pro Light" panose="020B0304020202020204" pitchFamily="34" charset="0"/>
                          <a:cs typeface="Arial"/>
                        </a:rPr>
                        <a:t>Data not currently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currently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currently available at this geography</a:t>
                      </a:r>
                    </a:p>
                  </a:txBody>
                  <a:tcPr anchor="ctr">
                    <a:solidFill>
                      <a:schemeClr val="bg1">
                        <a:lumMod val="95000"/>
                      </a:schemeClr>
                    </a:solidFill>
                  </a:tcPr>
                </a:tc>
                <a:extLst>
                  <a:ext uri="{0D108BD9-81ED-4DB2-BD59-A6C34878D82A}">
                    <a16:rowId xmlns:a16="http://schemas.microsoft.com/office/drawing/2014/main" val="1491236076"/>
                  </a:ext>
                </a:extLst>
              </a:tr>
              <a:tr h="1000719">
                <a:tc>
                  <a:txBody>
                    <a:bodyPr/>
                    <a:lstStyle/>
                    <a:p>
                      <a:pPr algn="ctr"/>
                      <a:r>
                        <a:rPr lang="en-GB" sz="1100">
                          <a:solidFill>
                            <a:schemeClr val="tx1"/>
                          </a:solidFill>
                          <a:latin typeface="Avenir Next LT Pro Light" panose="020B0304020202020204" pitchFamily="34" charset="0"/>
                          <a:cs typeface="Arial"/>
                        </a:rPr>
                        <a:t>Proportion of children receiving 2-and-a-half-year check with their Health Visitor</a:t>
                      </a:r>
                    </a:p>
                    <a:p>
                      <a:pPr algn="ctr"/>
                      <a:endParaRPr lang="en-GB" sz="1100">
                        <a:solidFill>
                          <a:schemeClr val="tx1"/>
                        </a:solidFill>
                        <a:highlight>
                          <a:srgbClr val="FFFF00"/>
                        </a:highlight>
                        <a:latin typeface="Avenir Next LT Pro Light" panose="020B0304020202020204" pitchFamily="34" charset="0"/>
                        <a:cs typeface="Arial"/>
                      </a:endParaRPr>
                    </a:p>
                  </a:txBody>
                  <a:tcPr anchor="ctr">
                    <a:solidFill>
                      <a:schemeClr val="bg1">
                        <a:lumMod val="95000"/>
                      </a:schemeClr>
                    </a:solidFill>
                  </a:tcPr>
                </a:tc>
                <a:tc>
                  <a:txBody>
                    <a:bodyPr/>
                    <a:lstStyle/>
                    <a:p>
                      <a:pPr algn="ctr"/>
                      <a:r>
                        <a:rPr lang="en-GB" sz="1100" b="1">
                          <a:latin typeface="Avenir Next LT Pro Light" panose="020B0304020202020204" pitchFamily="34" charset="0"/>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panose="020B0304020202020204" pitchFamily="34" charset="0"/>
                          <a:cs typeface="Arial"/>
                        </a:rPr>
                        <a:t>74.9%</a:t>
                      </a:r>
                    </a:p>
                    <a:p>
                      <a:pPr lvl="0" algn="ctr">
                        <a:buNone/>
                      </a:pPr>
                      <a:r>
                        <a:rPr lang="en-GB" sz="1100" b="1">
                          <a:solidFill>
                            <a:schemeClr val="tx1"/>
                          </a:solidFill>
                          <a:latin typeface="Avenir Next LT Pro Light" panose="020B0304020202020204" pitchFamily="34" charset="0"/>
                          <a:cs typeface="Arial"/>
                        </a:rPr>
                        <a:t>(December 2024 – March 2025)</a:t>
                      </a:r>
                    </a:p>
                  </a:txBody>
                  <a:tcPr anchor="ctr">
                    <a:solidFill>
                      <a:srgbClr val="FFC000"/>
                    </a:solidFill>
                  </a:tcPr>
                </a:tc>
                <a:tc>
                  <a:txBody>
                    <a:bodyPr/>
                    <a:lstStyle/>
                    <a:p>
                      <a:pPr lvl="0" algn="ctr">
                        <a:buNone/>
                      </a:pPr>
                      <a:r>
                        <a:rPr lang="en-GB" sz="1100" b="1">
                          <a:latin typeface="Avenir Next LT Pro Light" panose="020B0304020202020204" pitchFamily="34" charset="0"/>
                          <a:cs typeface="Arial"/>
                        </a:rPr>
                        <a:t>-9</a:t>
                      </a:r>
                    </a:p>
                    <a:p>
                      <a:pPr lvl="0" algn="ctr">
                        <a:buNone/>
                      </a:pPr>
                      <a:r>
                        <a:rPr lang="en-GB" sz="1100">
                          <a:latin typeface="Avenir Next LT Pro Light" panose="020B0304020202020204" pitchFamily="34" charset="0"/>
                          <a:cs typeface="Arial"/>
                        </a:rPr>
                        <a:t>83.9%</a:t>
                      </a:r>
                    </a:p>
                    <a:p>
                      <a:pPr lvl="0" algn="ctr">
                        <a:buNone/>
                      </a:pPr>
                      <a:r>
                        <a:rPr lang="en-GB" sz="1100">
                          <a:latin typeface="Avenir Next LT Pro Light" panose="020B0304020202020204" pitchFamily="34" charset="0"/>
                          <a:cs typeface="Arial"/>
                        </a:rPr>
                        <a:t>(October -December 2024)</a:t>
                      </a:r>
                    </a:p>
                  </a:txBody>
                  <a:tcPr anchor="ctr">
                    <a:solidFill>
                      <a:schemeClr val="bg1">
                        <a:lumMod val="95000"/>
                      </a:schemeClr>
                    </a:solidFill>
                  </a:tcPr>
                </a:tc>
                <a:tc>
                  <a:txBody>
                    <a:bodyPr/>
                    <a:lstStyle/>
                    <a:p>
                      <a:pPr lvl="0" algn="ctr">
                        <a:buNone/>
                      </a:pPr>
                      <a:r>
                        <a:rPr lang="en-GB" sz="1100">
                          <a:latin typeface="Avenir Next LT Pro Light" panose="020B0304020202020204" pitchFamily="34" charset="0"/>
                          <a:cs typeface="Arial"/>
                        </a:rPr>
                        <a:t>Data not currently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currently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currently available at this geography</a:t>
                      </a:r>
                    </a:p>
                  </a:txBody>
                  <a:tcPr anchor="ctr">
                    <a:solidFill>
                      <a:schemeClr val="bg1">
                        <a:lumMod val="95000"/>
                      </a:schemeClr>
                    </a:solidFill>
                  </a:tcPr>
                </a:tc>
                <a:extLst>
                  <a:ext uri="{0D108BD9-81ED-4DB2-BD59-A6C34878D82A}">
                    <a16:rowId xmlns:a16="http://schemas.microsoft.com/office/drawing/2014/main" val="2547795134"/>
                  </a:ext>
                </a:extLst>
              </a:tr>
            </a:tbl>
          </a:graphicData>
        </a:graphic>
      </p:graphicFrame>
      <p:sp>
        <p:nvSpPr>
          <p:cNvPr id="5" name="TextBox 4">
            <a:extLst>
              <a:ext uri="{FF2B5EF4-FFF2-40B4-BE49-F238E27FC236}">
                <a16:creationId xmlns:a16="http://schemas.microsoft.com/office/drawing/2014/main" id="{4006C76A-73B3-6180-FE58-E788C1751CE3}"/>
              </a:ext>
            </a:extLst>
          </p:cNvPr>
          <p:cNvSpPr txBox="1"/>
          <p:nvPr/>
        </p:nvSpPr>
        <p:spPr>
          <a:xfrm>
            <a:off x="161768" y="6494076"/>
            <a:ext cx="11014468" cy="215444"/>
          </a:xfrm>
          <a:prstGeom prst="rect">
            <a:avLst/>
          </a:prstGeom>
          <a:noFill/>
        </p:spPr>
        <p:txBody>
          <a:bodyPr wrap="square" lIns="91440" tIns="45720" rIns="91440" bIns="45720" rtlCol="0" anchor="t">
            <a:spAutoFit/>
          </a:bodyPr>
          <a:lstStyle/>
          <a:p>
            <a:r>
              <a:rPr lang="en-GB" sz="800" i="1">
                <a:latin typeface="Avenir Next LT Pro Light" panose="020B0304020202020204" pitchFamily="34" charset="0"/>
                <a:cs typeface="Arial"/>
              </a:rPr>
              <a:t>* ‘Good to be low’ given the focus to meet need early, support healthy child development and readiness to learn, and to prevent needs escalating to SEN supporting/EHCP space.</a:t>
            </a:r>
            <a:endParaRPr lang="en-GB" sz="1100" i="1">
              <a:latin typeface="Avenir Next LT Pro Light" panose="020B03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D448769F-C0C1-3811-349A-FBFB3DF8C30A}"/>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1898249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37708" y="1"/>
            <a:ext cx="10691253" cy="764842"/>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algn="l">
              <a:lnSpc>
                <a:spcPct val="100000"/>
              </a:lnSpc>
              <a:defRPr/>
            </a:pPr>
            <a:r>
              <a:rPr kumimoji="0" lang="en-GB" sz="14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2: </a:t>
            </a:r>
            <a:r>
              <a:rPr lang="en-GB" sz="1400">
                <a:solidFill>
                  <a:prstClr val="black"/>
                </a:solidFill>
                <a:latin typeface="Arial" panose="020B0604020202020204" pitchFamily="34" charset="0"/>
                <a:cs typeface="Arial" panose="020B0604020202020204" pitchFamily="34" charset="0"/>
              </a:rPr>
              <a:t>Supporting those of all ages (babies, children, young people, adults and older adults) in the Priority Populations by preventing mental ill health and promoting emotional well-being</a:t>
            </a:r>
            <a:endParaRPr lang="en-GB" sz="14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a:p>
            <a:pPr algn="l">
              <a:lnSpc>
                <a:spcPct val="150000"/>
              </a:lnSpc>
              <a:defRPr/>
            </a:pPr>
            <a:r>
              <a:rPr lang="en-GB" sz="1400">
                <a:latin typeface="Arial" panose="020B0604020202020204" pitchFamily="34" charset="0"/>
                <a:cs typeface="Arial" panose="020B0604020202020204" pitchFamily="34" charset="0"/>
              </a:rPr>
              <a:t>OUTCOME 3: Environments and communities in which people live, work and learn to build good mental health</a:t>
            </a:r>
            <a:endParaRPr lang="en-GB" sz="1400">
              <a:latin typeface="Arial" panose="020B0604020202020204" pitchFamily="34" charset="0"/>
              <a:ea typeface="Calibri"/>
              <a:cs typeface="Arial" panose="020B0604020202020204" pitchFamily="34" charset="0"/>
            </a:endParaRP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1782906579"/>
              </p:ext>
            </p:extLst>
          </p:nvPr>
        </p:nvGraphicFramePr>
        <p:xfrm>
          <a:off x="131903" y="956575"/>
          <a:ext cx="10597058" cy="5188398"/>
        </p:xfrm>
        <a:graphic>
          <a:graphicData uri="http://schemas.openxmlformats.org/drawingml/2006/table">
            <a:tbl>
              <a:tblPr firstRow="1" bandRow="1">
                <a:tableStyleId>{5C22544A-7EE6-4342-B048-85BDC9FD1C3A}</a:tableStyleId>
              </a:tblPr>
              <a:tblGrid>
                <a:gridCol w="2110141">
                  <a:extLst>
                    <a:ext uri="{9D8B030D-6E8A-4147-A177-3AD203B41FA5}">
                      <a16:colId xmlns:a16="http://schemas.microsoft.com/office/drawing/2014/main" val="1076838934"/>
                    </a:ext>
                  </a:extLst>
                </a:gridCol>
                <a:gridCol w="649452">
                  <a:extLst>
                    <a:ext uri="{9D8B030D-6E8A-4147-A177-3AD203B41FA5}">
                      <a16:colId xmlns:a16="http://schemas.microsoft.com/office/drawing/2014/main" val="3415401710"/>
                    </a:ext>
                  </a:extLst>
                </a:gridCol>
                <a:gridCol w="1223914">
                  <a:extLst>
                    <a:ext uri="{9D8B030D-6E8A-4147-A177-3AD203B41FA5}">
                      <a16:colId xmlns:a16="http://schemas.microsoft.com/office/drawing/2014/main" val="3306456710"/>
                    </a:ext>
                  </a:extLst>
                </a:gridCol>
                <a:gridCol w="1239287">
                  <a:extLst>
                    <a:ext uri="{9D8B030D-6E8A-4147-A177-3AD203B41FA5}">
                      <a16:colId xmlns:a16="http://schemas.microsoft.com/office/drawing/2014/main" val="3973738166"/>
                    </a:ext>
                  </a:extLst>
                </a:gridCol>
                <a:gridCol w="1922718">
                  <a:extLst>
                    <a:ext uri="{9D8B030D-6E8A-4147-A177-3AD203B41FA5}">
                      <a16:colId xmlns:a16="http://schemas.microsoft.com/office/drawing/2014/main" val="488313225"/>
                    </a:ext>
                  </a:extLst>
                </a:gridCol>
                <a:gridCol w="2141416">
                  <a:extLst>
                    <a:ext uri="{9D8B030D-6E8A-4147-A177-3AD203B41FA5}">
                      <a16:colId xmlns:a16="http://schemas.microsoft.com/office/drawing/2014/main" val="992201483"/>
                    </a:ext>
                  </a:extLst>
                </a:gridCol>
                <a:gridCol w="1310130">
                  <a:extLst>
                    <a:ext uri="{9D8B030D-6E8A-4147-A177-3AD203B41FA5}">
                      <a16:colId xmlns:a16="http://schemas.microsoft.com/office/drawing/2014/main" val="1974498419"/>
                    </a:ext>
                  </a:extLst>
                </a:gridCol>
              </a:tblGrid>
              <a:tr h="1459967">
                <a:tc>
                  <a:txBody>
                    <a:bodyPr/>
                    <a:lstStyle/>
                    <a:p>
                      <a:pPr algn="ctr"/>
                      <a:r>
                        <a:rPr lang="en-GB" sz="11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Surrey result</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Change from previous Surrey result </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1056055">
                <a:tc>
                  <a:txBody>
                    <a:bodyPr/>
                    <a:lstStyle/>
                    <a:p>
                      <a:pPr lvl="0" algn="ctr">
                        <a:buNone/>
                      </a:pPr>
                      <a:r>
                        <a:rPr lang="en-GB" sz="1100">
                          <a:solidFill>
                            <a:schemeClr val="tx1"/>
                          </a:solidFill>
                          <a:latin typeface="Avenir Next LT Pro Light"/>
                          <a:cs typeface="Arial"/>
                        </a:rPr>
                        <a:t>Percentage of residents who agree there are places people can meet up and socialise in their local area*</a:t>
                      </a:r>
                    </a:p>
                  </a:txBody>
                  <a:tcPr anchor="ctr">
                    <a:solidFill>
                      <a:schemeClr val="bg1">
                        <a:lumMod val="95000"/>
                      </a:schemeClr>
                    </a:solidFill>
                  </a:tcPr>
                </a:tc>
                <a:tc>
                  <a:txBody>
                    <a:bodyPr/>
                    <a:lstStyle/>
                    <a:p>
                      <a:pPr lvl="0" algn="ctr">
                        <a:buNone/>
                      </a:pP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77.9%</a:t>
                      </a:r>
                    </a:p>
                    <a:p>
                      <a:pPr lvl="0" algn="ctr">
                        <a:buNone/>
                      </a:pPr>
                      <a:r>
                        <a:rPr lang="en-GB" sz="1100" b="1">
                          <a:solidFill>
                            <a:schemeClr val="tx1"/>
                          </a:solidFill>
                          <a:latin typeface="Avenir Next LT Pro Light"/>
                          <a:cs typeface="Arial"/>
                        </a:rPr>
                        <a:t>(April 2025 to March 2026)</a:t>
                      </a:r>
                    </a:p>
                  </a:txBody>
                  <a:tcPr anchor="ctr">
                    <a:solidFill>
                      <a:srgbClr val="92D050"/>
                    </a:solidFill>
                  </a:tcPr>
                </a:tc>
                <a:tc>
                  <a:txBody>
                    <a:bodyPr/>
                    <a:lstStyle/>
                    <a:p>
                      <a:pPr lvl="0" algn="ctr">
                        <a:buNone/>
                      </a:pPr>
                      <a:r>
                        <a:rPr lang="en-GB" sz="1100" b="0" i="0" u="none" strike="noStrike" noProof="0">
                          <a:solidFill>
                            <a:srgbClr val="000000"/>
                          </a:solidFill>
                          <a:latin typeface="Avenir Next LT Pro Light"/>
                          <a:cs typeface="Arial"/>
                        </a:rPr>
                        <a:t>+2.4</a:t>
                      </a:r>
                    </a:p>
                    <a:p>
                      <a:pPr lvl="0" algn="ctr">
                        <a:buNone/>
                      </a:pPr>
                      <a:r>
                        <a:rPr lang="en-GB" sz="1100" b="0">
                          <a:solidFill>
                            <a:schemeClr val="tx1"/>
                          </a:solidFill>
                          <a:latin typeface="Avenir Next LT Pro Light"/>
                          <a:cs typeface="Arial"/>
                        </a:rPr>
                        <a:t>75.5%</a:t>
                      </a:r>
                    </a:p>
                    <a:p>
                      <a:pPr lvl="0" algn="ctr">
                        <a:buNone/>
                      </a:pPr>
                      <a:r>
                        <a:rPr lang="en-GB" sz="1100" b="0">
                          <a:solidFill>
                            <a:schemeClr val="tx1"/>
                          </a:solidFill>
                          <a:latin typeface="Avenir Next LT Pro Light"/>
                          <a:cs typeface="Arial"/>
                        </a:rPr>
                        <a:t>(April 2024 to March 2025)</a:t>
                      </a:r>
                    </a:p>
                  </a:txBody>
                  <a:tcPr anchor="ctr">
                    <a:solidFill>
                      <a:schemeClr val="bg1">
                        <a:lumMod val="95000"/>
                      </a:schemeClr>
                    </a:solidFill>
                  </a:tcPr>
                </a:tc>
                <a:tc>
                  <a:txBody>
                    <a:bodyPr/>
                    <a:lstStyle/>
                    <a:p>
                      <a:pPr lvl="0" algn="ctr">
                        <a:buNone/>
                      </a:pPr>
                      <a:r>
                        <a:rPr lang="en-GB" sz="1100" b="1" i="0" u="none" strike="noStrike" noProof="0">
                          <a:solidFill>
                            <a:schemeClr val="tx1"/>
                          </a:solidFill>
                          <a:latin typeface="Avenir Next LT Pro Light"/>
                          <a:cs typeface="Arial"/>
                        </a:rPr>
                        <a:t>Best</a:t>
                      </a:r>
                      <a:r>
                        <a:rPr lang="en-GB" sz="1100" b="0" i="0" u="none" strike="noStrike" noProof="0">
                          <a:solidFill>
                            <a:schemeClr val="tx1"/>
                          </a:solidFill>
                          <a:latin typeface="Avenir Next LT Pro Light"/>
                          <a:cs typeface="Arial"/>
                        </a:rPr>
                        <a:t>: Mole Valley 89.6%</a:t>
                      </a:r>
                    </a:p>
                    <a:p>
                      <a:pPr lvl="0" algn="ctr">
                        <a:buNone/>
                      </a:pPr>
                      <a:r>
                        <a:rPr lang="en-GB" sz="1100" b="1" i="0" u="none" strike="noStrike" noProof="0">
                          <a:solidFill>
                            <a:schemeClr val="tx1"/>
                          </a:solidFill>
                          <a:latin typeface="Avenir Next LT Pro Light"/>
                          <a:cs typeface="Arial"/>
                        </a:rPr>
                        <a:t>Worst</a:t>
                      </a:r>
                      <a:r>
                        <a:rPr lang="en-GB" sz="1100" b="0" i="0" u="none" strike="noStrike" noProof="0">
                          <a:solidFill>
                            <a:schemeClr val="tx1"/>
                          </a:solidFill>
                          <a:latin typeface="Avenir Next LT Pro Light"/>
                          <a:cs typeface="Arial"/>
                        </a:rPr>
                        <a:t>: Runnymede 72.28%</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606801275"/>
                  </a:ext>
                </a:extLst>
              </a:tr>
              <a:tr h="1278383">
                <a:tc>
                  <a:txBody>
                    <a:bodyPr/>
                    <a:lstStyle/>
                    <a:p>
                      <a:pPr lvl="0" algn="ctr">
                        <a:buNone/>
                      </a:pPr>
                      <a:r>
                        <a:rPr lang="en-GB" sz="1100">
                          <a:solidFill>
                            <a:schemeClr val="tx1"/>
                          </a:solidFill>
                          <a:latin typeface="Avenir Next LT Pro Light"/>
                          <a:cs typeface="Arial"/>
                        </a:rPr>
                        <a:t>Percentage of residents who agree there are people in the local area who would be there for them if they needed help *</a:t>
                      </a:r>
                    </a:p>
                  </a:txBody>
                  <a:tcPr anchor="ctr">
                    <a:solidFill>
                      <a:schemeClr val="bg1">
                        <a:lumMod val="95000"/>
                      </a:schemeClr>
                    </a:solidFill>
                  </a:tcPr>
                </a:tc>
                <a:tc>
                  <a:txBody>
                    <a:bodyPr/>
                    <a:lstStyle/>
                    <a:p>
                      <a:pPr lvl="0" algn="ctr">
                        <a:buNone/>
                      </a:pP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78.2%</a:t>
                      </a:r>
                    </a:p>
                    <a:p>
                      <a:pPr lvl="0" algn="ctr">
                        <a:buNone/>
                      </a:pPr>
                      <a:r>
                        <a:rPr lang="en-GB" sz="1100" b="1">
                          <a:solidFill>
                            <a:schemeClr val="tx1"/>
                          </a:solidFill>
                          <a:latin typeface="Avenir Next LT Pro Light"/>
                          <a:cs typeface="Arial"/>
                        </a:rPr>
                        <a:t>(April 2025 to March 2026)</a:t>
                      </a:r>
                    </a:p>
                  </a:txBody>
                  <a:tcPr anchor="ctr">
                    <a:solidFill>
                      <a:srgbClr val="FFC000"/>
                    </a:solidFill>
                  </a:tcPr>
                </a:tc>
                <a:tc>
                  <a:txBody>
                    <a:bodyPr/>
                    <a:lstStyle/>
                    <a:p>
                      <a:pPr lvl="0" algn="ctr">
                        <a:buNone/>
                      </a:pPr>
                      <a:r>
                        <a:rPr lang="en-GB" sz="1100" b="0" i="0" u="none" strike="noStrike" noProof="0">
                          <a:solidFill>
                            <a:srgbClr val="000000"/>
                          </a:solidFill>
                          <a:latin typeface="Avenir Next LT Pro Light"/>
                          <a:cs typeface="Arial"/>
                        </a:rPr>
                        <a:t>-1.0</a:t>
                      </a:r>
                    </a:p>
                    <a:p>
                      <a:pPr lvl="0" algn="ctr">
                        <a:buNone/>
                      </a:pPr>
                      <a:r>
                        <a:rPr lang="en-GB" sz="1100" b="0" i="0" u="none" strike="noStrike" noProof="0">
                          <a:solidFill>
                            <a:srgbClr val="000000"/>
                          </a:solidFill>
                          <a:latin typeface="Avenir Next LT Pro Light"/>
                          <a:cs typeface="Arial"/>
                        </a:rPr>
                        <a:t>79.2%</a:t>
                      </a:r>
                    </a:p>
                    <a:p>
                      <a:pPr lvl="0" algn="ctr">
                        <a:buNone/>
                      </a:pPr>
                      <a:r>
                        <a:rPr lang="en-GB" sz="1100" b="0" i="0" u="none" strike="noStrike" noProof="0">
                          <a:solidFill>
                            <a:srgbClr val="000000"/>
                          </a:solidFill>
                          <a:latin typeface="Avenir Next LT Pro Light"/>
                          <a:cs typeface="Arial"/>
                        </a:rPr>
                        <a:t>(April 2024 to March 2025)</a:t>
                      </a:r>
                    </a:p>
                  </a:txBody>
                  <a:tcPr anchor="ctr">
                    <a:solidFill>
                      <a:schemeClr val="bg1">
                        <a:lumMod val="95000"/>
                      </a:schemeClr>
                    </a:solidFill>
                  </a:tcPr>
                </a:tc>
                <a:tc>
                  <a:txBody>
                    <a:bodyPr/>
                    <a:lstStyle/>
                    <a:p>
                      <a:pPr lvl="0" algn="ctr">
                        <a:buNone/>
                      </a:pPr>
                      <a:r>
                        <a:rPr lang="en-GB" sz="1100" b="1" i="0" u="none" strike="noStrike" noProof="0">
                          <a:solidFill>
                            <a:schemeClr val="tx1"/>
                          </a:solidFill>
                          <a:latin typeface="Avenir Next LT Pro Light"/>
                          <a:cs typeface="Arial"/>
                        </a:rPr>
                        <a:t>Best</a:t>
                      </a:r>
                      <a:r>
                        <a:rPr lang="en-GB" sz="1100" b="0" i="0" u="none" strike="noStrike" noProof="0">
                          <a:solidFill>
                            <a:schemeClr val="tx1"/>
                          </a:solidFill>
                          <a:latin typeface="Avenir Next LT Pro Light"/>
                          <a:cs typeface="Arial"/>
                        </a:rPr>
                        <a:t>: Waverley 85.7%</a:t>
                      </a:r>
                    </a:p>
                    <a:p>
                      <a:pPr lvl="0" algn="ctr">
                        <a:buNone/>
                      </a:pPr>
                      <a:r>
                        <a:rPr lang="en-GB" sz="1100" b="1" i="0" u="none" strike="noStrike" noProof="0">
                          <a:solidFill>
                            <a:schemeClr val="tx1"/>
                          </a:solidFill>
                          <a:latin typeface="Avenir Next LT Pro Light"/>
                          <a:cs typeface="Arial"/>
                        </a:rPr>
                        <a:t>Worst</a:t>
                      </a:r>
                      <a:r>
                        <a:rPr lang="en-GB" sz="1100" b="0" i="0" u="none" strike="noStrike" noProof="0">
                          <a:solidFill>
                            <a:schemeClr val="tx1"/>
                          </a:solidFill>
                          <a:latin typeface="Avenir Next LT Pro Light"/>
                          <a:cs typeface="Arial"/>
                        </a:rPr>
                        <a:t>: </a:t>
                      </a:r>
                      <a:r>
                        <a:rPr lang="en-GB" sz="1100" b="1" i="0" u="none" strike="noStrike" noProof="0">
                          <a:solidFill>
                            <a:srgbClr val="996633"/>
                          </a:solidFill>
                          <a:latin typeface="Avenir Next LT Pro Light"/>
                          <a:cs typeface="Arial"/>
                        </a:rPr>
                        <a:t>Spelthorne</a:t>
                      </a:r>
                      <a:r>
                        <a:rPr lang="en-GB" sz="1100" b="0" i="0" u="none" strike="noStrike" noProof="0">
                          <a:solidFill>
                            <a:schemeClr val="tx1"/>
                          </a:solidFill>
                          <a:latin typeface="Avenir Next LT Pro Light"/>
                          <a:cs typeface="Arial"/>
                        </a:rPr>
                        <a:t> 72.8%</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122421398"/>
                  </a:ext>
                </a:extLst>
              </a:tr>
              <a:tr h="1393993">
                <a:tc>
                  <a:txBody>
                    <a:bodyPr/>
                    <a:lstStyle/>
                    <a:p>
                      <a:pPr lvl="0" algn="ctr">
                        <a:buNone/>
                      </a:pPr>
                      <a:r>
                        <a:rPr lang="en-GB" sz="1100">
                          <a:solidFill>
                            <a:schemeClr val="tx1"/>
                          </a:solidFill>
                          <a:latin typeface="Avenir Next LT Pro Light"/>
                          <a:cs typeface="Arial"/>
                        </a:rPr>
                        <a:t>Percentage of residents reporting they feel isolated from others in the last 12 months**</a:t>
                      </a:r>
                    </a:p>
                  </a:txBody>
                  <a:tcPr anchor="ctr">
                    <a:solidFill>
                      <a:schemeClr val="bg1">
                        <a:lumMod val="95000"/>
                      </a:schemeClr>
                    </a:solidFill>
                  </a:tcPr>
                </a:tc>
                <a:tc>
                  <a:txBody>
                    <a:bodyPr/>
                    <a:lstStyle/>
                    <a:p>
                      <a:pPr lvl="0" algn="ctr">
                        <a:buNone/>
                      </a:pPr>
                      <a:r>
                        <a:rPr lang="en-GB" sz="1100" b="1">
                          <a:latin typeface="Avenir Next LT Pro Light"/>
                          <a:cs typeface="Arial"/>
                        </a:rPr>
                        <a:t>Low</a:t>
                      </a:r>
                    </a:p>
                  </a:txBody>
                  <a:tcPr anchor="ctr">
                    <a:solidFill>
                      <a:schemeClr val="bg1">
                        <a:lumMod val="95000"/>
                      </a:schemeClr>
                    </a:solidFill>
                  </a:tcPr>
                </a:tc>
                <a:tc>
                  <a:txBody>
                    <a:bodyPr/>
                    <a:lstStyle/>
                    <a:p>
                      <a:pPr algn="ctr" rtl="0" fontAlgn="base"/>
                      <a:r>
                        <a:rPr lang="en-GB" sz="1100" b="1" i="0">
                          <a:solidFill>
                            <a:srgbClr val="000000"/>
                          </a:solidFill>
                          <a:effectLst/>
                          <a:latin typeface="Avenir Next LT Pro Light"/>
                          <a:cs typeface="Arial"/>
                        </a:rPr>
                        <a:t>5.88%                                            (2025)</a:t>
                      </a:r>
                    </a:p>
                  </a:txBody>
                  <a:tcPr anchor="ctr">
                    <a:solidFill>
                      <a:srgbClr val="92D050"/>
                    </a:solidFill>
                  </a:tcPr>
                </a:tc>
                <a:tc>
                  <a:txBody>
                    <a:bodyPr/>
                    <a:lstStyle/>
                    <a:p>
                      <a:pPr algn="ctr" rtl="0" fontAlgn="base"/>
                      <a:r>
                        <a:rPr lang="en-GB" sz="1200" b="0" i="0">
                          <a:solidFill>
                            <a:schemeClr val="tx1"/>
                          </a:solidFill>
                          <a:effectLst/>
                          <a:latin typeface="Avenir Next LT Pro Light"/>
                          <a:cs typeface="Arial"/>
                        </a:rPr>
                        <a:t>-</a:t>
                      </a:r>
                      <a:r>
                        <a:rPr lang="en-GB" sz="1100" b="0" i="0">
                          <a:solidFill>
                            <a:schemeClr val="tx1"/>
                          </a:solidFill>
                          <a:effectLst/>
                          <a:latin typeface="Avenir Next LT Pro Light"/>
                          <a:cs typeface="Arial"/>
                        </a:rPr>
                        <a:t>0.72</a:t>
                      </a:r>
                    </a:p>
                    <a:p>
                      <a:pPr algn="ctr" rtl="0" fontAlgn="base"/>
                      <a:r>
                        <a:rPr lang="en-GB" sz="1100" b="0" i="0">
                          <a:solidFill>
                            <a:srgbClr val="000000"/>
                          </a:solidFill>
                          <a:effectLst/>
                          <a:latin typeface="Avenir Next LT Pro Light"/>
                          <a:cs typeface="Arial"/>
                        </a:rPr>
                        <a:t>6.6%</a:t>
                      </a:r>
                    </a:p>
                    <a:p>
                      <a:pPr algn="ctr" rtl="0" fontAlgn="base"/>
                      <a:r>
                        <a:rPr lang="en-GB" sz="1100" b="0" i="0">
                          <a:solidFill>
                            <a:srgbClr val="000000"/>
                          </a:solidFill>
                          <a:effectLst/>
                          <a:latin typeface="Avenir Next LT Pro Light"/>
                          <a:cs typeface="Arial"/>
                        </a:rPr>
                        <a:t>(2024)</a:t>
                      </a:r>
                    </a:p>
                  </a:txBody>
                  <a:tcPr anchor="ctr">
                    <a:solidFill>
                      <a:schemeClr val="bg1">
                        <a:lumMod val="95000"/>
                      </a:schemeClr>
                    </a:solidFill>
                  </a:tcPr>
                </a:tc>
                <a:tc>
                  <a:txBody>
                    <a:bodyPr/>
                    <a:lstStyle/>
                    <a:p>
                      <a:pPr algn="ctr" rtl="0" fontAlgn="base"/>
                      <a:r>
                        <a:rPr lang="en-GB" sz="1100" b="1" i="0">
                          <a:solidFill>
                            <a:srgbClr val="000000"/>
                          </a:solidFill>
                          <a:effectLst/>
                          <a:latin typeface="Avenir Next LT Pro Light"/>
                          <a:cs typeface="Arial"/>
                        </a:rPr>
                        <a:t>Best</a:t>
                      </a:r>
                      <a:r>
                        <a:rPr lang="en-GB" sz="1100" b="0" i="0">
                          <a:solidFill>
                            <a:srgbClr val="000000"/>
                          </a:solidFill>
                          <a:effectLst/>
                          <a:latin typeface="Avenir Next LT Pro Light"/>
                          <a:cs typeface="Arial"/>
                        </a:rPr>
                        <a:t>: Mole Valley 5.0%</a:t>
                      </a:r>
                    </a:p>
                    <a:p>
                      <a:pPr algn="ctr" rtl="0" fontAlgn="base"/>
                      <a:r>
                        <a:rPr lang="en-GB" sz="1100" b="1" i="0">
                          <a:solidFill>
                            <a:srgbClr val="000000"/>
                          </a:solidFill>
                          <a:effectLst/>
                          <a:latin typeface="Avenir Next LT Pro Light"/>
                          <a:cs typeface="Arial"/>
                        </a:rPr>
                        <a:t>Worst</a:t>
                      </a:r>
                      <a:r>
                        <a:rPr lang="en-GB" sz="1100" b="0" i="0">
                          <a:solidFill>
                            <a:srgbClr val="000000"/>
                          </a:solidFill>
                          <a:effectLst/>
                          <a:latin typeface="Avenir Next LT Pro Light"/>
                          <a:cs typeface="Arial"/>
                        </a:rPr>
                        <a:t>: Surrey Heath 8.0%</a:t>
                      </a:r>
                    </a:p>
                  </a:txBody>
                  <a:tcPr anchor="ctr">
                    <a:solidFill>
                      <a:schemeClr val="bg1">
                        <a:lumMod val="95000"/>
                      </a:schemeClr>
                    </a:solidFill>
                  </a:tcPr>
                </a:tc>
                <a:tc>
                  <a:txBody>
                    <a:bodyPr/>
                    <a:lstStyle/>
                    <a:p>
                      <a:pPr lvl="0" algn="ctr">
                        <a:buNone/>
                      </a:pPr>
                      <a:r>
                        <a:rPr lang="en-GB" sz="1100" b="1" i="0">
                          <a:solidFill>
                            <a:srgbClr val="000000"/>
                          </a:solidFill>
                          <a:effectLst/>
                          <a:latin typeface="Avenir Next LT Pro Light"/>
                          <a:cs typeface="Arial"/>
                        </a:rPr>
                        <a:t>Best</a:t>
                      </a:r>
                      <a:r>
                        <a:rPr lang="en-GB" sz="1100" b="0" i="0">
                          <a:solidFill>
                            <a:srgbClr val="000000"/>
                          </a:solidFill>
                          <a:effectLst/>
                          <a:latin typeface="Avenir Next LT Pro Light"/>
                          <a:cs typeface="Arial"/>
                        </a:rPr>
                        <a:t>: Banstead Healthcare PCN 3.8%</a:t>
                      </a:r>
                    </a:p>
                    <a:p>
                      <a:pPr lvl="0" algn="ctr">
                        <a:buNone/>
                      </a:pPr>
                      <a:r>
                        <a:rPr lang="en-GB" sz="1100" b="1" i="0">
                          <a:solidFill>
                            <a:srgbClr val="000000"/>
                          </a:solidFill>
                          <a:effectLst/>
                          <a:latin typeface="Avenir Next LT Pro Light"/>
                          <a:cs typeface="Arial"/>
                        </a:rPr>
                        <a:t>Worst</a:t>
                      </a:r>
                      <a:r>
                        <a:rPr lang="en-GB" sz="1100" b="0" i="0">
                          <a:solidFill>
                            <a:srgbClr val="000000"/>
                          </a:solidFill>
                          <a:effectLst/>
                          <a:latin typeface="Avenir Next LT Pro Light"/>
                          <a:cs typeface="Arial"/>
                        </a:rPr>
                        <a:t>: </a:t>
                      </a:r>
                      <a:r>
                        <a:rPr lang="en-GB" sz="1100" b="1" kern="1200" noProof="0">
                          <a:solidFill>
                            <a:schemeClr val="accent2"/>
                          </a:solidFill>
                          <a:latin typeface="Avenir Next LT Pro Light"/>
                          <a:ea typeface="+mn-ea"/>
                          <a:cs typeface="Arial"/>
                        </a:rPr>
                        <a:t>SASSE Network 3 PCN</a:t>
                      </a:r>
                    </a:p>
                    <a:p>
                      <a:pPr lvl="0" algn="ctr">
                        <a:buNone/>
                      </a:pPr>
                      <a:r>
                        <a:rPr lang="en-GB" sz="1100" b="0" i="0">
                          <a:solidFill>
                            <a:srgbClr val="000000"/>
                          </a:solidFill>
                          <a:effectLst/>
                          <a:latin typeface="Avenir Next LT Pro Light"/>
                          <a:cs typeface="Arial"/>
                        </a:rPr>
                        <a:t>10.5%  </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003521635"/>
                  </a:ext>
                </a:extLst>
              </a:tr>
            </a:tbl>
          </a:graphicData>
        </a:graphic>
      </p:graphicFrame>
      <p:sp>
        <p:nvSpPr>
          <p:cNvPr id="17" name="TextBox 16">
            <a:extLst>
              <a:ext uri="{FF2B5EF4-FFF2-40B4-BE49-F238E27FC236}">
                <a16:creationId xmlns:a16="http://schemas.microsoft.com/office/drawing/2014/main" id="{1B0971C0-AB0D-A9A3-3B31-E7BCF2E46ABE}"/>
              </a:ext>
            </a:extLst>
          </p:cNvPr>
          <p:cNvSpPr txBox="1"/>
          <p:nvPr/>
        </p:nvSpPr>
        <p:spPr>
          <a:xfrm>
            <a:off x="131902" y="6198990"/>
            <a:ext cx="11462568" cy="461665"/>
          </a:xfrm>
          <a:prstGeom prst="rect">
            <a:avLst/>
          </a:prstGeom>
          <a:noFill/>
        </p:spPr>
        <p:txBody>
          <a:bodyPr wrap="square" lIns="91440" tIns="45720" rIns="91440" bIns="45720" rtlCol="0" anchor="t">
            <a:spAutoFit/>
          </a:bodyPr>
          <a:lstStyle/>
          <a:p>
            <a:r>
              <a:rPr lang="en-GB" sz="800" i="1">
                <a:latin typeface="Avenir Next LT Pro Light"/>
                <a:cs typeface="Arial"/>
              </a:rPr>
              <a:t>*Responses to Joint Neighbourhood Survey</a:t>
            </a:r>
          </a:p>
          <a:p>
            <a:r>
              <a:rPr lang="en-GB" sz="800" i="1">
                <a:latin typeface="Avenir Next LT Pro Light"/>
                <a:cs typeface="Arial"/>
              </a:rPr>
              <a:t>** Responses to GP Patient survey</a:t>
            </a:r>
            <a:endParaRPr lang="en-GB" sz="800" i="1">
              <a:latin typeface="Avenir Next LT Pro Light" panose="020B0304020202020204" pitchFamily="34" charset="0"/>
              <a:cs typeface="Arial"/>
            </a:endParaRPr>
          </a:p>
          <a:p>
            <a:endParaRPr lang="en-GB" sz="800" i="1">
              <a:latin typeface="Avenir Next LT Pro Light" panose="020B0304020202020204" pitchFamily="34" charset="0"/>
              <a:cs typeface="Arial"/>
            </a:endParaRPr>
          </a:p>
        </p:txBody>
      </p:sp>
      <p:graphicFrame>
        <p:nvGraphicFramePr>
          <p:cNvPr id="4" name="Table 3">
            <a:extLst>
              <a:ext uri="{FF2B5EF4-FFF2-40B4-BE49-F238E27FC236}">
                <a16:creationId xmlns:a16="http://schemas.microsoft.com/office/drawing/2014/main" id="{0505B0B4-A88A-67C1-BA9D-F745AAFB2322}"/>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4134643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3634800797"/>
              </p:ext>
            </p:extLst>
          </p:nvPr>
        </p:nvGraphicFramePr>
        <p:xfrm>
          <a:off x="131900" y="923925"/>
          <a:ext cx="10767747" cy="5130741"/>
        </p:xfrm>
        <a:graphic>
          <a:graphicData uri="http://schemas.openxmlformats.org/drawingml/2006/table">
            <a:tbl>
              <a:tblPr firstRow="1" bandRow="1">
                <a:tableStyleId>{5C22544A-7EE6-4342-B048-85BDC9FD1C3A}</a:tableStyleId>
              </a:tblPr>
              <a:tblGrid>
                <a:gridCol w="2144128">
                  <a:extLst>
                    <a:ext uri="{9D8B030D-6E8A-4147-A177-3AD203B41FA5}">
                      <a16:colId xmlns:a16="http://schemas.microsoft.com/office/drawing/2014/main" val="1076838934"/>
                    </a:ext>
                  </a:extLst>
                </a:gridCol>
                <a:gridCol w="659912">
                  <a:extLst>
                    <a:ext uri="{9D8B030D-6E8A-4147-A177-3AD203B41FA5}">
                      <a16:colId xmlns:a16="http://schemas.microsoft.com/office/drawing/2014/main" val="3415401710"/>
                    </a:ext>
                  </a:extLst>
                </a:gridCol>
                <a:gridCol w="1409059">
                  <a:extLst>
                    <a:ext uri="{9D8B030D-6E8A-4147-A177-3AD203B41FA5}">
                      <a16:colId xmlns:a16="http://schemas.microsoft.com/office/drawing/2014/main" val="3306456710"/>
                    </a:ext>
                  </a:extLst>
                </a:gridCol>
                <a:gridCol w="1383799">
                  <a:extLst>
                    <a:ext uri="{9D8B030D-6E8A-4147-A177-3AD203B41FA5}">
                      <a16:colId xmlns:a16="http://schemas.microsoft.com/office/drawing/2014/main" val="3973738166"/>
                    </a:ext>
                  </a:extLst>
                </a:gridCol>
                <a:gridCol w="2081561">
                  <a:extLst>
                    <a:ext uri="{9D8B030D-6E8A-4147-A177-3AD203B41FA5}">
                      <a16:colId xmlns:a16="http://schemas.microsoft.com/office/drawing/2014/main" val="488313225"/>
                    </a:ext>
                  </a:extLst>
                </a:gridCol>
                <a:gridCol w="1581525">
                  <a:extLst>
                    <a:ext uri="{9D8B030D-6E8A-4147-A177-3AD203B41FA5}">
                      <a16:colId xmlns:a16="http://schemas.microsoft.com/office/drawing/2014/main" val="992201483"/>
                    </a:ext>
                  </a:extLst>
                </a:gridCol>
                <a:gridCol w="1507763">
                  <a:extLst>
                    <a:ext uri="{9D8B030D-6E8A-4147-A177-3AD203B41FA5}">
                      <a16:colId xmlns:a16="http://schemas.microsoft.com/office/drawing/2014/main" val="1974498419"/>
                    </a:ext>
                  </a:extLst>
                </a:gridCol>
              </a:tblGrid>
              <a:tr h="1226578">
                <a:tc>
                  <a:txBody>
                    <a:bodyPr/>
                    <a:lstStyle/>
                    <a:p>
                      <a:pPr algn="ctr"/>
                      <a:r>
                        <a:rPr lang="en-GB" sz="1100">
                          <a:solidFill>
                            <a:schemeClr val="bg1"/>
                          </a:solidFill>
                          <a:latin typeface="Avenir Next LT Pro Light" panose="020B0304020202020204" pitchFamily="34" charset="0"/>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a:rPr>
                        <a:t>Latest Surrey result</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a:rPr>
                        <a:t>Change from previous Surrey result </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panose="020B0304020202020204" pitchFamily="34" charset="0"/>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panose="020B0304020202020204" pitchFamily="34" charset="0"/>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1134931">
                <a:tc>
                  <a:txBody>
                    <a:bodyPr/>
                    <a:lstStyle/>
                    <a:p>
                      <a:pPr algn="ctr"/>
                      <a:r>
                        <a:rPr lang="en-GB" sz="1100">
                          <a:solidFill>
                            <a:schemeClr val="tx1"/>
                          </a:solidFill>
                          <a:latin typeface="Avenir Next LT Pro Light" panose="020B0304020202020204" pitchFamily="34" charset="0"/>
                          <a:cs typeface="Arial"/>
                        </a:rPr>
                        <a:t>Proportion of residents who agree with the statement </a:t>
                      </a:r>
                    </a:p>
                    <a:p>
                      <a:pPr algn="ctr"/>
                      <a:endParaRPr lang="en-GB" sz="1100" i="1">
                        <a:solidFill>
                          <a:schemeClr val="tx1"/>
                        </a:solidFill>
                        <a:latin typeface="Avenir Next LT Pro Light" panose="020B0304020202020204" pitchFamily="34" charset="0"/>
                        <a:cs typeface="Arial"/>
                      </a:endParaRPr>
                    </a:p>
                    <a:p>
                      <a:pPr algn="ctr"/>
                      <a:r>
                        <a:rPr lang="en-GB" sz="1100" i="1">
                          <a:solidFill>
                            <a:schemeClr val="tx1"/>
                          </a:solidFill>
                          <a:latin typeface="Avenir Next LT Pro Light" panose="020B0304020202020204" pitchFamily="34" charset="0"/>
                          <a:cs typeface="Arial"/>
                        </a:rPr>
                        <a:t>“I feel like I belong to my local area” </a:t>
                      </a:r>
                      <a:r>
                        <a:rPr lang="en-GB" sz="1100">
                          <a:solidFill>
                            <a:schemeClr val="tx1"/>
                          </a:solidFill>
                          <a:latin typeface="Avenir Next LT Pro Light" panose="020B0304020202020204" pitchFamily="34" charset="0"/>
                          <a:cs typeface="Arial"/>
                        </a:rPr>
                        <a:t>*</a:t>
                      </a:r>
                    </a:p>
                  </a:txBody>
                  <a:tcPr anchor="ctr">
                    <a:solidFill>
                      <a:schemeClr val="bg1">
                        <a:lumMod val="95000"/>
                      </a:schemeClr>
                    </a:solidFill>
                  </a:tcPr>
                </a:tc>
                <a:tc>
                  <a:txBody>
                    <a:bodyPr/>
                    <a:lstStyle/>
                    <a:p>
                      <a:pPr algn="ctr"/>
                      <a:r>
                        <a:rPr lang="en-GB" sz="1100" b="1">
                          <a:latin typeface="Avenir Next LT Pro Light" panose="020B0304020202020204" pitchFamily="34" charset="0"/>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panose="020B0304020202020204" pitchFamily="34" charset="0"/>
                          <a:cs typeface="Arial"/>
                        </a:rPr>
                        <a:t>80.40%</a:t>
                      </a:r>
                    </a:p>
                    <a:p>
                      <a:pPr lvl="0" algn="ctr">
                        <a:buNone/>
                      </a:pPr>
                      <a:r>
                        <a:rPr lang="en-GB" sz="1100" b="1">
                          <a:solidFill>
                            <a:schemeClr val="tx1"/>
                          </a:solidFill>
                          <a:latin typeface="Avenir Next LT Pro Light" panose="020B0304020202020204" pitchFamily="34" charset="0"/>
                          <a:cs typeface="Arial"/>
                        </a:rPr>
                        <a:t>(April 2025 to March 2026)</a:t>
                      </a:r>
                    </a:p>
                  </a:txBody>
                  <a:tcPr anchor="ctr">
                    <a:solidFill>
                      <a:srgbClr val="92D050"/>
                    </a:solidFill>
                  </a:tcPr>
                </a:tc>
                <a:tc>
                  <a:txBody>
                    <a:bodyPr/>
                    <a:lstStyle/>
                    <a:p>
                      <a:pPr lvl="0" algn="ctr">
                        <a:buNone/>
                      </a:pPr>
                      <a:r>
                        <a:rPr lang="en-GB" sz="1100" b="0">
                          <a:latin typeface="Avenir Next LT Pro Light" panose="020B0304020202020204" pitchFamily="34" charset="0"/>
                          <a:cs typeface="Arial"/>
                        </a:rPr>
                        <a:t>+1.2</a:t>
                      </a:r>
                    </a:p>
                    <a:p>
                      <a:pPr lvl="0" algn="ctr">
                        <a:buNone/>
                      </a:pPr>
                      <a:r>
                        <a:rPr lang="en-GB" sz="1100" b="0">
                          <a:solidFill>
                            <a:schemeClr val="tx1"/>
                          </a:solidFill>
                          <a:latin typeface="Avenir Next LT Pro Light" panose="020B0304020202020204" pitchFamily="34" charset="0"/>
                          <a:cs typeface="Arial"/>
                        </a:rPr>
                        <a:t>79.5%</a:t>
                      </a:r>
                    </a:p>
                    <a:p>
                      <a:pPr lvl="0" algn="ctr">
                        <a:buNone/>
                      </a:pPr>
                      <a:r>
                        <a:rPr lang="en-GB" sz="1100" b="0">
                          <a:solidFill>
                            <a:schemeClr val="tx1"/>
                          </a:solidFill>
                          <a:latin typeface="Avenir Next LT Pro Light" panose="020B0304020202020204" pitchFamily="34" charset="0"/>
                          <a:cs typeface="Arial"/>
                        </a:rPr>
                        <a:t>(April 2024 to March 2025)</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panose="020B0304020202020204" pitchFamily="34" charset="0"/>
                          <a:cs typeface="Arial"/>
                        </a:rPr>
                        <a:t>Best</a:t>
                      </a:r>
                      <a:r>
                        <a:rPr lang="en-GB" sz="1100" b="0">
                          <a:solidFill>
                            <a:schemeClr val="tx1"/>
                          </a:solidFill>
                          <a:latin typeface="Avenir Next LT Pro Light" panose="020B0304020202020204" pitchFamily="34" charset="0"/>
                          <a:cs typeface="Arial"/>
                        </a:rPr>
                        <a:t>: Waverley 87.85%</a:t>
                      </a:r>
                    </a:p>
                    <a:p>
                      <a:pPr lvl="0" algn="ctr">
                        <a:buNone/>
                      </a:pPr>
                      <a:r>
                        <a:rPr lang="en-GB" sz="1100" b="1">
                          <a:solidFill>
                            <a:schemeClr val="tx1"/>
                          </a:solidFill>
                          <a:latin typeface="Avenir Next LT Pro Light" panose="020B0304020202020204" pitchFamily="34" charset="0"/>
                          <a:cs typeface="Arial"/>
                        </a:rPr>
                        <a:t>Worst</a:t>
                      </a:r>
                      <a:r>
                        <a:rPr lang="en-GB" sz="1100" b="0">
                          <a:solidFill>
                            <a:schemeClr val="tx1"/>
                          </a:solidFill>
                          <a:latin typeface="Avenir Next LT Pro Light" panose="020B0304020202020204" pitchFamily="34" charset="0"/>
                          <a:cs typeface="Arial"/>
                        </a:rPr>
                        <a:t>: </a:t>
                      </a:r>
                      <a:r>
                        <a:rPr lang="en-GB" sz="1100" b="1" i="0" u="none" strike="noStrike" noProof="0">
                          <a:solidFill>
                            <a:srgbClr val="996633"/>
                          </a:solidFill>
                          <a:latin typeface="Avenir Next LT Pro Light" panose="020B0304020202020204" pitchFamily="34" charset="0"/>
                          <a:cs typeface="Arial"/>
                        </a:rPr>
                        <a:t>Spelthorne</a:t>
                      </a:r>
                      <a:r>
                        <a:rPr lang="en-GB" sz="1100" b="0">
                          <a:solidFill>
                            <a:schemeClr val="tx1"/>
                          </a:solidFill>
                          <a:latin typeface="Avenir Next LT Pro Light" panose="020B0304020202020204" pitchFamily="34" charset="0"/>
                          <a:cs typeface="Arial"/>
                        </a:rPr>
                        <a:t>  73.37%</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491236076"/>
                  </a:ext>
                </a:extLst>
              </a:tr>
              <a:tr h="1384616">
                <a:tc>
                  <a:txBody>
                    <a:bodyPr/>
                    <a:lstStyle/>
                    <a:p>
                      <a:pPr lvl="0" algn="ctr">
                        <a:buNone/>
                      </a:pPr>
                      <a:r>
                        <a:rPr lang="en-GB" sz="1100">
                          <a:solidFill>
                            <a:schemeClr val="tx1"/>
                          </a:solidFill>
                          <a:latin typeface="Avenir Next LT Pro Light" panose="020B0304020202020204" pitchFamily="34" charset="0"/>
                          <a:cs typeface="Arial"/>
                        </a:rPr>
                        <a:t>Proportion of residents who reported doing any unpaid work to help their community or the people who live in it in the last year*</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panose="020B0304020202020204" pitchFamily="34" charset="0"/>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panose="020B0304020202020204" pitchFamily="34" charset="0"/>
                          <a:cs typeface="Arial"/>
                        </a:rPr>
                        <a:t>38.7%</a:t>
                      </a:r>
                    </a:p>
                    <a:p>
                      <a:pPr lvl="0" algn="ctr">
                        <a:buNone/>
                      </a:pPr>
                      <a:r>
                        <a:rPr lang="en-GB" sz="1100" b="1">
                          <a:solidFill>
                            <a:schemeClr val="tx1"/>
                          </a:solidFill>
                          <a:latin typeface="Avenir Next LT Pro Light" panose="020B0304020202020204" pitchFamily="34" charset="0"/>
                          <a:cs typeface="Arial"/>
                        </a:rPr>
                        <a:t>(April 2025 to March 2026)</a:t>
                      </a:r>
                    </a:p>
                  </a:txBody>
                  <a:tcPr anchor="ctr">
                    <a:solidFill>
                      <a:srgbClr val="92D050"/>
                    </a:solidFill>
                  </a:tcPr>
                </a:tc>
                <a:tc>
                  <a:txBody>
                    <a:bodyPr/>
                    <a:lstStyle/>
                    <a:p>
                      <a:pPr lvl="0" algn="ctr">
                        <a:buNone/>
                      </a:pPr>
                      <a:r>
                        <a:rPr lang="en-GB" sz="1100" b="0" i="0" u="none" strike="noStrike" noProof="0">
                          <a:solidFill>
                            <a:srgbClr val="000000"/>
                          </a:solidFill>
                          <a:latin typeface="Avenir Next LT Pro Light" panose="020B0304020202020204" pitchFamily="34" charset="0"/>
                          <a:cs typeface="Arial"/>
                        </a:rPr>
                        <a:t>+1.4</a:t>
                      </a:r>
                    </a:p>
                    <a:p>
                      <a:pPr lvl="0" algn="ctr">
                        <a:buNone/>
                      </a:pPr>
                      <a:r>
                        <a:rPr lang="en-GB" sz="1100" b="0">
                          <a:solidFill>
                            <a:schemeClr val="tx1"/>
                          </a:solidFill>
                          <a:latin typeface="Avenir Next LT Pro Light" panose="020B0304020202020204" pitchFamily="34" charset="0"/>
                          <a:cs typeface="Arial"/>
                        </a:rPr>
                        <a:t>37.3%</a:t>
                      </a:r>
                    </a:p>
                    <a:p>
                      <a:pPr lvl="0" algn="ctr">
                        <a:buNone/>
                      </a:pPr>
                      <a:r>
                        <a:rPr lang="en-GB" sz="1100" b="0">
                          <a:solidFill>
                            <a:schemeClr val="tx1"/>
                          </a:solidFill>
                          <a:latin typeface="Avenir Next LT Pro Light" panose="020B0304020202020204" pitchFamily="34" charset="0"/>
                          <a:cs typeface="Arial"/>
                        </a:rPr>
                        <a:t>(April 2024 to March 2025)</a:t>
                      </a:r>
                    </a:p>
                  </a:txBody>
                  <a:tcPr anchor="ctr">
                    <a:solidFill>
                      <a:schemeClr val="bg1">
                        <a:lumMod val="95000"/>
                      </a:schemeClr>
                    </a:solidFill>
                  </a:tcPr>
                </a:tc>
                <a:tc>
                  <a:txBody>
                    <a:bodyPr/>
                    <a:lstStyle/>
                    <a:p>
                      <a:pPr lvl="0" algn="ctr">
                        <a:buNone/>
                      </a:pPr>
                      <a:r>
                        <a:rPr lang="en-GB" sz="1100" b="1" i="0" u="none" strike="noStrike" noProof="0">
                          <a:solidFill>
                            <a:schemeClr val="tx1"/>
                          </a:solidFill>
                          <a:latin typeface="Avenir Next LT Pro Light" panose="020B0304020202020204" pitchFamily="34" charset="0"/>
                          <a:cs typeface="Arial"/>
                        </a:rPr>
                        <a:t>Best</a:t>
                      </a:r>
                      <a:r>
                        <a:rPr lang="en-GB" sz="1100" b="0" i="0" u="none" strike="noStrike" noProof="0">
                          <a:solidFill>
                            <a:schemeClr val="tx1"/>
                          </a:solidFill>
                          <a:latin typeface="Avenir Next LT Pro Light" panose="020B0304020202020204" pitchFamily="34" charset="0"/>
                          <a:cs typeface="Arial"/>
                        </a:rPr>
                        <a:t>: Mole Valley 43.46%</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u="none" strike="noStrike" noProof="0">
                          <a:solidFill>
                            <a:schemeClr val="tx1"/>
                          </a:solidFill>
                          <a:latin typeface="Avenir Next LT Pro Light" panose="020B0304020202020204" pitchFamily="34" charset="0"/>
                          <a:cs typeface="Arial"/>
                        </a:rPr>
                        <a:t>Worst</a:t>
                      </a:r>
                      <a:r>
                        <a:rPr lang="en-GB" sz="1100" b="0" i="0" u="none" strike="noStrike" noProof="0">
                          <a:solidFill>
                            <a:schemeClr val="tx1"/>
                          </a:solidFill>
                          <a:latin typeface="Avenir Next LT Pro Light" panose="020B0304020202020204" pitchFamily="34" charset="0"/>
                          <a:cs typeface="Arial"/>
                        </a:rPr>
                        <a:t>: Epsom and Ewell 36%</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438562584"/>
                  </a:ext>
                </a:extLst>
              </a:tr>
              <a:tr h="1384616">
                <a:tc>
                  <a:txBody>
                    <a:bodyPr/>
                    <a:lstStyle/>
                    <a:p>
                      <a:pPr lvl="0" algn="ctr">
                        <a:buNone/>
                      </a:pPr>
                      <a:r>
                        <a:rPr lang="en-GB" sz="1100">
                          <a:solidFill>
                            <a:schemeClr val="tx1"/>
                          </a:solidFill>
                          <a:latin typeface="Avenir Next LT Pro Light" panose="020B0304020202020204" pitchFamily="34" charset="0"/>
                          <a:cs typeface="Arial"/>
                        </a:rPr>
                        <a:t>Gambling premises per 100,000 population</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panose="020B0304020202020204" pitchFamily="34" charset="0"/>
                          <a:cs typeface="Arial"/>
                        </a:rPr>
                        <a:t>Low</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a:solidFill>
                            <a:srgbClr val="000000"/>
                          </a:solidFill>
                          <a:effectLst/>
                          <a:latin typeface="Avenir Next LT Pro Light" panose="020B0304020202020204" pitchFamily="34" charset="0"/>
                          <a:cs typeface="Arial"/>
                        </a:rPr>
                        <a:t>8.4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a:solidFill>
                            <a:srgbClr val="000000"/>
                          </a:solidFill>
                          <a:effectLst/>
                          <a:latin typeface="Avenir Next LT Pro Light" panose="020B0304020202020204" pitchFamily="34" charset="0"/>
                          <a:cs typeface="Arial"/>
                        </a:rPr>
                        <a:t>(2025)</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a:solidFill>
                            <a:srgbClr val="000000"/>
                          </a:solidFill>
                          <a:effectLst/>
                          <a:latin typeface="Avenir Next LT Pro Light" panose="020B0304020202020204" pitchFamily="34" charset="0"/>
                          <a:cs typeface="Arial"/>
                        </a:rPr>
                        <a:t>Not previous data available</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a:solidFill>
                            <a:srgbClr val="000000"/>
                          </a:solidFill>
                          <a:effectLst/>
                          <a:latin typeface="Avenir Next LT Pro Light" panose="020B0304020202020204" pitchFamily="34" charset="0"/>
                          <a:cs typeface="Arial"/>
                        </a:rPr>
                        <a:t>Best</a:t>
                      </a:r>
                      <a:r>
                        <a:rPr lang="en-GB" sz="1100" b="0" i="0">
                          <a:solidFill>
                            <a:srgbClr val="000000"/>
                          </a:solidFill>
                          <a:effectLst/>
                          <a:latin typeface="Avenir Next LT Pro Light" panose="020B0304020202020204" pitchFamily="34" charset="0"/>
                          <a:cs typeface="Arial"/>
                        </a:rPr>
                        <a:t>: Guildford 4.7 and Mole Valley**</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a:solidFill>
                            <a:srgbClr val="000000"/>
                          </a:solidFill>
                          <a:effectLst/>
                          <a:latin typeface="Avenir Next LT Pro Light" panose="020B0304020202020204" pitchFamily="34" charset="0"/>
                          <a:cs typeface="Arial"/>
                        </a:rPr>
                        <a:t>Worst</a:t>
                      </a:r>
                      <a:r>
                        <a:rPr lang="en-GB" sz="1100" b="0" i="0">
                          <a:solidFill>
                            <a:srgbClr val="000000"/>
                          </a:solidFill>
                          <a:effectLst/>
                          <a:latin typeface="Avenir Next LT Pro Light" panose="020B0304020202020204" pitchFamily="34" charset="0"/>
                          <a:cs typeface="Arial"/>
                        </a:rPr>
                        <a:t>: </a:t>
                      </a:r>
                      <a:r>
                        <a:rPr lang="en-GB" sz="1100" b="1" i="0">
                          <a:solidFill>
                            <a:srgbClr val="996633"/>
                          </a:solidFill>
                          <a:effectLst/>
                          <a:latin typeface="Avenir Next LT Pro Light" panose="020B0304020202020204" pitchFamily="34" charset="0"/>
                          <a:cs typeface="Arial"/>
                        </a:rPr>
                        <a:t>Spelthorne</a:t>
                      </a:r>
                      <a:r>
                        <a:rPr lang="en-GB" sz="1100" b="0" i="0">
                          <a:solidFill>
                            <a:srgbClr val="000000"/>
                          </a:solidFill>
                          <a:effectLst/>
                          <a:latin typeface="Avenir Next LT Pro Light" panose="020B0304020202020204" pitchFamily="34" charset="0"/>
                          <a:cs typeface="Arial"/>
                        </a:rPr>
                        <a:t> 12.5</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259078091"/>
                  </a:ext>
                </a:extLst>
              </a:tr>
            </a:tbl>
          </a:graphicData>
        </a:graphic>
      </p:graphicFrame>
      <p:sp>
        <p:nvSpPr>
          <p:cNvPr id="17" name="TextBox 16">
            <a:extLst>
              <a:ext uri="{FF2B5EF4-FFF2-40B4-BE49-F238E27FC236}">
                <a16:creationId xmlns:a16="http://schemas.microsoft.com/office/drawing/2014/main" id="{1B0971C0-AB0D-A9A3-3B31-E7BCF2E46ABE}"/>
              </a:ext>
            </a:extLst>
          </p:cNvPr>
          <p:cNvSpPr txBox="1"/>
          <p:nvPr/>
        </p:nvSpPr>
        <p:spPr>
          <a:xfrm>
            <a:off x="131901" y="6073912"/>
            <a:ext cx="11462568" cy="215444"/>
          </a:xfrm>
          <a:prstGeom prst="rect">
            <a:avLst/>
          </a:prstGeom>
          <a:noFill/>
        </p:spPr>
        <p:txBody>
          <a:bodyPr wrap="square" lIns="91440" tIns="45720" rIns="91440" bIns="45720" rtlCol="0" anchor="t">
            <a:spAutoFit/>
          </a:bodyPr>
          <a:lstStyle/>
          <a:p>
            <a:r>
              <a:rPr lang="en-GB" sz="800" i="1">
                <a:latin typeface="Avenir Next LT Pro Light" panose="020B0304020202020204" pitchFamily="34" charset="0"/>
                <a:cs typeface="Arial"/>
              </a:rPr>
              <a:t>* Responses to Joint Neighbourhood Survey</a:t>
            </a:r>
          </a:p>
        </p:txBody>
      </p:sp>
      <p:sp>
        <p:nvSpPr>
          <p:cNvPr id="5" name="Title 1">
            <a:extLst>
              <a:ext uri="{FF2B5EF4-FFF2-40B4-BE49-F238E27FC236}">
                <a16:creationId xmlns:a16="http://schemas.microsoft.com/office/drawing/2014/main" id="{A0D0E0BB-9F8E-C14C-B130-B83A9F377241}"/>
              </a:ext>
            </a:extLst>
          </p:cNvPr>
          <p:cNvSpPr txBox="1">
            <a:spLocks/>
          </p:cNvSpPr>
          <p:nvPr/>
        </p:nvSpPr>
        <p:spPr>
          <a:xfrm>
            <a:off x="37708" y="1"/>
            <a:ext cx="10620133" cy="764842"/>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algn="l">
              <a:lnSpc>
                <a:spcPct val="100000"/>
              </a:lnSpc>
              <a:defRPr/>
            </a:pPr>
            <a:r>
              <a:rPr kumimoji="0" lang="en-GB" sz="14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2: </a:t>
            </a:r>
            <a:r>
              <a:rPr lang="en-GB" sz="1400">
                <a:solidFill>
                  <a:prstClr val="black"/>
                </a:solidFill>
                <a:latin typeface="Arial" panose="020B0604020202020204" pitchFamily="34" charset="0"/>
                <a:cs typeface="Arial" panose="020B0604020202020204" pitchFamily="34" charset="0"/>
              </a:rPr>
              <a:t>Supporting those of all ages (babies, children, young people, adults and older adults) in the Priority Populations by preventing mental ill health and promoting emotional well-being</a:t>
            </a:r>
            <a:endParaRPr lang="en-GB" sz="14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a:p>
            <a:pPr algn="l">
              <a:lnSpc>
                <a:spcPct val="150000"/>
              </a:lnSpc>
              <a:defRPr/>
            </a:pPr>
            <a:r>
              <a:rPr lang="en-GB" sz="1400">
                <a:latin typeface="Arial" panose="020B0604020202020204" pitchFamily="34" charset="0"/>
                <a:cs typeface="Arial" panose="020B0604020202020204" pitchFamily="34" charset="0"/>
              </a:rPr>
              <a:t>OUTCOME 3: Environments and communities in which people live, work and learn to build good mental health</a:t>
            </a:r>
            <a:endParaRPr lang="en-GB" sz="1400">
              <a:latin typeface="Arial" panose="020B0604020202020204" pitchFamily="34" charset="0"/>
              <a:ea typeface="Calibri"/>
              <a:cs typeface="Arial" panose="020B0604020202020204" pitchFamily="34" charset="0"/>
            </a:endParaRPr>
          </a:p>
        </p:txBody>
      </p:sp>
      <p:graphicFrame>
        <p:nvGraphicFramePr>
          <p:cNvPr id="3" name="Table 2">
            <a:extLst>
              <a:ext uri="{FF2B5EF4-FFF2-40B4-BE49-F238E27FC236}">
                <a16:creationId xmlns:a16="http://schemas.microsoft.com/office/drawing/2014/main" id="{32E93FEA-7953-B305-8AFE-6FD80ECD7521}"/>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30426954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65230" y="181120"/>
            <a:ext cx="10511331" cy="494116"/>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3: Supporting those of all ages (babies, children, young people, adults and older adults) in the Priority Populations to reach their potential by addressing the wider determinants of health</a:t>
            </a:r>
          </a:p>
          <a:p>
            <a:pPr marL="0" marR="0" lvl="0" indent="0" algn="l" defTabSz="914400" rtl="0" eaLnBrk="1" fontAlgn="auto" latinLnBrk="0" hangingPunct="1">
              <a:lnSpc>
                <a:spcPct val="150000"/>
              </a:lnSpc>
              <a:spcBef>
                <a:spcPct val="0"/>
              </a:spcBef>
              <a:spcAft>
                <a:spcPts val="0"/>
              </a:spcAft>
              <a:buClrTx/>
              <a:buSzTx/>
              <a:buFontTx/>
              <a:buNone/>
              <a:tabLst/>
              <a:defRPr/>
            </a:pPr>
            <a:r>
              <a:rPr lang="en-GB" sz="1200">
                <a:solidFill>
                  <a:prstClr val="black"/>
                </a:solidFill>
                <a:latin typeface="Arial" panose="020B0604020202020204" pitchFamily="34" charset="0"/>
                <a:cs typeface="Arial" panose="020B0604020202020204" pitchFamily="34" charset="0"/>
              </a:rPr>
              <a:t>OUTCOME 1: Basic needs are met (food insecurity, poverty, homelessness, barriers to health and care access, social exclusion)</a:t>
            </a:r>
            <a:endPar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2434081770"/>
              </p:ext>
            </p:extLst>
          </p:nvPr>
        </p:nvGraphicFramePr>
        <p:xfrm>
          <a:off x="131901" y="956577"/>
          <a:ext cx="10444660" cy="5555887"/>
        </p:xfrm>
        <a:graphic>
          <a:graphicData uri="http://schemas.openxmlformats.org/drawingml/2006/table">
            <a:tbl>
              <a:tblPr firstRow="1" bandRow="1">
                <a:tableStyleId>{5C22544A-7EE6-4342-B048-85BDC9FD1C3A}</a:tableStyleId>
              </a:tblPr>
              <a:tblGrid>
                <a:gridCol w="1774704">
                  <a:extLst>
                    <a:ext uri="{9D8B030D-6E8A-4147-A177-3AD203B41FA5}">
                      <a16:colId xmlns:a16="http://schemas.microsoft.com/office/drawing/2014/main" val="1076838934"/>
                    </a:ext>
                  </a:extLst>
                </a:gridCol>
                <a:gridCol w="651104">
                  <a:extLst>
                    <a:ext uri="{9D8B030D-6E8A-4147-A177-3AD203B41FA5}">
                      <a16:colId xmlns:a16="http://schemas.microsoft.com/office/drawing/2014/main" val="3415401710"/>
                    </a:ext>
                  </a:extLst>
                </a:gridCol>
                <a:gridCol w="1139431">
                  <a:extLst>
                    <a:ext uri="{9D8B030D-6E8A-4147-A177-3AD203B41FA5}">
                      <a16:colId xmlns:a16="http://schemas.microsoft.com/office/drawing/2014/main" val="3306456710"/>
                    </a:ext>
                  </a:extLst>
                </a:gridCol>
                <a:gridCol w="1173699">
                  <a:extLst>
                    <a:ext uri="{9D8B030D-6E8A-4147-A177-3AD203B41FA5}">
                      <a16:colId xmlns:a16="http://schemas.microsoft.com/office/drawing/2014/main" val="3973738166"/>
                    </a:ext>
                  </a:extLst>
                </a:gridCol>
                <a:gridCol w="2064682">
                  <a:extLst>
                    <a:ext uri="{9D8B030D-6E8A-4147-A177-3AD203B41FA5}">
                      <a16:colId xmlns:a16="http://schemas.microsoft.com/office/drawing/2014/main" val="488313225"/>
                    </a:ext>
                  </a:extLst>
                </a:gridCol>
                <a:gridCol w="1880488">
                  <a:extLst>
                    <a:ext uri="{9D8B030D-6E8A-4147-A177-3AD203B41FA5}">
                      <a16:colId xmlns:a16="http://schemas.microsoft.com/office/drawing/2014/main" val="992201483"/>
                    </a:ext>
                  </a:extLst>
                </a:gridCol>
                <a:gridCol w="1760552">
                  <a:extLst>
                    <a:ext uri="{9D8B030D-6E8A-4147-A177-3AD203B41FA5}">
                      <a16:colId xmlns:a16="http://schemas.microsoft.com/office/drawing/2014/main" val="1974498419"/>
                    </a:ext>
                  </a:extLst>
                </a:gridCol>
              </a:tblGrid>
              <a:tr h="918492">
                <a:tc>
                  <a:txBody>
                    <a:bodyPr/>
                    <a:lstStyle/>
                    <a:p>
                      <a:pPr algn="ctr"/>
                      <a:r>
                        <a:rPr lang="en-GB" sz="11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Surrey result</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Change from previous Surrey result </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1102877">
                <a:tc>
                  <a:txBody>
                    <a:bodyPr/>
                    <a:lstStyle/>
                    <a:p>
                      <a:pPr lvl="0" algn="ctr">
                        <a:buNone/>
                      </a:pPr>
                      <a:r>
                        <a:rPr lang="en-GB" sz="1100" b="0">
                          <a:solidFill>
                            <a:schemeClr val="tx1"/>
                          </a:solidFill>
                          <a:latin typeface="Avenir Next LT Pro Light"/>
                          <a:cs typeface="Arial"/>
                        </a:rPr>
                        <a:t>Proportion of children (aged 0-19) in relative low-income families </a:t>
                      </a:r>
                      <a:r>
                        <a:rPr lang="en-GB" sz="1100" b="1">
                          <a:solidFill>
                            <a:schemeClr val="tx1"/>
                          </a:solidFill>
                          <a:latin typeface="Avenir Next LT Pro Light"/>
                          <a:cs typeface="Arial"/>
                        </a:rPr>
                        <a:t>before housing costs</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solidFill>
                            <a:schemeClr val="tx1"/>
                          </a:solidFill>
                          <a:latin typeface="Avenir Next LT Pro Light"/>
                          <a:cs typeface="Arial"/>
                        </a:rPr>
                        <a:t>Low</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8.3%</a:t>
                      </a:r>
                      <a:endParaRPr lang="en-US">
                        <a:solidFill>
                          <a:schemeClr val="tx1"/>
                        </a:solidFill>
                        <a:latin typeface="Avenir Next LT Pro Light"/>
                      </a:endParaRPr>
                    </a:p>
                    <a:p>
                      <a:pPr lvl="0" algn="ctr">
                        <a:buNone/>
                      </a:pPr>
                      <a:r>
                        <a:rPr lang="en-GB" sz="1100" b="1">
                          <a:solidFill>
                            <a:schemeClr val="tx1"/>
                          </a:solidFill>
                          <a:latin typeface="Avenir Next LT Pro Light"/>
                          <a:cs typeface="Arial"/>
                        </a:rPr>
                        <a:t>(2024 - 2025)</a:t>
                      </a:r>
                    </a:p>
                  </a:txBody>
                  <a:tcPr anchor="ctr">
                    <a:solidFill>
                      <a:srgbClr val="FFC000"/>
                    </a:solidFill>
                  </a:tcPr>
                </a:tc>
                <a:tc>
                  <a:txBody>
                    <a:bodyPr/>
                    <a:lstStyle/>
                    <a:p>
                      <a:pPr lvl="0" algn="ctr">
                        <a:buNone/>
                      </a:pPr>
                      <a:r>
                        <a:rPr lang="en-GB" sz="1100" b="0" i="0" u="none" strike="noStrike" noProof="0">
                          <a:solidFill>
                            <a:schemeClr val="tx1"/>
                          </a:solidFill>
                          <a:latin typeface="Avenir Next LT Pro Light"/>
                          <a:cs typeface="Arial"/>
                        </a:rPr>
                        <a:t>+0.6%</a:t>
                      </a:r>
                    </a:p>
                    <a:p>
                      <a:pPr marL="0" lvl="0" indent="0" algn="ctr">
                        <a:lnSpc>
                          <a:spcPct val="100000"/>
                        </a:lnSpc>
                        <a:buNone/>
                      </a:pPr>
                      <a:r>
                        <a:rPr lang="en-GB" sz="1100" b="0" i="0">
                          <a:solidFill>
                            <a:schemeClr val="tx1"/>
                          </a:solidFill>
                          <a:latin typeface="Avenir Next LT Pro Light"/>
                          <a:cs typeface="Arial"/>
                        </a:rPr>
                        <a:t>7.7%</a:t>
                      </a:r>
                      <a:endParaRPr lang="en-GB" sz="1100" b="0" i="0" u="none" strike="noStrike" baseline="0" noProof="0">
                        <a:solidFill>
                          <a:schemeClr val="tx1"/>
                        </a:solidFill>
                        <a:latin typeface="Avenir Next LT Pro Light"/>
                      </a:endParaRPr>
                    </a:p>
                    <a:p>
                      <a:pPr lvl="0" algn="ctr">
                        <a:buNone/>
                      </a:pPr>
                      <a:r>
                        <a:rPr lang="en-GB" sz="1100" b="0" i="0" u="none" strike="noStrike" baseline="0" noProof="0">
                          <a:solidFill>
                            <a:schemeClr val="tx1"/>
                          </a:solidFill>
                          <a:latin typeface="Avenir Next LT Pro Light"/>
                        </a:rPr>
                        <a:t>(2023 - 2024)</a:t>
                      </a:r>
                      <a:endParaRPr lang="en-GB" b="0" baseline="0">
                        <a:solidFill>
                          <a:schemeClr val="tx1"/>
                        </a:solidFill>
                        <a:latin typeface="Avenir Next LT Pro Light"/>
                      </a:endParaRPr>
                    </a:p>
                  </a:txBody>
                  <a:tcPr anchor="ctr">
                    <a:solidFill>
                      <a:schemeClr val="bg1">
                        <a:lumMod val="95000"/>
                      </a:schemeClr>
                    </a:solidFill>
                  </a:tcPr>
                </a:tc>
                <a:tc>
                  <a:txBody>
                    <a:bodyPr/>
                    <a:lstStyle/>
                    <a:p>
                      <a:pPr lvl="0" algn="ctr">
                        <a:buNone/>
                      </a:pPr>
                      <a:r>
                        <a:rPr lang="en-GB" sz="1100" b="1" i="0" u="none" strike="noStrike" noProof="0">
                          <a:solidFill>
                            <a:schemeClr val="tx1"/>
                          </a:solidFill>
                          <a:latin typeface="Avenir Next LT Pro Light"/>
                          <a:cs typeface="Arial"/>
                        </a:rPr>
                        <a:t>Best</a:t>
                      </a:r>
                      <a:r>
                        <a:rPr lang="en-GB" sz="1100" b="0" i="0" u="none" strike="noStrike" noProof="0">
                          <a:solidFill>
                            <a:schemeClr val="tx1"/>
                          </a:solidFill>
                          <a:latin typeface="Avenir Next LT Pro Light"/>
                          <a:cs typeface="Arial"/>
                        </a:rPr>
                        <a:t>: Elmbridge 5.8%</a:t>
                      </a:r>
                    </a:p>
                    <a:p>
                      <a:pPr lvl="0" algn="ctr">
                        <a:buNone/>
                      </a:pPr>
                      <a:r>
                        <a:rPr lang="en-GB" sz="1100" b="1" i="0" u="none" strike="noStrike" noProof="0">
                          <a:solidFill>
                            <a:schemeClr val="tx1"/>
                          </a:solidFill>
                          <a:latin typeface="Avenir Next LT Pro Light"/>
                          <a:cs typeface="Arial"/>
                        </a:rPr>
                        <a:t>Worst</a:t>
                      </a:r>
                      <a:r>
                        <a:rPr lang="en-GB" sz="1100" b="0" i="0" u="none" strike="noStrike" noProof="0">
                          <a:solidFill>
                            <a:schemeClr val="tx1"/>
                          </a:solidFill>
                          <a:latin typeface="Avenir Next LT Pro Light"/>
                          <a:cs typeface="Arial"/>
                        </a:rPr>
                        <a:t>: Woking</a:t>
                      </a:r>
                      <a:r>
                        <a:rPr lang="en-GB" sz="1100" b="1" i="0" u="none" strike="noStrike" noProof="0">
                          <a:solidFill>
                            <a:schemeClr val="tx1"/>
                          </a:solidFill>
                          <a:latin typeface="Avenir Next LT Pro Light"/>
                          <a:cs typeface="Arial"/>
                        </a:rPr>
                        <a:t> </a:t>
                      </a:r>
                      <a:r>
                        <a:rPr lang="en-GB" sz="1100" b="0" i="0" u="none" strike="noStrike" noProof="0">
                          <a:solidFill>
                            <a:schemeClr val="tx1"/>
                          </a:solidFill>
                          <a:latin typeface="Avenir Next LT Pro Light"/>
                          <a:cs typeface="Arial"/>
                        </a:rPr>
                        <a:t>11.5%</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1" i="0">
                          <a:solidFill>
                            <a:schemeClr val="tx1"/>
                          </a:solidFill>
                          <a:effectLst/>
                          <a:latin typeface="Avenir Next LT Pro Light"/>
                          <a:cs typeface="Arial"/>
                        </a:rPr>
                        <a:t>Best</a:t>
                      </a:r>
                      <a:r>
                        <a:rPr lang="en-GB" sz="1100" b="0" i="0">
                          <a:solidFill>
                            <a:schemeClr val="tx1"/>
                          </a:solidFill>
                          <a:effectLst/>
                          <a:latin typeface="Avenir Next LT Pro Light"/>
                          <a:cs typeface="Arial"/>
                        </a:rPr>
                        <a:t>: Englefield Green East (Runnymede)</a:t>
                      </a:r>
                    </a:p>
                    <a:p>
                      <a:pPr lvl="0" algn="ctr">
                        <a:buNone/>
                      </a:pPr>
                      <a:r>
                        <a:rPr lang="en-GB" sz="1100" b="0" i="0">
                          <a:solidFill>
                            <a:schemeClr val="tx1"/>
                          </a:solidFill>
                          <a:effectLst/>
                          <a:latin typeface="Avenir Next LT Pro Light"/>
                          <a:cs typeface="Arial"/>
                        </a:rPr>
                        <a:t>0.8%</a:t>
                      </a:r>
                    </a:p>
                    <a:p>
                      <a:pPr lvl="0" algn="ctr">
                        <a:buNone/>
                      </a:pPr>
                      <a:r>
                        <a:rPr lang="en-GB" sz="1100" b="1" i="0">
                          <a:solidFill>
                            <a:schemeClr val="tx1"/>
                          </a:solidFill>
                          <a:effectLst/>
                          <a:latin typeface="Avenir Next LT Pro Light"/>
                          <a:cs typeface="Arial"/>
                        </a:rPr>
                        <a:t>Worst</a:t>
                      </a:r>
                      <a:r>
                        <a:rPr lang="en-GB" sz="1100" b="0" i="0">
                          <a:solidFill>
                            <a:schemeClr val="tx1"/>
                          </a:solidFill>
                          <a:effectLst/>
                          <a:latin typeface="Avenir Next LT Pro Light"/>
                          <a:cs typeface="Arial"/>
                        </a:rPr>
                        <a:t>: </a:t>
                      </a:r>
                      <a:r>
                        <a:rPr lang="en-GB" sz="1100" b="1" i="0" kern="1200">
                          <a:solidFill>
                            <a:srgbClr val="FF009D"/>
                          </a:solidFill>
                          <a:effectLst/>
                          <a:latin typeface="Avenir Next LT Pro Light"/>
                          <a:ea typeface="+mn-ea"/>
                          <a:cs typeface="Arial"/>
                        </a:rPr>
                        <a:t>Canalside </a:t>
                      </a:r>
                      <a:r>
                        <a:rPr lang="en-GB" sz="1100" b="0" i="0">
                          <a:solidFill>
                            <a:schemeClr val="tx1"/>
                          </a:solidFill>
                          <a:effectLst/>
                          <a:latin typeface="Avenir Next LT Pro Light"/>
                          <a:cs typeface="Arial"/>
                        </a:rPr>
                        <a:t>(Woking) 24.2%</a:t>
                      </a:r>
                    </a:p>
                    <a:p>
                      <a:pPr lvl="0" algn="ctr">
                        <a:buNone/>
                      </a:pPr>
                      <a:endParaRPr lang="en-GB" sz="1100" b="0" i="0">
                        <a:solidFill>
                          <a:schemeClr val="tx1"/>
                        </a:solidFill>
                        <a:effectLst/>
                        <a:latin typeface="Avenir Next LT Pro Light"/>
                        <a:cs typeface="Arial"/>
                      </a:endParaRPr>
                    </a:p>
                  </a:txBody>
                  <a:tcPr anchor="ctr">
                    <a:solidFill>
                      <a:schemeClr val="bg1">
                        <a:lumMod val="95000"/>
                      </a:schemeClr>
                    </a:solidFill>
                  </a:tcPr>
                </a:tc>
                <a:extLst>
                  <a:ext uri="{0D108BD9-81ED-4DB2-BD59-A6C34878D82A}">
                    <a16:rowId xmlns:a16="http://schemas.microsoft.com/office/drawing/2014/main" val="3606801275"/>
                  </a:ext>
                </a:extLst>
              </a:tr>
              <a:tr h="110287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a:solidFill>
                            <a:schemeClr val="tx1"/>
                          </a:solidFill>
                          <a:latin typeface="Avenir Next LT Pro Light"/>
                          <a:cs typeface="Arial"/>
                        </a:rPr>
                        <a:t>Proportion of children (aged 0-19) in relative low-income families </a:t>
                      </a:r>
                      <a:r>
                        <a:rPr lang="en-GB" sz="1100" b="1">
                          <a:solidFill>
                            <a:schemeClr val="tx1"/>
                          </a:solidFill>
                          <a:latin typeface="Avenir Next LT Pro Light"/>
                          <a:cs typeface="Arial"/>
                        </a:rPr>
                        <a:t>after housing costs</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solidFill>
                            <a:schemeClr val="tx1"/>
                          </a:solidFill>
                          <a:latin typeface="Avenir Next LT Pro Light"/>
                          <a:cs typeface="Arial"/>
                        </a:rPr>
                        <a:t>Low</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14.3%</a:t>
                      </a:r>
                    </a:p>
                    <a:p>
                      <a:pPr lvl="0" algn="ctr">
                        <a:buNone/>
                      </a:pPr>
                      <a:r>
                        <a:rPr lang="en-GB" sz="1100" b="1">
                          <a:solidFill>
                            <a:schemeClr val="tx1"/>
                          </a:solidFill>
                          <a:latin typeface="Avenir Next LT Pro Light"/>
                          <a:cs typeface="Arial"/>
                        </a:rPr>
                        <a:t>(2024-25)</a:t>
                      </a:r>
                    </a:p>
                  </a:txBody>
                  <a:tcPr anchor="ctr">
                    <a:solidFill>
                      <a:srgbClr val="FFC000"/>
                    </a:solidFill>
                  </a:tcPr>
                </a:tc>
                <a:tc>
                  <a:txBody>
                    <a:bodyPr/>
                    <a:lstStyle/>
                    <a:p>
                      <a:pPr lvl="0" algn="ctr">
                        <a:buNone/>
                      </a:pPr>
                      <a:r>
                        <a:rPr lang="en-GB" sz="1100" b="0" baseline="0">
                          <a:solidFill>
                            <a:schemeClr val="tx1"/>
                          </a:solidFill>
                          <a:latin typeface="Avenir Next LT Pro Light"/>
                        </a:rPr>
                        <a:t>+0.1</a:t>
                      </a:r>
                    </a:p>
                    <a:p>
                      <a:pPr lvl="0" algn="ctr">
                        <a:buNone/>
                      </a:pPr>
                      <a:r>
                        <a:rPr lang="en-GB" sz="1100" b="0" baseline="0">
                          <a:solidFill>
                            <a:schemeClr val="tx1"/>
                          </a:solidFill>
                          <a:latin typeface="Avenir Next LT Pro Light"/>
                        </a:rPr>
                        <a:t>14.2%</a:t>
                      </a:r>
                    </a:p>
                    <a:p>
                      <a:pPr lvl="0" algn="ctr">
                        <a:buNone/>
                      </a:pPr>
                      <a:r>
                        <a:rPr lang="en-GB" sz="1100" b="0" baseline="0">
                          <a:solidFill>
                            <a:schemeClr val="tx1"/>
                          </a:solidFill>
                          <a:latin typeface="Avenir Next LT Pro Light"/>
                        </a:rPr>
                        <a:t>(2023-2024)</a:t>
                      </a:r>
                    </a:p>
                  </a:txBody>
                  <a:tcPr anchor="ctr">
                    <a:solidFill>
                      <a:schemeClr val="bg1">
                        <a:lumMod val="95000"/>
                      </a:schemeClr>
                    </a:solidFill>
                  </a:tcPr>
                </a:tc>
                <a:tc>
                  <a:txBody>
                    <a:bodyPr/>
                    <a:lstStyle/>
                    <a:p>
                      <a:pPr lvl="0" algn="ctr">
                        <a:buNone/>
                      </a:pPr>
                      <a:r>
                        <a:rPr lang="en-GB" sz="1100" b="1" i="0" u="none" strike="noStrike" noProof="0">
                          <a:solidFill>
                            <a:schemeClr val="tx1"/>
                          </a:solidFill>
                          <a:latin typeface="Avenir Next LT Pro Light"/>
                          <a:cs typeface="Arial"/>
                        </a:rPr>
                        <a:t>Best</a:t>
                      </a:r>
                      <a:r>
                        <a:rPr lang="en-GB" sz="1100" b="0" i="0" u="none" strike="noStrike" noProof="0">
                          <a:solidFill>
                            <a:schemeClr val="tx1"/>
                          </a:solidFill>
                          <a:latin typeface="Avenir Next LT Pro Light"/>
                          <a:cs typeface="Arial"/>
                        </a:rPr>
                        <a:t>: Waverley 10.5%</a:t>
                      </a:r>
                    </a:p>
                    <a:p>
                      <a:pPr lvl="0" algn="ctr">
                        <a:buNone/>
                      </a:pPr>
                      <a:r>
                        <a:rPr lang="en-GB" sz="1100" b="1" i="0" u="none" strike="noStrike" noProof="0">
                          <a:solidFill>
                            <a:schemeClr val="tx1"/>
                          </a:solidFill>
                          <a:latin typeface="Avenir Next LT Pro Light"/>
                          <a:cs typeface="Arial"/>
                        </a:rPr>
                        <a:t>Worst</a:t>
                      </a:r>
                      <a:r>
                        <a:rPr lang="en-GB" sz="1100" b="0" i="0" u="none" strike="noStrike" noProof="0">
                          <a:solidFill>
                            <a:schemeClr val="tx1"/>
                          </a:solidFill>
                          <a:latin typeface="Avenir Next LT Pro Light"/>
                          <a:cs typeface="Arial"/>
                        </a:rPr>
                        <a:t>: </a:t>
                      </a:r>
                      <a:r>
                        <a:rPr lang="en-GB" sz="1100" b="1" i="0" u="none" strike="noStrike" kern="1200" noProof="0">
                          <a:solidFill>
                            <a:srgbClr val="996633"/>
                          </a:solidFill>
                          <a:latin typeface="Avenir Next LT Pro Light"/>
                          <a:ea typeface="+mn-ea"/>
                          <a:cs typeface="Arial"/>
                        </a:rPr>
                        <a:t>Spelthorne</a:t>
                      </a:r>
                      <a:r>
                        <a:rPr lang="en-GB" sz="1100" b="0" i="0" u="none" strike="noStrike" noProof="0">
                          <a:solidFill>
                            <a:schemeClr val="tx1"/>
                          </a:solidFill>
                          <a:latin typeface="Avenir Next LT Pro Light"/>
                          <a:cs typeface="Arial"/>
                        </a:rPr>
                        <a:t> 20.2%</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1" i="0">
                          <a:solidFill>
                            <a:schemeClr val="tx1"/>
                          </a:solidFill>
                          <a:effectLst/>
                          <a:latin typeface="Avenir Next LT Pro Light"/>
                          <a:cs typeface="Arial"/>
                        </a:rPr>
                        <a:t>Best:</a:t>
                      </a:r>
                      <a:r>
                        <a:rPr lang="en-GB" sz="1100" b="0" i="0">
                          <a:solidFill>
                            <a:schemeClr val="tx1"/>
                          </a:solidFill>
                          <a:effectLst/>
                          <a:latin typeface="Avenir Next LT Pro Light"/>
                          <a:cs typeface="Arial"/>
                        </a:rPr>
                        <a:t> Englefield Green East (Runnymede) 1.6%</a:t>
                      </a:r>
                    </a:p>
                    <a:p>
                      <a:pPr lvl="0" algn="ctr">
                        <a:buNone/>
                      </a:pPr>
                      <a:r>
                        <a:rPr lang="en-GB" sz="1100" b="1" i="0">
                          <a:solidFill>
                            <a:schemeClr val="tx1"/>
                          </a:solidFill>
                          <a:effectLst/>
                          <a:latin typeface="Avenir Next LT Pro Light"/>
                          <a:cs typeface="Arial"/>
                        </a:rPr>
                        <a:t>Worst: </a:t>
                      </a:r>
                      <a:r>
                        <a:rPr lang="en-GB" sz="1100" b="1" i="0" kern="1200">
                          <a:solidFill>
                            <a:srgbClr val="FF009D"/>
                          </a:solidFill>
                          <a:effectLst/>
                          <a:latin typeface="Avenir Next LT Pro Light"/>
                          <a:ea typeface="+mn-ea"/>
                          <a:cs typeface="Arial"/>
                        </a:rPr>
                        <a:t>Canalside </a:t>
                      </a:r>
                      <a:r>
                        <a:rPr lang="en-GB" sz="1100" b="0" i="0">
                          <a:solidFill>
                            <a:schemeClr val="tx1"/>
                          </a:solidFill>
                          <a:effectLst/>
                          <a:latin typeface="Avenir Next LT Pro Light"/>
                          <a:cs typeface="Arial"/>
                        </a:rPr>
                        <a:t>(Woking) 35.5%</a:t>
                      </a:r>
                    </a:p>
                    <a:p>
                      <a:pPr lvl="0" algn="ctr">
                        <a:buNone/>
                      </a:pPr>
                      <a:endParaRPr lang="en-GB" sz="1100" b="0" i="0">
                        <a:solidFill>
                          <a:schemeClr val="tx1"/>
                        </a:solidFill>
                        <a:effectLst/>
                        <a:latin typeface="Avenir Next LT Pro Light"/>
                        <a:cs typeface="Arial"/>
                      </a:endParaRPr>
                    </a:p>
                  </a:txBody>
                  <a:tcPr anchor="ctr">
                    <a:solidFill>
                      <a:schemeClr val="bg1">
                        <a:lumMod val="95000"/>
                      </a:schemeClr>
                    </a:solidFill>
                  </a:tcPr>
                </a:tc>
                <a:extLst>
                  <a:ext uri="{0D108BD9-81ED-4DB2-BD59-A6C34878D82A}">
                    <a16:rowId xmlns:a16="http://schemas.microsoft.com/office/drawing/2014/main" val="2019161605"/>
                  </a:ext>
                </a:extLst>
              </a:tr>
              <a:tr h="810547">
                <a:tc>
                  <a:txBody>
                    <a:bodyPr/>
                    <a:lstStyle/>
                    <a:p>
                      <a:pPr algn="ctr"/>
                      <a:r>
                        <a:rPr lang="en-GB" sz="1100" b="0">
                          <a:solidFill>
                            <a:schemeClr val="tx1"/>
                          </a:solidFill>
                          <a:latin typeface="Avenir Next LT Pro Light"/>
                          <a:cs typeface="Arial"/>
                        </a:rPr>
                        <a:t>Proportion of households in fuel poverty</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8.40%</a:t>
                      </a:r>
                    </a:p>
                    <a:p>
                      <a:pPr lvl="0" algn="ctr">
                        <a:buNone/>
                      </a:pPr>
                      <a:r>
                        <a:rPr lang="en-GB" sz="1100" b="1" i="0">
                          <a:solidFill>
                            <a:schemeClr val="tx1"/>
                          </a:solidFill>
                          <a:latin typeface="Avenir Next LT Pro Light"/>
                          <a:cs typeface="Arial"/>
                        </a:rPr>
                        <a:t>(2023)</a:t>
                      </a:r>
                    </a:p>
                  </a:txBody>
                  <a:tcPr anchor="ctr">
                    <a:solidFill>
                      <a:srgbClr val="FFC000"/>
                    </a:solidFill>
                  </a:tcPr>
                </a:tc>
                <a:tc>
                  <a:txBody>
                    <a:bodyPr/>
                    <a:lstStyle/>
                    <a:p>
                      <a:pPr lvl="0" algn="ctr">
                        <a:buNone/>
                      </a:pPr>
                      <a:r>
                        <a:rPr lang="en-GB" sz="1100" b="0" i="0">
                          <a:latin typeface="Avenir Next LT Pro Light"/>
                          <a:cs typeface="Arial"/>
                        </a:rPr>
                        <a:t>+0.14</a:t>
                      </a:r>
                    </a:p>
                    <a:p>
                      <a:pPr lvl="0" algn="ctr">
                        <a:buNone/>
                      </a:pPr>
                      <a:r>
                        <a:rPr lang="en-GB" sz="1100" b="0" i="0">
                          <a:latin typeface="Avenir Next LT Pro Light"/>
                          <a:cs typeface="Arial"/>
                        </a:rPr>
                        <a:t>8.26%</a:t>
                      </a:r>
                    </a:p>
                    <a:p>
                      <a:pPr lvl="0" algn="ctr">
                        <a:buNone/>
                      </a:pPr>
                      <a:r>
                        <a:rPr lang="en-GB" sz="1100" b="0" i="0">
                          <a:latin typeface="Avenir Next LT Pro Light"/>
                          <a:cs typeface="Arial"/>
                        </a:rPr>
                        <a:t>(2022)</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Best</a:t>
                      </a:r>
                      <a:r>
                        <a:rPr lang="en-GB" sz="1100" b="0" i="0">
                          <a:solidFill>
                            <a:schemeClr val="tx1"/>
                          </a:solidFill>
                          <a:latin typeface="Avenir Next LT Pro Light"/>
                          <a:cs typeface="Arial"/>
                        </a:rPr>
                        <a:t>: Surrey Heath 6.8%</a:t>
                      </a:r>
                    </a:p>
                    <a:p>
                      <a:pPr lvl="0" algn="ctr">
                        <a:buNone/>
                      </a:pPr>
                      <a:r>
                        <a:rPr lang="en-GB" sz="1100" b="1" i="0">
                          <a:solidFill>
                            <a:schemeClr val="tx1"/>
                          </a:solidFill>
                          <a:latin typeface="Avenir Next LT Pro Light"/>
                          <a:cs typeface="Arial"/>
                        </a:rPr>
                        <a:t>Worst</a:t>
                      </a:r>
                      <a:r>
                        <a:rPr lang="en-GB" sz="1100" b="0" i="0">
                          <a:solidFill>
                            <a:schemeClr val="tx1"/>
                          </a:solidFill>
                          <a:latin typeface="Avenir Next LT Pro Light"/>
                          <a:cs typeface="Arial"/>
                        </a:rPr>
                        <a:t>: Guildford</a:t>
                      </a:r>
                      <a:r>
                        <a:rPr lang="en-GB" sz="1100" b="0" i="0" kern="1200">
                          <a:solidFill>
                            <a:schemeClr val="tx1"/>
                          </a:solidFill>
                          <a:latin typeface="Avenir Next LT Pro Light"/>
                          <a:ea typeface="+mn-ea"/>
                          <a:cs typeface="Arial"/>
                        </a:rPr>
                        <a:t> </a:t>
                      </a:r>
                      <a:r>
                        <a:rPr lang="en-GB" sz="1100" b="0" i="0">
                          <a:solidFill>
                            <a:schemeClr val="tx1"/>
                          </a:solidFill>
                          <a:latin typeface="Avenir Next LT Pro Light"/>
                          <a:cs typeface="Arial"/>
                        </a:rPr>
                        <a:t>9.4%</a:t>
                      </a:r>
                    </a:p>
                  </a:txBody>
                  <a:tcPr anchor="ctr">
                    <a:solidFill>
                      <a:schemeClr val="bg1">
                        <a:lumMod val="95000"/>
                      </a:schemeClr>
                    </a:solidFill>
                  </a:tcPr>
                </a:tc>
                <a:tc>
                  <a:txBody>
                    <a:bodyPr/>
                    <a:lstStyle/>
                    <a:p>
                      <a:pPr lvl="0" algn="ctr">
                        <a:buNone/>
                      </a:pPr>
                      <a:r>
                        <a:rPr lang="en-GB" sz="1100" b="1" i="0">
                          <a:solidFill>
                            <a:srgbClr val="000000"/>
                          </a:solidFill>
                          <a:effectLst/>
                          <a:latin typeface="Avenir Next LT Pro Light"/>
                          <a:cs typeface="Arial"/>
                        </a:rPr>
                        <a:t>Best</a:t>
                      </a:r>
                      <a:r>
                        <a:rPr lang="en-GB" sz="1100" b="0" i="0">
                          <a:solidFill>
                            <a:srgbClr val="000000"/>
                          </a:solidFill>
                          <a:effectLst/>
                          <a:latin typeface="Avenir Next LT Pro Light"/>
                          <a:cs typeface="Arial"/>
                        </a:rPr>
                        <a:t>: Surrey Heath PCN 6.65%</a:t>
                      </a:r>
                    </a:p>
                    <a:p>
                      <a:pPr lvl="0" algn="ctr">
                        <a:buNone/>
                      </a:pPr>
                      <a:r>
                        <a:rPr lang="en-GB" sz="1100" b="1" i="0">
                          <a:solidFill>
                            <a:srgbClr val="000000"/>
                          </a:solidFill>
                          <a:effectLst/>
                          <a:latin typeface="Avenir Next LT Pro Light"/>
                          <a:cs typeface="Arial"/>
                        </a:rPr>
                        <a:t>Worst</a:t>
                      </a:r>
                      <a:r>
                        <a:rPr lang="en-GB" sz="1100" b="0" i="0">
                          <a:solidFill>
                            <a:srgbClr val="000000"/>
                          </a:solidFill>
                          <a:effectLst/>
                          <a:latin typeface="Avenir Next LT Pro Light"/>
                          <a:cs typeface="Arial"/>
                        </a:rPr>
                        <a:t>: Central and North Guildford PCN 11.13%</a:t>
                      </a:r>
                    </a:p>
                  </a:txBody>
                  <a:tcPr anchor="ctr">
                    <a:solidFill>
                      <a:schemeClr val="bg1">
                        <a:lumMod val="95000"/>
                      </a:schemeClr>
                    </a:solidFill>
                  </a:tcPr>
                </a:tc>
                <a:tc>
                  <a:txBody>
                    <a:bodyPr/>
                    <a:lstStyle/>
                    <a:p>
                      <a:pPr lvl="0" algn="ctr">
                        <a:buNone/>
                      </a:pPr>
                      <a:r>
                        <a:rPr lang="en-GB" sz="1100" b="1" i="0">
                          <a:solidFill>
                            <a:srgbClr val="000000"/>
                          </a:solidFill>
                          <a:effectLst/>
                          <a:latin typeface="Avenir Next LT Pro Light"/>
                          <a:cs typeface="Arial"/>
                        </a:rPr>
                        <a:t>Best</a:t>
                      </a:r>
                      <a:r>
                        <a:rPr lang="en-GB" sz="1100" b="0" i="0">
                          <a:solidFill>
                            <a:srgbClr val="000000"/>
                          </a:solidFill>
                          <a:effectLst/>
                          <a:latin typeface="Avenir Next LT Pro Light"/>
                          <a:cs typeface="Arial"/>
                        </a:rPr>
                        <a:t>: St Pauls 5.06%  </a:t>
                      </a:r>
                    </a:p>
                    <a:p>
                      <a:pPr lvl="0" algn="ctr">
                        <a:buNone/>
                      </a:pPr>
                      <a:r>
                        <a:rPr lang="en-GB" sz="1100" b="0" i="0">
                          <a:solidFill>
                            <a:srgbClr val="000000"/>
                          </a:solidFill>
                          <a:effectLst/>
                          <a:latin typeface="Avenir Next LT Pro Light"/>
                          <a:cs typeface="Arial"/>
                        </a:rPr>
                        <a:t>(Surrey Heath)</a:t>
                      </a:r>
                    </a:p>
                    <a:p>
                      <a:pPr lvl="0" algn="ctr">
                        <a:buNone/>
                      </a:pPr>
                      <a:r>
                        <a:rPr lang="en-GB" sz="1100" b="1" i="0">
                          <a:solidFill>
                            <a:srgbClr val="000000"/>
                          </a:solidFill>
                          <a:effectLst/>
                          <a:latin typeface="Avenir Next LT Pro Light"/>
                          <a:cs typeface="Arial"/>
                        </a:rPr>
                        <a:t>Worst</a:t>
                      </a:r>
                      <a:r>
                        <a:rPr lang="en-GB" sz="1100" b="0" i="0">
                          <a:solidFill>
                            <a:srgbClr val="000000"/>
                          </a:solidFill>
                          <a:effectLst/>
                          <a:latin typeface="Avenir Next LT Pro Light"/>
                          <a:cs typeface="Arial"/>
                        </a:rPr>
                        <a:t>: </a:t>
                      </a:r>
                      <a:r>
                        <a:rPr lang="en-GB" sz="1100" b="1" i="0">
                          <a:solidFill>
                            <a:srgbClr val="FF009D"/>
                          </a:solidFill>
                          <a:effectLst/>
                          <a:latin typeface="Avenir Next LT Pro Light"/>
                          <a:cs typeface="Arial"/>
                        </a:rPr>
                        <a:t>Westborough</a:t>
                      </a:r>
                      <a:r>
                        <a:rPr lang="en-GB" sz="1100" b="0" i="0">
                          <a:solidFill>
                            <a:srgbClr val="000000"/>
                          </a:solidFill>
                          <a:effectLst/>
                          <a:latin typeface="Avenir Next LT Pro Light"/>
                          <a:cs typeface="Arial"/>
                        </a:rPr>
                        <a:t> </a:t>
                      </a:r>
                      <a:r>
                        <a:rPr lang="en-GB" sz="1100" b="0" i="0">
                          <a:solidFill>
                            <a:schemeClr val="tx1"/>
                          </a:solidFill>
                          <a:effectLst/>
                          <a:latin typeface="Avenir Next LT Pro Light"/>
                          <a:cs typeface="Arial"/>
                        </a:rPr>
                        <a:t>(Guildford) </a:t>
                      </a:r>
                      <a:r>
                        <a:rPr lang="en-GB" sz="1100" b="0" i="0">
                          <a:solidFill>
                            <a:srgbClr val="000000"/>
                          </a:solidFill>
                          <a:effectLst/>
                          <a:latin typeface="Avenir Next LT Pro Light"/>
                          <a:cs typeface="Arial"/>
                        </a:rPr>
                        <a:t>16.02%</a:t>
                      </a:r>
                    </a:p>
                  </a:txBody>
                  <a:tcPr anchor="ctr">
                    <a:solidFill>
                      <a:schemeClr val="bg1">
                        <a:lumMod val="95000"/>
                      </a:schemeClr>
                    </a:solidFill>
                  </a:tcPr>
                </a:tc>
                <a:extLst>
                  <a:ext uri="{0D108BD9-81ED-4DB2-BD59-A6C34878D82A}">
                    <a16:rowId xmlns:a16="http://schemas.microsoft.com/office/drawing/2014/main" val="1491236076"/>
                  </a:ext>
                </a:extLst>
              </a:tr>
              <a:tr h="810547">
                <a:tc>
                  <a:txBody>
                    <a:bodyPr/>
                    <a:lstStyle/>
                    <a:p>
                      <a:pPr algn="ctr"/>
                      <a:r>
                        <a:rPr lang="en-GB" sz="1100" b="0">
                          <a:solidFill>
                            <a:schemeClr val="tx1"/>
                          </a:solidFill>
                          <a:latin typeface="Avenir Next LT Pro Light"/>
                          <a:cs typeface="Arial"/>
                        </a:rPr>
                        <a:t>Rate of households owed a homelessness duty (per 1,000 households)</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9.7</a:t>
                      </a:r>
                    </a:p>
                    <a:p>
                      <a:pPr lvl="0" algn="ctr">
                        <a:buNone/>
                      </a:pPr>
                      <a:r>
                        <a:rPr lang="en-GB" sz="1100" b="1" i="0">
                          <a:solidFill>
                            <a:schemeClr val="tx1"/>
                          </a:solidFill>
                          <a:latin typeface="Avenir Next LT Pro Light"/>
                          <a:cs typeface="Arial"/>
                        </a:rPr>
                        <a:t>(April 2024– March 25)</a:t>
                      </a:r>
                    </a:p>
                  </a:txBody>
                  <a:tcPr anchor="ctr">
                    <a:solidFill>
                      <a:srgbClr val="FFC000"/>
                    </a:solidFill>
                  </a:tcPr>
                </a:tc>
                <a:tc>
                  <a:txBody>
                    <a:bodyPr/>
                    <a:lstStyle/>
                    <a:p>
                      <a:pPr lvl="0" algn="ctr">
                        <a:buNone/>
                      </a:pPr>
                      <a:r>
                        <a:rPr lang="en-GB" sz="1100" b="0" i="0">
                          <a:latin typeface="Avenir Next LT Pro Light"/>
                          <a:cs typeface="Arial"/>
                        </a:rPr>
                        <a:t>+1.8</a:t>
                      </a:r>
                    </a:p>
                    <a:p>
                      <a:pPr lvl="0" algn="ctr">
                        <a:buNone/>
                      </a:pPr>
                      <a:r>
                        <a:rPr lang="en-GB" sz="1100" b="0" i="0">
                          <a:solidFill>
                            <a:schemeClr val="tx1"/>
                          </a:solidFill>
                          <a:latin typeface="Avenir Next LT Pro Light"/>
                          <a:cs typeface="Arial"/>
                        </a:rPr>
                        <a:t>7.9</a:t>
                      </a:r>
                    </a:p>
                    <a:p>
                      <a:pPr lvl="0" algn="ctr">
                        <a:buNone/>
                      </a:pPr>
                      <a:r>
                        <a:rPr lang="en-GB" sz="1100" b="0" i="0">
                          <a:solidFill>
                            <a:schemeClr val="tx1"/>
                          </a:solidFill>
                          <a:latin typeface="Avenir Next LT Pro Light"/>
                          <a:cs typeface="Arial"/>
                        </a:rPr>
                        <a:t>(April 2023 – March 24)</a:t>
                      </a:r>
                    </a:p>
                  </a:txBody>
                  <a:tcPr anchor="ctr">
                    <a:solidFill>
                      <a:schemeClr val="bg1">
                        <a:lumMod val="95000"/>
                      </a:schemeClr>
                    </a:solidFill>
                  </a:tcPr>
                </a:tc>
                <a:tc>
                  <a:txBody>
                    <a:bodyPr/>
                    <a:lstStyle/>
                    <a:p>
                      <a:pPr lvl="0" algn="ctr">
                        <a:buNone/>
                      </a:pPr>
                      <a:r>
                        <a:rPr lang="en-GB" sz="1100" b="1" i="0">
                          <a:latin typeface="Avenir Next LT Pro Light"/>
                          <a:cs typeface="Arial"/>
                        </a:rPr>
                        <a:t>Best</a:t>
                      </a:r>
                      <a:r>
                        <a:rPr lang="en-GB" sz="1100" i="0">
                          <a:latin typeface="Avenir Next LT Pro Light"/>
                          <a:cs typeface="Arial"/>
                        </a:rPr>
                        <a:t>: Surrey Heath 4.6</a:t>
                      </a:r>
                      <a:endParaRPr lang="en-GB">
                        <a:latin typeface="Avenir Next LT Pro Light"/>
                      </a:endParaRPr>
                    </a:p>
                    <a:p>
                      <a:pPr lvl="0" algn="ctr">
                        <a:buNone/>
                      </a:pPr>
                      <a:r>
                        <a:rPr lang="en-GB" sz="1100" b="1" i="0">
                          <a:latin typeface="Avenir Next LT Pro Light"/>
                          <a:cs typeface="Arial"/>
                        </a:rPr>
                        <a:t>Worst</a:t>
                      </a:r>
                      <a:r>
                        <a:rPr lang="en-GB" sz="1100" i="0">
                          <a:latin typeface="Avenir Next LT Pro Light"/>
                          <a:cs typeface="Arial"/>
                        </a:rPr>
                        <a:t>: </a:t>
                      </a:r>
                      <a:r>
                        <a:rPr lang="en-GB" sz="1100" b="1" i="0" u="none" strike="noStrike" noProof="0">
                          <a:solidFill>
                            <a:srgbClr val="996633"/>
                          </a:solidFill>
                          <a:latin typeface="Avenir Next LT Pro Light"/>
                          <a:cs typeface="Arial"/>
                        </a:rPr>
                        <a:t>Spelthorne</a:t>
                      </a:r>
                      <a:r>
                        <a:rPr lang="en-GB" sz="1100" b="0" i="0">
                          <a:solidFill>
                            <a:schemeClr val="tx1"/>
                          </a:solidFill>
                          <a:latin typeface="Avenir Next LT Pro Light"/>
                          <a:cs typeface="Arial"/>
                        </a:rPr>
                        <a:t> 11.5</a:t>
                      </a:r>
                      <a:endParaRPr lang="en-GB">
                        <a:latin typeface="Avenir Next LT Pro Light"/>
                      </a:endParaRP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547795134"/>
                  </a:ext>
                </a:extLst>
              </a:tr>
              <a:tr h="810547">
                <a:tc>
                  <a:txBody>
                    <a:bodyPr/>
                    <a:lstStyle/>
                    <a:p>
                      <a:pPr algn="ctr"/>
                      <a:r>
                        <a:rPr lang="en-GB" sz="1100" b="0">
                          <a:solidFill>
                            <a:schemeClr val="tx1"/>
                          </a:solidFill>
                          <a:latin typeface="Avenir Next LT Pro Light" panose="020B0304020202020204" pitchFamily="34" charset="0"/>
                          <a:cs typeface="Arial"/>
                        </a:rPr>
                        <a:t>Rate of households with children in temporary accommodation (per 1,000 households)</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panose="020B0304020202020204" pitchFamily="34" charset="0"/>
                          <a:cs typeface="Arial"/>
                        </a:rPr>
                        <a:t>Low</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panose="020B0304020202020204" pitchFamily="34" charset="0"/>
                          <a:cs typeface="Arial"/>
                        </a:rPr>
                        <a:t>1.7</a:t>
                      </a:r>
                    </a:p>
                    <a:p>
                      <a:pPr lvl="0" algn="ctr">
                        <a:buNone/>
                      </a:pPr>
                      <a:r>
                        <a:rPr lang="en-GB" sz="1100" b="1" i="0">
                          <a:solidFill>
                            <a:schemeClr val="tx1"/>
                          </a:solidFill>
                          <a:latin typeface="Avenir Next LT Pro Light" panose="020B0304020202020204" pitchFamily="34" charset="0"/>
                          <a:cs typeface="Arial"/>
                        </a:rPr>
                        <a:t>(2025-2026)</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a:solidFill>
                            <a:srgbClr val="000000"/>
                          </a:solidFill>
                          <a:effectLst/>
                          <a:latin typeface="Avenir Next LT Pro Light" panose="020B0304020202020204" pitchFamily="34" charset="0"/>
                          <a:cs typeface="Arial"/>
                        </a:rPr>
                        <a:t>Not previous data available</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a:solidFill>
                            <a:srgbClr val="000000"/>
                          </a:solidFill>
                          <a:effectLst/>
                          <a:latin typeface="Avenir Next LT Pro Light" panose="020B0304020202020204" pitchFamily="34" charset="0"/>
                          <a:cs typeface="Arial"/>
                        </a:rPr>
                        <a:t>Best</a:t>
                      </a:r>
                      <a:r>
                        <a:rPr lang="en-GB" sz="1100" b="0" i="0">
                          <a:solidFill>
                            <a:srgbClr val="000000"/>
                          </a:solidFill>
                          <a:effectLst/>
                          <a:latin typeface="Avenir Next LT Pro Light" panose="020B0304020202020204" pitchFamily="34" charset="0"/>
                          <a:cs typeface="Arial"/>
                        </a:rPr>
                        <a:t>: Waverley 0.02</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a:solidFill>
                            <a:srgbClr val="000000"/>
                          </a:solidFill>
                          <a:effectLst/>
                          <a:latin typeface="Avenir Next LT Pro Light" panose="020B0304020202020204" pitchFamily="34" charset="0"/>
                          <a:cs typeface="Arial"/>
                        </a:rPr>
                        <a:t>Worst</a:t>
                      </a:r>
                      <a:r>
                        <a:rPr lang="en-GB" sz="1100" b="0" i="0">
                          <a:solidFill>
                            <a:srgbClr val="000000"/>
                          </a:solidFill>
                          <a:effectLst/>
                          <a:latin typeface="Avenir Next LT Pro Light" panose="020B0304020202020204" pitchFamily="34" charset="0"/>
                          <a:cs typeface="Arial"/>
                        </a:rPr>
                        <a:t>: </a:t>
                      </a:r>
                      <a:r>
                        <a:rPr lang="en-GB" sz="1100" b="1" i="0">
                          <a:solidFill>
                            <a:srgbClr val="996633"/>
                          </a:solidFill>
                          <a:effectLst/>
                          <a:latin typeface="Avenir Next LT Pro Light" panose="020B0304020202020204" pitchFamily="34" charset="0"/>
                          <a:cs typeface="Arial"/>
                        </a:rPr>
                        <a:t>Spelthorne</a:t>
                      </a:r>
                      <a:r>
                        <a:rPr lang="en-GB" sz="1100" b="0" i="0">
                          <a:solidFill>
                            <a:srgbClr val="000000"/>
                          </a:solidFill>
                          <a:effectLst/>
                          <a:latin typeface="Avenir Next LT Pro Light" panose="020B0304020202020204" pitchFamily="34" charset="0"/>
                          <a:cs typeface="Arial"/>
                        </a:rPr>
                        <a:t> 4.1</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313641894"/>
                  </a:ext>
                </a:extLst>
              </a:tr>
            </a:tbl>
          </a:graphicData>
        </a:graphic>
      </p:graphicFrame>
      <p:graphicFrame>
        <p:nvGraphicFramePr>
          <p:cNvPr id="4" name="Table 3">
            <a:extLst>
              <a:ext uri="{FF2B5EF4-FFF2-40B4-BE49-F238E27FC236}">
                <a16:creationId xmlns:a16="http://schemas.microsoft.com/office/drawing/2014/main" id="{CAB10239-32AE-39FC-3EEF-95533A2B0899}"/>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10591515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2089718307"/>
              </p:ext>
            </p:extLst>
          </p:nvPr>
        </p:nvGraphicFramePr>
        <p:xfrm>
          <a:off x="131901" y="956575"/>
          <a:ext cx="10454820" cy="5266423"/>
        </p:xfrm>
        <a:graphic>
          <a:graphicData uri="http://schemas.openxmlformats.org/drawingml/2006/table">
            <a:tbl>
              <a:tblPr firstRow="1" bandRow="1">
                <a:tableStyleId>{5C22544A-7EE6-4342-B048-85BDC9FD1C3A}</a:tableStyleId>
              </a:tblPr>
              <a:tblGrid>
                <a:gridCol w="2081817">
                  <a:extLst>
                    <a:ext uri="{9D8B030D-6E8A-4147-A177-3AD203B41FA5}">
                      <a16:colId xmlns:a16="http://schemas.microsoft.com/office/drawing/2014/main" val="1076838934"/>
                    </a:ext>
                  </a:extLst>
                </a:gridCol>
                <a:gridCol w="640735">
                  <a:extLst>
                    <a:ext uri="{9D8B030D-6E8A-4147-A177-3AD203B41FA5}">
                      <a16:colId xmlns:a16="http://schemas.microsoft.com/office/drawing/2014/main" val="3415401710"/>
                    </a:ext>
                  </a:extLst>
                </a:gridCol>
                <a:gridCol w="1368109">
                  <a:extLst>
                    <a:ext uri="{9D8B030D-6E8A-4147-A177-3AD203B41FA5}">
                      <a16:colId xmlns:a16="http://schemas.microsoft.com/office/drawing/2014/main" val="3306456710"/>
                    </a:ext>
                  </a:extLst>
                </a:gridCol>
                <a:gridCol w="1496050">
                  <a:extLst>
                    <a:ext uri="{9D8B030D-6E8A-4147-A177-3AD203B41FA5}">
                      <a16:colId xmlns:a16="http://schemas.microsoft.com/office/drawing/2014/main" val="3973738166"/>
                    </a:ext>
                  </a:extLst>
                </a:gridCol>
                <a:gridCol w="1959920">
                  <a:extLst>
                    <a:ext uri="{9D8B030D-6E8A-4147-A177-3AD203B41FA5}">
                      <a16:colId xmlns:a16="http://schemas.microsoft.com/office/drawing/2014/main" val="488313225"/>
                    </a:ext>
                  </a:extLst>
                </a:gridCol>
                <a:gridCol w="1444244">
                  <a:extLst>
                    <a:ext uri="{9D8B030D-6E8A-4147-A177-3AD203B41FA5}">
                      <a16:colId xmlns:a16="http://schemas.microsoft.com/office/drawing/2014/main" val="992201483"/>
                    </a:ext>
                  </a:extLst>
                </a:gridCol>
                <a:gridCol w="1463945">
                  <a:extLst>
                    <a:ext uri="{9D8B030D-6E8A-4147-A177-3AD203B41FA5}">
                      <a16:colId xmlns:a16="http://schemas.microsoft.com/office/drawing/2014/main" val="1974498419"/>
                    </a:ext>
                  </a:extLst>
                </a:gridCol>
              </a:tblGrid>
              <a:tr h="1256531">
                <a:tc>
                  <a:txBody>
                    <a:bodyPr/>
                    <a:lstStyle/>
                    <a:p>
                      <a:pPr algn="ctr"/>
                      <a:r>
                        <a:rPr lang="en-GB" sz="1100">
                          <a:solidFill>
                            <a:schemeClr val="bg1"/>
                          </a:solidFill>
                          <a:latin typeface="Avenir Next LT Pro Light" panose="020B0304020202020204" pitchFamily="34" charset="0"/>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a:rPr>
                        <a:t>Latest Surrey result</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a:rPr>
                        <a:t>Change from previous Surrey result </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panose="020B0304020202020204" pitchFamily="34" charset="0"/>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panose="020B0304020202020204" pitchFamily="34" charset="0"/>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1260535">
                <a:tc>
                  <a:txBody>
                    <a:bodyPr/>
                    <a:lstStyle/>
                    <a:p>
                      <a:pPr lvl="0" algn="ctr">
                        <a:buNone/>
                      </a:pPr>
                      <a:r>
                        <a:rPr lang="en-GB" sz="1100" b="0">
                          <a:solidFill>
                            <a:schemeClr val="tx1"/>
                          </a:solidFill>
                          <a:latin typeface="Avenir Next LT Pro Light" panose="020B0304020202020204" pitchFamily="34" charset="0"/>
                          <a:cs typeface="Arial"/>
                        </a:rPr>
                        <a:t>Proportion of residents who have struggled to pay any essential bills in the last 6 months*</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panose="020B0304020202020204" pitchFamily="34" charset="0"/>
                          <a:cs typeface="Arial"/>
                        </a:rPr>
                        <a:t>Low</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panose="020B0304020202020204" pitchFamily="34" charset="0"/>
                          <a:cs typeface="Arial"/>
                        </a:rPr>
                        <a:t>8.58%</a:t>
                      </a:r>
                    </a:p>
                    <a:p>
                      <a:pPr lvl="0" algn="ctr">
                        <a:buNone/>
                      </a:pPr>
                      <a:r>
                        <a:rPr lang="en-GB" sz="1100" b="1">
                          <a:solidFill>
                            <a:schemeClr val="tx1"/>
                          </a:solidFill>
                          <a:latin typeface="Avenir Next LT Pro Light" panose="020B0304020202020204" pitchFamily="34" charset="0"/>
                          <a:cs typeface="Arial"/>
                        </a:rPr>
                        <a:t>(April 2025 - March 2026)</a:t>
                      </a:r>
                    </a:p>
                  </a:txBody>
                  <a:tcPr anchor="ctr">
                    <a:solidFill>
                      <a:srgbClr val="92D050"/>
                    </a:solidFill>
                  </a:tcPr>
                </a:tc>
                <a:tc>
                  <a:txBody>
                    <a:bodyPr/>
                    <a:lstStyle/>
                    <a:p>
                      <a:pPr lvl="0" algn="ctr">
                        <a:buNone/>
                      </a:pPr>
                      <a:r>
                        <a:rPr lang="en-GB" sz="1100" b="0" i="0" u="none" strike="noStrike" noProof="0">
                          <a:solidFill>
                            <a:srgbClr val="000000"/>
                          </a:solidFill>
                          <a:latin typeface="Avenir Next LT Pro Light" panose="020B0304020202020204" pitchFamily="34" charset="0"/>
                          <a:cs typeface="Arial"/>
                        </a:rPr>
                        <a:t>-2.2</a:t>
                      </a:r>
                    </a:p>
                    <a:p>
                      <a:pPr lvl="0" algn="ctr">
                        <a:buNone/>
                      </a:pPr>
                      <a:r>
                        <a:rPr lang="en-GB" sz="1100" b="0">
                          <a:solidFill>
                            <a:schemeClr val="tx1"/>
                          </a:solidFill>
                          <a:latin typeface="Avenir Next LT Pro Light" panose="020B0304020202020204" pitchFamily="34" charset="0"/>
                          <a:cs typeface="Arial"/>
                        </a:rPr>
                        <a:t>10.8%</a:t>
                      </a:r>
                    </a:p>
                    <a:p>
                      <a:pPr lvl="0" algn="ctr">
                        <a:buNone/>
                      </a:pPr>
                      <a:r>
                        <a:rPr lang="en-GB" sz="1100" b="0">
                          <a:solidFill>
                            <a:schemeClr val="tx1"/>
                          </a:solidFill>
                          <a:latin typeface="Avenir Next LT Pro Light" panose="020B0304020202020204" pitchFamily="34" charset="0"/>
                          <a:cs typeface="Arial"/>
                        </a:rPr>
                        <a:t>(April 2024 - March 2025)</a:t>
                      </a:r>
                    </a:p>
                  </a:txBody>
                  <a:tcPr anchor="ctr">
                    <a:solidFill>
                      <a:schemeClr val="bg1">
                        <a:lumMod val="95000"/>
                      </a:schemeClr>
                    </a:solidFill>
                  </a:tcPr>
                </a:tc>
                <a:tc>
                  <a:txBody>
                    <a:bodyPr/>
                    <a:lstStyle/>
                    <a:p>
                      <a:pPr lvl="0" algn="ctr">
                        <a:buNone/>
                      </a:pPr>
                      <a:r>
                        <a:rPr lang="en-GB" sz="1100" b="1" i="0" u="none" strike="noStrike" noProof="0">
                          <a:solidFill>
                            <a:schemeClr val="tx1"/>
                          </a:solidFill>
                          <a:latin typeface="Avenir Next LT Pro Light" panose="020B0304020202020204" pitchFamily="34" charset="0"/>
                          <a:cs typeface="Arial"/>
                        </a:rPr>
                        <a:t>Best</a:t>
                      </a:r>
                      <a:r>
                        <a:rPr lang="en-GB" sz="1100" b="0" i="0" u="none" strike="noStrike" noProof="0">
                          <a:solidFill>
                            <a:schemeClr val="tx1"/>
                          </a:solidFill>
                          <a:latin typeface="Avenir Next LT Pro Light" panose="020B0304020202020204" pitchFamily="34" charset="0"/>
                          <a:cs typeface="Arial"/>
                        </a:rPr>
                        <a:t>: Mole Valley 5.67%</a:t>
                      </a:r>
                    </a:p>
                    <a:p>
                      <a:pPr lvl="0" algn="ctr">
                        <a:buNone/>
                      </a:pPr>
                      <a:r>
                        <a:rPr lang="en-GB" sz="1100" b="0" i="0" u="none" strike="noStrike" noProof="0">
                          <a:solidFill>
                            <a:schemeClr val="tx1"/>
                          </a:solidFill>
                          <a:latin typeface="Avenir Next LT Pro Light" panose="020B0304020202020204" pitchFamily="34" charset="0"/>
                          <a:cs typeface="Arial"/>
                        </a:rPr>
                        <a:t> </a:t>
                      </a:r>
                      <a:r>
                        <a:rPr lang="en-GB" sz="1100" b="1" i="0" u="none" strike="noStrike" noProof="0">
                          <a:solidFill>
                            <a:schemeClr val="tx1"/>
                          </a:solidFill>
                          <a:latin typeface="Avenir Next LT Pro Light" panose="020B0304020202020204" pitchFamily="34" charset="0"/>
                          <a:cs typeface="Arial"/>
                        </a:rPr>
                        <a:t>Worst</a:t>
                      </a:r>
                      <a:r>
                        <a:rPr lang="en-GB" sz="1100" b="0" i="0" u="none" strike="noStrike" noProof="0">
                          <a:solidFill>
                            <a:schemeClr val="tx1"/>
                          </a:solidFill>
                          <a:latin typeface="Avenir Next LT Pro Light" panose="020B0304020202020204" pitchFamily="34" charset="0"/>
                          <a:cs typeface="Arial"/>
                        </a:rPr>
                        <a:t>: Reigate and Banstead 11.4%</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606801275"/>
                  </a:ext>
                </a:extLst>
              </a:tr>
              <a:tr h="1260535">
                <a:tc>
                  <a:txBody>
                    <a:bodyPr/>
                    <a:lstStyle/>
                    <a:p>
                      <a:pPr algn="ctr"/>
                      <a:r>
                        <a:rPr lang="en-GB" sz="1100" b="0">
                          <a:solidFill>
                            <a:schemeClr val="tx1"/>
                          </a:solidFill>
                          <a:latin typeface="Avenir Next LT Pro Light" panose="020B0304020202020204" pitchFamily="34" charset="0"/>
                          <a:cs typeface="Arial"/>
                        </a:rPr>
                        <a:t>Proportion of residents who have had to access a food bank or community food provision in the last 6 months*</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panose="020B0304020202020204" pitchFamily="34" charset="0"/>
                          <a:cs typeface="Arial"/>
                        </a:rPr>
                        <a:t>Low</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panose="020B0304020202020204" pitchFamily="34" charset="0"/>
                          <a:cs typeface="Arial"/>
                        </a:rPr>
                        <a:t>12.16%</a:t>
                      </a:r>
                    </a:p>
                    <a:p>
                      <a:pPr lvl="0" algn="ctr">
                        <a:buNone/>
                      </a:pPr>
                      <a:r>
                        <a:rPr lang="en-GB" sz="1100" b="1" i="0">
                          <a:solidFill>
                            <a:schemeClr val="tx1"/>
                          </a:solidFill>
                          <a:latin typeface="Avenir Next LT Pro Light" panose="020B0304020202020204" pitchFamily="34" charset="0"/>
                          <a:cs typeface="Arial"/>
                        </a:rPr>
                        <a:t>(April 2025 - March 2026)</a:t>
                      </a:r>
                    </a:p>
                  </a:txBody>
                  <a:tcPr anchor="ctr">
                    <a:solidFill>
                      <a:srgbClr val="92D050"/>
                    </a:solidFill>
                  </a:tcPr>
                </a:tc>
                <a:tc>
                  <a:txBody>
                    <a:bodyPr/>
                    <a:lstStyle/>
                    <a:p>
                      <a:pPr lvl="0" algn="ctr">
                        <a:buNone/>
                      </a:pPr>
                      <a:r>
                        <a:rPr lang="en-GB" sz="1100" b="0" i="0">
                          <a:latin typeface="Avenir Next LT Pro Light" panose="020B0304020202020204" pitchFamily="34" charset="0"/>
                          <a:cs typeface="Arial"/>
                        </a:rPr>
                        <a:t>-1.5</a:t>
                      </a:r>
                    </a:p>
                    <a:p>
                      <a:pPr lvl="0" algn="ctr">
                        <a:buNone/>
                      </a:pPr>
                      <a:r>
                        <a:rPr lang="en-GB" sz="1100" b="0" i="0">
                          <a:solidFill>
                            <a:schemeClr val="tx1"/>
                          </a:solidFill>
                          <a:latin typeface="Avenir Next LT Pro Light" panose="020B0304020202020204" pitchFamily="34" charset="0"/>
                          <a:cs typeface="Arial"/>
                        </a:rPr>
                        <a:t>13.6%</a:t>
                      </a:r>
                    </a:p>
                    <a:p>
                      <a:pPr lvl="0" algn="ctr">
                        <a:buNone/>
                      </a:pPr>
                      <a:r>
                        <a:rPr lang="en-GB" sz="1100" b="0" i="0">
                          <a:solidFill>
                            <a:schemeClr val="tx1"/>
                          </a:solidFill>
                          <a:latin typeface="Avenir Next LT Pro Light" panose="020B0304020202020204" pitchFamily="34" charset="0"/>
                          <a:cs typeface="Arial"/>
                        </a:rPr>
                        <a:t>(April 2024 - March 2025)</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panose="020B0304020202020204" pitchFamily="34" charset="0"/>
                          <a:cs typeface="Arial"/>
                        </a:rPr>
                        <a:t>Best</a:t>
                      </a:r>
                      <a:r>
                        <a:rPr lang="en-GB" sz="1100" b="0" i="0">
                          <a:solidFill>
                            <a:schemeClr val="tx1"/>
                          </a:solidFill>
                          <a:latin typeface="Avenir Next LT Pro Light" panose="020B0304020202020204" pitchFamily="34" charset="0"/>
                          <a:cs typeface="Arial"/>
                        </a:rPr>
                        <a:t>: Mole Valley 31.58%</a:t>
                      </a:r>
                    </a:p>
                    <a:p>
                      <a:pPr lvl="0" algn="ctr">
                        <a:buNone/>
                      </a:pPr>
                      <a:r>
                        <a:rPr lang="en-GB" sz="1100" b="1" i="0">
                          <a:solidFill>
                            <a:schemeClr val="tx1"/>
                          </a:solidFill>
                          <a:latin typeface="Avenir Next LT Pro Light" panose="020B0304020202020204" pitchFamily="34" charset="0"/>
                          <a:cs typeface="Arial"/>
                        </a:rPr>
                        <a:t>Worst</a:t>
                      </a:r>
                      <a:r>
                        <a:rPr lang="en-GB" sz="1100" b="0" i="0">
                          <a:solidFill>
                            <a:schemeClr val="tx1"/>
                          </a:solidFill>
                          <a:latin typeface="Avenir Next LT Pro Light" panose="020B0304020202020204" pitchFamily="34" charset="0"/>
                          <a:cs typeface="Arial"/>
                        </a:rPr>
                        <a:t>: Guildford 2.94%</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491236076"/>
                  </a:ext>
                </a:extLst>
              </a:tr>
              <a:tr h="1488822">
                <a:tc>
                  <a:txBody>
                    <a:bodyPr/>
                    <a:lstStyle/>
                    <a:p>
                      <a:pPr algn="ctr"/>
                      <a:r>
                        <a:rPr lang="en-GB" sz="1100" b="0">
                          <a:solidFill>
                            <a:schemeClr val="tx1"/>
                          </a:solidFill>
                          <a:latin typeface="Avenir Next LT Pro Light" panose="020B0304020202020204" pitchFamily="34" charset="0"/>
                          <a:cs typeface="Arial"/>
                        </a:rPr>
                        <a:t>Proportion of residents who have had to access additional borrowing (e.g. loans or credit cards) in the last 6 months*</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panose="020B0304020202020204" pitchFamily="34" charset="0"/>
                          <a:cs typeface="Arial"/>
                        </a:rPr>
                        <a:t>Low</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panose="020B0304020202020204" pitchFamily="34" charset="0"/>
                          <a:cs typeface="Arial"/>
                        </a:rPr>
                        <a:t>38.1%</a:t>
                      </a:r>
                    </a:p>
                    <a:p>
                      <a:pPr lvl="0" algn="ctr">
                        <a:buNone/>
                      </a:pPr>
                      <a:r>
                        <a:rPr lang="en-GB" sz="1100" b="1" i="0">
                          <a:solidFill>
                            <a:schemeClr val="tx1"/>
                          </a:solidFill>
                          <a:latin typeface="Avenir Next LT Pro Light" panose="020B0304020202020204" pitchFamily="34" charset="0"/>
                          <a:cs typeface="Arial"/>
                        </a:rPr>
                        <a:t>(April 2025 - March 2026)</a:t>
                      </a:r>
                    </a:p>
                  </a:txBody>
                  <a:tcPr anchor="ctr">
                    <a:solidFill>
                      <a:srgbClr val="92D050"/>
                    </a:solidFill>
                  </a:tcPr>
                </a:tc>
                <a:tc>
                  <a:txBody>
                    <a:bodyPr/>
                    <a:lstStyle/>
                    <a:p>
                      <a:pPr lvl="0" algn="ctr">
                        <a:buNone/>
                      </a:pPr>
                      <a:r>
                        <a:rPr lang="en-GB" sz="1100" b="0" i="0">
                          <a:latin typeface="Avenir Next LT Pro Light" panose="020B0304020202020204" pitchFamily="34" charset="0"/>
                          <a:cs typeface="Arial"/>
                        </a:rPr>
                        <a:t>-3.7</a:t>
                      </a:r>
                    </a:p>
                    <a:p>
                      <a:pPr lvl="0" algn="ctr">
                        <a:buNone/>
                      </a:pPr>
                      <a:r>
                        <a:rPr lang="en-GB" sz="1100" b="0" i="0">
                          <a:solidFill>
                            <a:schemeClr val="tx1"/>
                          </a:solidFill>
                          <a:latin typeface="Avenir Next LT Pro Light" panose="020B0304020202020204" pitchFamily="34" charset="0"/>
                          <a:cs typeface="Arial"/>
                        </a:rPr>
                        <a:t>34.4%</a:t>
                      </a:r>
                    </a:p>
                    <a:p>
                      <a:pPr lvl="0" algn="ctr">
                        <a:buNone/>
                      </a:pPr>
                      <a:r>
                        <a:rPr lang="en-GB" sz="1100" b="0" i="0">
                          <a:solidFill>
                            <a:schemeClr val="tx1"/>
                          </a:solidFill>
                          <a:latin typeface="Avenir Next LT Pro Light" panose="020B0304020202020204" pitchFamily="34" charset="0"/>
                          <a:cs typeface="Arial"/>
                        </a:rPr>
                        <a:t>(April 2024 - March 2025)</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panose="020B0304020202020204" pitchFamily="34" charset="0"/>
                          <a:cs typeface="Arial"/>
                        </a:rPr>
                        <a:t>Best</a:t>
                      </a:r>
                      <a:r>
                        <a:rPr lang="en-GB" sz="1100" b="0" i="0">
                          <a:solidFill>
                            <a:schemeClr val="tx1"/>
                          </a:solidFill>
                          <a:latin typeface="Avenir Next LT Pro Light" panose="020B0304020202020204" pitchFamily="34" charset="0"/>
                          <a:cs typeface="Arial"/>
                        </a:rPr>
                        <a:t>: Mole Valley 26.32%</a:t>
                      </a:r>
                    </a:p>
                    <a:p>
                      <a:pPr lvl="0" algn="ctr">
                        <a:buNone/>
                      </a:pPr>
                      <a:r>
                        <a:rPr lang="en-GB" sz="1100" b="1" i="0">
                          <a:solidFill>
                            <a:schemeClr val="tx1"/>
                          </a:solidFill>
                          <a:latin typeface="Avenir Next LT Pro Light" panose="020B0304020202020204" pitchFamily="34" charset="0"/>
                          <a:cs typeface="Arial"/>
                        </a:rPr>
                        <a:t>Worst</a:t>
                      </a:r>
                      <a:r>
                        <a:rPr lang="en-GB" sz="1100" b="0" i="0">
                          <a:solidFill>
                            <a:schemeClr val="tx1"/>
                          </a:solidFill>
                          <a:latin typeface="Avenir Next LT Pro Light" panose="020B0304020202020204" pitchFamily="34" charset="0"/>
                          <a:cs typeface="Arial"/>
                        </a:rPr>
                        <a:t>: Elmbridge 63.64%</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547795134"/>
                  </a:ext>
                </a:extLst>
              </a:tr>
            </a:tbl>
          </a:graphicData>
        </a:graphic>
      </p:graphicFrame>
      <p:sp>
        <p:nvSpPr>
          <p:cNvPr id="4" name="TextBox 3">
            <a:extLst>
              <a:ext uri="{FF2B5EF4-FFF2-40B4-BE49-F238E27FC236}">
                <a16:creationId xmlns:a16="http://schemas.microsoft.com/office/drawing/2014/main" id="{D39DEC20-3679-3FFE-A508-071221B8FD4A}"/>
              </a:ext>
            </a:extLst>
          </p:cNvPr>
          <p:cNvSpPr txBox="1"/>
          <p:nvPr/>
        </p:nvSpPr>
        <p:spPr>
          <a:xfrm>
            <a:off x="0" y="6435733"/>
            <a:ext cx="11462568" cy="215444"/>
          </a:xfrm>
          <a:prstGeom prst="rect">
            <a:avLst/>
          </a:prstGeom>
          <a:noFill/>
        </p:spPr>
        <p:txBody>
          <a:bodyPr wrap="square" lIns="91440" tIns="45720" rIns="91440" bIns="45720" rtlCol="0" anchor="t">
            <a:spAutoFit/>
          </a:bodyPr>
          <a:lstStyle/>
          <a:p>
            <a:r>
              <a:rPr lang="en-GB" sz="800" i="1">
                <a:latin typeface="Avenir Next LT Pro Light" panose="020B0304020202020204" pitchFamily="34" charset="0"/>
                <a:cs typeface="Arial"/>
              </a:rPr>
              <a:t>* Responses to Joint Neighbourhood Survey</a:t>
            </a:r>
          </a:p>
        </p:txBody>
      </p:sp>
      <p:sp>
        <p:nvSpPr>
          <p:cNvPr id="6" name="Title 1">
            <a:extLst>
              <a:ext uri="{FF2B5EF4-FFF2-40B4-BE49-F238E27FC236}">
                <a16:creationId xmlns:a16="http://schemas.microsoft.com/office/drawing/2014/main" id="{5FE317C0-E5E2-B3BD-98B1-A5A00A78BFCF}"/>
              </a:ext>
            </a:extLst>
          </p:cNvPr>
          <p:cNvSpPr txBox="1">
            <a:spLocks/>
          </p:cNvSpPr>
          <p:nvPr/>
        </p:nvSpPr>
        <p:spPr>
          <a:xfrm>
            <a:off x="65230" y="181120"/>
            <a:ext cx="10511331" cy="494116"/>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3: Supporting those of all ages (babies, children, young people, adults and older adults) in the Priority Populations to reach their potential by addressing the wider determinants of health</a:t>
            </a:r>
          </a:p>
          <a:p>
            <a:pPr marL="0" marR="0" lvl="0" indent="0" algn="l" defTabSz="914400" rtl="0" eaLnBrk="1" fontAlgn="auto" latinLnBrk="0" hangingPunct="1">
              <a:lnSpc>
                <a:spcPct val="150000"/>
              </a:lnSpc>
              <a:spcBef>
                <a:spcPct val="0"/>
              </a:spcBef>
              <a:spcAft>
                <a:spcPts val="0"/>
              </a:spcAft>
              <a:buClrTx/>
              <a:buSzTx/>
              <a:buFontTx/>
              <a:buNone/>
              <a:tabLst/>
              <a:defRPr/>
            </a:pPr>
            <a:r>
              <a:rPr lang="en-GB" sz="1200">
                <a:solidFill>
                  <a:prstClr val="black"/>
                </a:solidFill>
                <a:latin typeface="Arial" panose="020B0604020202020204" pitchFamily="34" charset="0"/>
                <a:cs typeface="Arial" panose="020B0604020202020204" pitchFamily="34" charset="0"/>
              </a:rPr>
              <a:t>OUTCOME 1: Basic needs are met (food insecurity, poverty, homelessness, barriers to health and care access, social exclusion)</a:t>
            </a:r>
            <a:endPar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21AFED40-12F1-E978-3108-9955C2D55E6C}"/>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13741858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943416073"/>
              </p:ext>
            </p:extLst>
          </p:nvPr>
        </p:nvGraphicFramePr>
        <p:xfrm>
          <a:off x="131901" y="869322"/>
          <a:ext cx="10546260" cy="5196545"/>
        </p:xfrm>
        <a:graphic>
          <a:graphicData uri="http://schemas.openxmlformats.org/drawingml/2006/table">
            <a:tbl>
              <a:tblPr firstRow="1" bandRow="1">
                <a:tableStyleId>{5C22544A-7EE6-4342-B048-85BDC9FD1C3A}</a:tableStyleId>
              </a:tblPr>
              <a:tblGrid>
                <a:gridCol w="2100025">
                  <a:extLst>
                    <a:ext uri="{9D8B030D-6E8A-4147-A177-3AD203B41FA5}">
                      <a16:colId xmlns:a16="http://schemas.microsoft.com/office/drawing/2014/main" val="1076838934"/>
                    </a:ext>
                  </a:extLst>
                </a:gridCol>
                <a:gridCol w="646339">
                  <a:extLst>
                    <a:ext uri="{9D8B030D-6E8A-4147-A177-3AD203B41FA5}">
                      <a16:colId xmlns:a16="http://schemas.microsoft.com/office/drawing/2014/main" val="3415401710"/>
                    </a:ext>
                  </a:extLst>
                </a:gridCol>
                <a:gridCol w="1301991">
                  <a:extLst>
                    <a:ext uri="{9D8B030D-6E8A-4147-A177-3AD203B41FA5}">
                      <a16:colId xmlns:a16="http://schemas.microsoft.com/office/drawing/2014/main" val="3306456710"/>
                    </a:ext>
                  </a:extLst>
                </a:gridCol>
                <a:gridCol w="1419804">
                  <a:extLst>
                    <a:ext uri="{9D8B030D-6E8A-4147-A177-3AD203B41FA5}">
                      <a16:colId xmlns:a16="http://schemas.microsoft.com/office/drawing/2014/main" val="3973738166"/>
                    </a:ext>
                  </a:extLst>
                </a:gridCol>
                <a:gridCol w="2224715">
                  <a:extLst>
                    <a:ext uri="{9D8B030D-6E8A-4147-A177-3AD203B41FA5}">
                      <a16:colId xmlns:a16="http://schemas.microsoft.com/office/drawing/2014/main" val="488313225"/>
                    </a:ext>
                  </a:extLst>
                </a:gridCol>
                <a:gridCol w="1376637">
                  <a:extLst>
                    <a:ext uri="{9D8B030D-6E8A-4147-A177-3AD203B41FA5}">
                      <a16:colId xmlns:a16="http://schemas.microsoft.com/office/drawing/2014/main" val="992201483"/>
                    </a:ext>
                  </a:extLst>
                </a:gridCol>
                <a:gridCol w="1476749">
                  <a:extLst>
                    <a:ext uri="{9D8B030D-6E8A-4147-A177-3AD203B41FA5}">
                      <a16:colId xmlns:a16="http://schemas.microsoft.com/office/drawing/2014/main" val="1974498419"/>
                    </a:ext>
                  </a:extLst>
                </a:gridCol>
              </a:tblGrid>
              <a:tr h="1381700">
                <a:tc>
                  <a:txBody>
                    <a:bodyPr/>
                    <a:lstStyle/>
                    <a:p>
                      <a:pPr algn="ctr"/>
                      <a:r>
                        <a:rPr lang="en-GB" sz="11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Surrey result</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Change from previous Surrey result </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1199221">
                <a:tc>
                  <a:txBody>
                    <a:bodyPr/>
                    <a:lstStyle/>
                    <a:p>
                      <a:pPr lvl="0" algn="ctr">
                        <a:buNone/>
                      </a:pPr>
                      <a:r>
                        <a:rPr lang="en-GB" sz="1100">
                          <a:solidFill>
                            <a:schemeClr val="tx1"/>
                          </a:solidFill>
                          <a:latin typeface="Avenir Next LT Pro Light"/>
                          <a:cs typeface="Arial"/>
                        </a:rPr>
                        <a:t>Attainment gap between non-/disadvantaged pupils: Early years foundation stage good level of development*</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30.4%</a:t>
                      </a:r>
                    </a:p>
                    <a:p>
                      <a:pPr lvl="0" algn="ctr">
                        <a:buNone/>
                      </a:pPr>
                      <a:r>
                        <a:rPr lang="en-GB" sz="1100" b="1">
                          <a:solidFill>
                            <a:schemeClr val="tx1"/>
                          </a:solidFill>
                          <a:latin typeface="Avenir Next LT Pro Light"/>
                          <a:cs typeface="Arial"/>
                        </a:rPr>
                        <a:t>(Academic year 2024-25)</a:t>
                      </a:r>
                    </a:p>
                  </a:txBody>
                  <a:tcPr anchor="ctr">
                    <a:solidFill>
                      <a:srgbClr val="FFC000"/>
                    </a:solidFill>
                  </a:tcPr>
                </a:tc>
                <a:tc>
                  <a:txBody>
                    <a:bodyPr/>
                    <a:lstStyle/>
                    <a:p>
                      <a:pPr lvl="0" algn="ctr">
                        <a:buNone/>
                      </a:pPr>
                      <a:r>
                        <a:rPr lang="en-GB" sz="1100" b="0">
                          <a:solidFill>
                            <a:schemeClr val="tx1"/>
                          </a:solidFill>
                          <a:latin typeface="Avenir Next LT Pro Light"/>
                          <a:cs typeface="Arial"/>
                        </a:rPr>
                        <a:t>+3.2</a:t>
                      </a:r>
                    </a:p>
                    <a:p>
                      <a:pPr lvl="0" algn="ctr">
                        <a:buNone/>
                      </a:pPr>
                      <a:r>
                        <a:rPr lang="en-GB" sz="1100" b="0">
                          <a:solidFill>
                            <a:schemeClr val="tx1"/>
                          </a:solidFill>
                          <a:latin typeface="Avenir Next LT Pro Light"/>
                          <a:cs typeface="Arial"/>
                        </a:rPr>
                        <a:t>27.2%</a:t>
                      </a:r>
                    </a:p>
                    <a:p>
                      <a:pPr lvl="0" algn="ctr">
                        <a:buNone/>
                      </a:pPr>
                      <a:r>
                        <a:rPr lang="en-GB" sz="1100" b="0">
                          <a:solidFill>
                            <a:schemeClr val="tx1"/>
                          </a:solidFill>
                          <a:latin typeface="Avenir Next LT Pro Light"/>
                          <a:cs typeface="Arial"/>
                        </a:rPr>
                        <a:t>(Academic year 2023-24)</a:t>
                      </a:r>
                    </a:p>
                  </a:txBody>
                  <a:tcPr anchor="ctr">
                    <a:solidFill>
                      <a:schemeClr val="bg1">
                        <a:lumMod val="95000"/>
                      </a:schemeClr>
                    </a:solidFill>
                  </a:tcPr>
                </a:tc>
                <a:tc>
                  <a:txBody>
                    <a:bodyPr/>
                    <a:lstStyle/>
                    <a:p>
                      <a:pPr lvl="0" algn="ctr">
                        <a:buNone/>
                      </a:pPr>
                      <a:r>
                        <a:rPr lang="en-GB" sz="1100" b="1" i="0" u="none" strike="noStrike" noProof="0">
                          <a:solidFill>
                            <a:srgbClr val="000000"/>
                          </a:solidFill>
                          <a:latin typeface="Avenir Next LT Pro Light"/>
                          <a:cs typeface="Arial"/>
                        </a:rPr>
                        <a:t>Best</a:t>
                      </a:r>
                      <a:r>
                        <a:rPr lang="en-GB" sz="1100" b="0" i="0" u="none" strike="noStrike" noProof="0">
                          <a:solidFill>
                            <a:srgbClr val="000000"/>
                          </a:solidFill>
                          <a:latin typeface="Avenir Next LT Pro Light"/>
                          <a:cs typeface="Arial"/>
                        </a:rPr>
                        <a:t>: </a:t>
                      </a:r>
                      <a:r>
                        <a:rPr lang="en-GB" sz="1100" b="0" i="0" u="none" strike="noStrike" noProof="0">
                          <a:solidFill>
                            <a:schemeClr val="tx1"/>
                          </a:solidFill>
                          <a:latin typeface="Avenir Next LT Pro Light"/>
                          <a:cs typeface="Arial"/>
                        </a:rPr>
                        <a:t>Runnymede 23.9%</a:t>
                      </a:r>
                    </a:p>
                    <a:p>
                      <a:pPr lvl="0" algn="ctr">
                        <a:buNone/>
                      </a:pPr>
                      <a:r>
                        <a:rPr lang="en-GB" sz="1100" b="1" i="0" u="none" strike="noStrike" noProof="0">
                          <a:solidFill>
                            <a:srgbClr val="000000"/>
                          </a:solidFill>
                          <a:latin typeface="Avenir Next LT Pro Light"/>
                          <a:cs typeface="Arial"/>
                        </a:rPr>
                        <a:t>Worst</a:t>
                      </a:r>
                      <a:r>
                        <a:rPr lang="en-GB" sz="1100" b="0" i="0" u="none" strike="noStrike" noProof="0">
                          <a:solidFill>
                            <a:srgbClr val="000000"/>
                          </a:solidFill>
                          <a:latin typeface="Avenir Next LT Pro Light"/>
                          <a:cs typeface="Arial"/>
                        </a:rPr>
                        <a:t>: Epsom and Ewell 36.7%</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606801275"/>
                  </a:ext>
                </a:extLst>
              </a:tr>
              <a:tr h="1199221">
                <a:tc>
                  <a:txBody>
                    <a:bodyPr/>
                    <a:lstStyle/>
                    <a:p>
                      <a:pPr algn="ctr"/>
                      <a:r>
                        <a:rPr lang="en-GB" sz="1100">
                          <a:solidFill>
                            <a:schemeClr val="tx1"/>
                          </a:solidFill>
                          <a:latin typeface="Avenir Next LT Pro Light"/>
                          <a:cs typeface="Arial"/>
                        </a:rPr>
                        <a:t>Attainment gap between non-/disadvantaged pupils: Key stage 2 reading, writing and maths*</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34.9%</a:t>
                      </a:r>
                    </a:p>
                    <a:p>
                      <a:pPr lvl="0" algn="ctr">
                        <a:buNone/>
                      </a:pPr>
                      <a:r>
                        <a:rPr lang="en-GB" sz="1100" b="1" i="0">
                          <a:solidFill>
                            <a:schemeClr val="tx1"/>
                          </a:solidFill>
                          <a:latin typeface="Avenir Next LT Pro Light"/>
                          <a:cs typeface="Arial"/>
                        </a:rPr>
                        <a:t>(Academic year 2024-25)</a:t>
                      </a:r>
                    </a:p>
                  </a:txBody>
                  <a:tcPr anchor="ctr">
                    <a:solidFill>
                      <a:srgbClr val="FFC000"/>
                    </a:solidFill>
                  </a:tcPr>
                </a:tc>
                <a:tc>
                  <a:txBody>
                    <a:bodyPr/>
                    <a:lstStyle/>
                    <a:p>
                      <a:pPr lvl="0" algn="ctr">
                        <a:buNone/>
                      </a:pPr>
                      <a:r>
                        <a:rPr lang="en-GB" sz="1100" b="0" i="0">
                          <a:solidFill>
                            <a:schemeClr val="tx1"/>
                          </a:solidFill>
                          <a:latin typeface="Avenir Next LT Pro Light"/>
                          <a:cs typeface="Arial"/>
                        </a:rPr>
                        <a:t>+8.3</a:t>
                      </a:r>
                    </a:p>
                    <a:p>
                      <a:pPr lvl="0" algn="ctr">
                        <a:buNone/>
                      </a:pPr>
                      <a:r>
                        <a:rPr lang="en-GB" sz="1100" b="0" i="0">
                          <a:solidFill>
                            <a:schemeClr val="tx1"/>
                          </a:solidFill>
                          <a:latin typeface="Avenir Next LT Pro Light"/>
                          <a:cs typeface="Arial"/>
                        </a:rPr>
                        <a:t>26.6%</a:t>
                      </a:r>
                    </a:p>
                    <a:p>
                      <a:pPr lvl="0" algn="ctr">
                        <a:buNone/>
                      </a:pPr>
                      <a:r>
                        <a:rPr lang="en-GB" sz="1100" b="0" i="0">
                          <a:solidFill>
                            <a:schemeClr val="tx1"/>
                          </a:solidFill>
                          <a:latin typeface="Avenir Next LT Pro Light"/>
                          <a:cs typeface="Arial"/>
                        </a:rPr>
                        <a:t>(Academic year 2023-24)</a:t>
                      </a:r>
                    </a:p>
                  </a:txBody>
                  <a:tcPr anchor="ctr">
                    <a:solidFill>
                      <a:schemeClr val="bg1">
                        <a:lumMod val="95000"/>
                      </a:schemeClr>
                    </a:solidFill>
                  </a:tcPr>
                </a:tc>
                <a:tc>
                  <a:txBody>
                    <a:bodyPr/>
                    <a:lstStyle/>
                    <a:p>
                      <a:pPr lvl="0" algn="ctr">
                        <a:buNone/>
                      </a:pPr>
                      <a:r>
                        <a:rPr lang="en-GB" sz="1100" b="1" i="0">
                          <a:latin typeface="Avenir Next LT Pro Light"/>
                          <a:cs typeface="Arial"/>
                        </a:rPr>
                        <a:t>Best</a:t>
                      </a:r>
                      <a:r>
                        <a:rPr lang="en-GB" sz="1100" i="0">
                          <a:latin typeface="Avenir Next LT Pro Light"/>
                          <a:cs typeface="Arial"/>
                        </a:rPr>
                        <a:t>: </a:t>
                      </a:r>
                      <a:r>
                        <a:rPr lang="en-GB" sz="1100" b="0" i="0" u="none" strike="noStrike" noProof="0">
                          <a:solidFill>
                            <a:schemeClr val="tx1"/>
                          </a:solidFill>
                          <a:latin typeface="Avenir Next LT Pro Light"/>
                          <a:cs typeface="Arial"/>
                        </a:rPr>
                        <a:t>Reigate and Banstead 25.3%</a:t>
                      </a:r>
                      <a:endParaRPr lang="en-GB" sz="1100" b="0" i="0">
                        <a:solidFill>
                          <a:schemeClr val="tx1"/>
                        </a:solidFill>
                        <a:latin typeface="Avenir Next LT Pro Light"/>
                        <a:cs typeface="Arial"/>
                      </a:endParaRPr>
                    </a:p>
                    <a:p>
                      <a:pPr lvl="0" algn="ctr">
                        <a:buNone/>
                      </a:pPr>
                      <a:r>
                        <a:rPr lang="en-GB" sz="1100" b="1" i="0">
                          <a:latin typeface="Avenir Next LT Pro Light"/>
                          <a:cs typeface="Arial"/>
                        </a:rPr>
                        <a:t>Worst</a:t>
                      </a:r>
                      <a:r>
                        <a:rPr lang="en-GB" sz="1100" i="0">
                          <a:latin typeface="Avenir Next LT Pro Light"/>
                          <a:cs typeface="Arial"/>
                        </a:rPr>
                        <a:t>: </a:t>
                      </a:r>
                      <a:r>
                        <a:rPr lang="en-GB" sz="1100" b="0" i="0" u="none" strike="noStrike" noProof="0">
                          <a:solidFill>
                            <a:schemeClr val="tx1"/>
                          </a:solidFill>
                          <a:latin typeface="Avenir Next LT Pro Light"/>
                          <a:cs typeface="Arial"/>
                        </a:rPr>
                        <a:t>Mole Valley 37.6%</a:t>
                      </a:r>
                      <a:endParaRPr lang="en-GB" sz="1100" i="0">
                        <a:latin typeface="Avenir Next LT Pro Light"/>
                        <a:cs typeface="Arial"/>
                      </a:endParaRP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491236076"/>
                  </a:ext>
                </a:extLst>
              </a:tr>
              <a:tr h="1416403">
                <a:tc>
                  <a:txBody>
                    <a:bodyPr/>
                    <a:lstStyle/>
                    <a:p>
                      <a:pPr algn="ctr"/>
                      <a:r>
                        <a:rPr lang="en-GB" sz="1100">
                          <a:solidFill>
                            <a:schemeClr val="tx1"/>
                          </a:solidFill>
                          <a:latin typeface="Avenir Next LT Pro Light"/>
                          <a:cs typeface="Arial"/>
                        </a:rPr>
                        <a:t>Attainment gap between non-/disadvantaged pupils: Key stage 4 ('Attainment 8' score out of 90 possible points)**</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17.6%</a:t>
                      </a:r>
                    </a:p>
                    <a:p>
                      <a:pPr lvl="0" algn="ctr">
                        <a:buNone/>
                      </a:pPr>
                      <a:r>
                        <a:rPr lang="en-GB" sz="1100" b="1" i="0">
                          <a:solidFill>
                            <a:schemeClr val="tx1"/>
                          </a:solidFill>
                          <a:latin typeface="Avenir Next LT Pro Light"/>
                          <a:cs typeface="Arial"/>
                        </a:rPr>
                        <a:t>(Academic year 2024-25)</a:t>
                      </a:r>
                    </a:p>
                  </a:txBody>
                  <a:tcPr anchor="ctr">
                    <a:solidFill>
                      <a:srgbClr val="92D050"/>
                    </a:solidFill>
                  </a:tcPr>
                </a:tc>
                <a:tc>
                  <a:txBody>
                    <a:bodyPr/>
                    <a:lstStyle/>
                    <a:p>
                      <a:pPr lvl="0" algn="ctr">
                        <a:buNone/>
                      </a:pPr>
                      <a:r>
                        <a:rPr lang="en-GB" sz="1100" b="0" i="0">
                          <a:solidFill>
                            <a:schemeClr val="tx1"/>
                          </a:solidFill>
                          <a:latin typeface="Avenir Next LT Pro Light"/>
                          <a:cs typeface="Arial"/>
                        </a:rPr>
                        <a:t>-0.2</a:t>
                      </a:r>
                    </a:p>
                    <a:p>
                      <a:pPr lvl="0" algn="ctr">
                        <a:buNone/>
                      </a:pPr>
                      <a:r>
                        <a:rPr lang="en-GB" sz="1100" b="0" i="0">
                          <a:solidFill>
                            <a:schemeClr val="tx1"/>
                          </a:solidFill>
                          <a:latin typeface="Avenir Next LT Pro Light"/>
                          <a:cs typeface="Arial"/>
                        </a:rPr>
                        <a:t>17.8%</a:t>
                      </a:r>
                    </a:p>
                    <a:p>
                      <a:pPr lvl="0" algn="ctr">
                        <a:buNone/>
                      </a:pPr>
                      <a:r>
                        <a:rPr lang="en-GB" sz="1100" b="0" i="0">
                          <a:solidFill>
                            <a:schemeClr val="tx1"/>
                          </a:solidFill>
                          <a:latin typeface="Avenir Next LT Pro Light"/>
                          <a:cs typeface="Arial"/>
                        </a:rPr>
                        <a:t>(Academic year 2023-24)</a:t>
                      </a:r>
                    </a:p>
                  </a:txBody>
                  <a:tcPr anchor="ctr">
                    <a:solidFill>
                      <a:schemeClr val="bg1">
                        <a:lumMod val="95000"/>
                      </a:schemeClr>
                    </a:solidFill>
                  </a:tcPr>
                </a:tc>
                <a:tc>
                  <a:txBody>
                    <a:bodyPr/>
                    <a:lstStyle/>
                    <a:p>
                      <a:pPr lvl="0" algn="ctr">
                        <a:buNone/>
                      </a:pPr>
                      <a:r>
                        <a:rPr lang="en-GB" sz="1100" b="1" i="0">
                          <a:latin typeface="Avenir Next LT Pro Light"/>
                          <a:cs typeface="Arial"/>
                        </a:rPr>
                        <a:t>Best</a:t>
                      </a:r>
                      <a:r>
                        <a:rPr lang="en-GB" sz="1100" i="0">
                          <a:latin typeface="Avenir Next LT Pro Light"/>
                          <a:cs typeface="Arial"/>
                        </a:rPr>
                        <a:t>: </a:t>
                      </a:r>
                      <a:r>
                        <a:rPr lang="en-GB" sz="1100" b="0" i="0">
                          <a:solidFill>
                            <a:schemeClr val="tx1"/>
                          </a:solidFill>
                          <a:latin typeface="Avenir Next LT Pro Light"/>
                          <a:cs typeface="Arial"/>
                        </a:rPr>
                        <a:t>Runnymede</a:t>
                      </a:r>
                      <a:r>
                        <a:rPr lang="en-GB" sz="1100" i="0">
                          <a:latin typeface="Avenir Next LT Pro Light"/>
                          <a:cs typeface="Arial"/>
                        </a:rPr>
                        <a:t> 11%</a:t>
                      </a:r>
                      <a:endParaRPr lang="en-US">
                        <a:latin typeface="Avenir Next LT Pro Light"/>
                      </a:endParaRPr>
                    </a:p>
                    <a:p>
                      <a:pPr lvl="0" algn="ctr">
                        <a:buNone/>
                      </a:pPr>
                      <a:r>
                        <a:rPr lang="en-GB" sz="1100" b="1" i="0">
                          <a:latin typeface="Avenir Next LT Pro Light"/>
                          <a:cs typeface="Arial"/>
                        </a:rPr>
                        <a:t>Worst</a:t>
                      </a:r>
                      <a:r>
                        <a:rPr lang="en-GB" sz="1100" i="0">
                          <a:latin typeface="Avenir Next LT Pro Light"/>
                          <a:cs typeface="Arial"/>
                        </a:rPr>
                        <a:t>: Mole Valley 22.5%</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547795134"/>
                  </a:ext>
                </a:extLst>
              </a:tr>
            </a:tbl>
          </a:graphicData>
        </a:graphic>
      </p:graphicFrame>
      <p:sp>
        <p:nvSpPr>
          <p:cNvPr id="5" name="TextBox 4">
            <a:extLst>
              <a:ext uri="{FF2B5EF4-FFF2-40B4-BE49-F238E27FC236}">
                <a16:creationId xmlns:a16="http://schemas.microsoft.com/office/drawing/2014/main" id="{0F48F4A1-7A08-46BC-AACE-909E4EB6DC03}"/>
              </a:ext>
            </a:extLst>
          </p:cNvPr>
          <p:cNvSpPr txBox="1"/>
          <p:nvPr/>
        </p:nvSpPr>
        <p:spPr>
          <a:xfrm>
            <a:off x="101299" y="6174723"/>
            <a:ext cx="10852983" cy="707886"/>
          </a:xfrm>
          <a:prstGeom prst="rect">
            <a:avLst/>
          </a:prstGeom>
          <a:noFill/>
        </p:spPr>
        <p:txBody>
          <a:bodyPr wrap="square" lIns="91440" tIns="45720" rIns="91440" bIns="45720" rtlCol="0" anchor="t">
            <a:spAutoFit/>
          </a:bodyPr>
          <a:lstStyle/>
          <a:p>
            <a:pPr>
              <a:defRPr/>
            </a:pPr>
            <a:r>
              <a:rPr kumimoji="0" lang="en-GB" sz="800" i="1" u="none" strike="noStrike" kern="1200" cap="none" spc="0" normalizeH="0" baseline="0" noProof="0">
                <a:ln>
                  <a:noFill/>
                </a:ln>
                <a:effectLst/>
                <a:uLnTx/>
                <a:uFillTx/>
                <a:latin typeface="Avenir Next LT Pro Light" panose="020B0304020202020204" pitchFamily="34" charset="0"/>
                <a:cs typeface="Arial"/>
              </a:rPr>
              <a:t>* This is the percentage of pupils achieving the expected standard. For example, if </a:t>
            </a:r>
            <a:r>
              <a:rPr lang="en-GB" sz="800" i="1">
                <a:latin typeface="Avenir Next LT Pro Light" panose="020B0304020202020204" pitchFamily="34" charset="0"/>
                <a:cs typeface="Arial"/>
              </a:rPr>
              <a:t>76</a:t>
            </a:r>
            <a:r>
              <a:rPr kumimoji="0" lang="en-GB" sz="800" i="1" u="none" strike="noStrike" kern="1200" cap="none" spc="0" normalizeH="0" baseline="0" noProof="0">
                <a:ln>
                  <a:noFill/>
                </a:ln>
                <a:effectLst/>
                <a:uLnTx/>
                <a:uFillTx/>
                <a:latin typeface="Avenir Next LT Pro Light" panose="020B0304020202020204" pitchFamily="34" charset="0"/>
                <a:cs typeface="Arial"/>
              </a:rPr>
              <a:t>% of non-disadvantaged pupils attain a good level of early years development, compared to 49% of disadvantaged pupils, the gap is 27%. Disadvantage includes</a:t>
            </a:r>
            <a:r>
              <a:rPr lang="en-GB" sz="800" i="1">
                <a:latin typeface="Avenir Next LT Pro Light" panose="020B0304020202020204" pitchFamily="34" charset="0"/>
                <a:cs typeface="Arial"/>
              </a:rPr>
              <a:t> looked after children, adopted children and children eligible for Free School Meals in the last 6 years. </a:t>
            </a:r>
            <a:endParaRPr lang="en-US" i="1">
              <a:latin typeface="Avenir Next LT Pro Light" panose="020B0304020202020204" pitchFamily="34" charset="0"/>
              <a:ea typeface="Calibri" panose="020F0502020204030204"/>
              <a:cs typeface="Calibri" panose="020F0502020204030204"/>
            </a:endParaRPr>
          </a:p>
          <a:p>
            <a:pPr>
              <a:defRPr/>
            </a:pPr>
            <a:r>
              <a:rPr lang="en-GB" sz="800" i="1" u="none" strike="noStrike" kern="1200" cap="none" spc="0" normalizeH="0" baseline="0" noProof="0">
                <a:ln>
                  <a:noFill/>
                </a:ln>
                <a:effectLst/>
                <a:uLnTx/>
                <a:uFillTx/>
                <a:latin typeface="Avenir Next LT Pro Light" panose="020B0304020202020204" pitchFamily="34" charset="0"/>
                <a:ea typeface="Calibri" panose="020F0502020204030204"/>
                <a:cs typeface="Arial"/>
              </a:rPr>
              <a:t>** This is the points gap in average ‘Attainment 8’ score</a:t>
            </a:r>
            <a:r>
              <a:rPr lang="en-GB" sz="800" i="1">
                <a:latin typeface="Avenir Next LT Pro Light" panose="020B0304020202020204" pitchFamily="34" charset="0"/>
                <a:ea typeface="Calibri" panose="020F0502020204030204"/>
                <a:cs typeface="Arial"/>
              </a:rPr>
              <a:t>; Surrey average in 2022/23 was 50.8./90.</a:t>
            </a:r>
            <a:endParaRPr lang="en-GB" sz="800" i="1" u="none" strike="noStrike" kern="1200" cap="none" spc="0" normalizeH="0" baseline="0" noProof="0">
              <a:ln>
                <a:noFill/>
              </a:ln>
              <a:effectLst/>
              <a:uLnTx/>
              <a:uFillTx/>
              <a:latin typeface="Avenir Next LT Pro Light" panose="020B0304020202020204" pitchFamily="34" charset="0"/>
              <a:ea typeface="Calibri" panose="020F0502020204030204"/>
              <a:cs typeface="Arial"/>
            </a:endParaRPr>
          </a:p>
          <a:p>
            <a:pPr>
              <a:defRPr/>
            </a:pPr>
            <a:r>
              <a:rPr lang="en-GB" sz="800" i="1">
                <a:latin typeface="Avenir Next LT Pro Light" panose="020B0304020202020204" pitchFamily="34" charset="0"/>
                <a:ea typeface="Calibri" panose="020F0502020204030204"/>
                <a:cs typeface="Arial"/>
              </a:rPr>
              <a:t>***Responses to Joint Neighbourhood Survey</a:t>
            </a:r>
            <a:endParaRPr lang="en-GB" sz="800" i="1">
              <a:latin typeface="Avenir Next LT Pro Light" panose="020B0304020202020204" pitchFamily="34" charset="0"/>
              <a:ea typeface="Calibri" panose="020F0502020204030204"/>
              <a:cs typeface="Calibri" panose="020F0502020204030204"/>
            </a:endParaRPr>
          </a:p>
          <a:p>
            <a:pPr>
              <a:defRPr/>
            </a:pPr>
            <a:endParaRPr lang="en-GB" sz="800" i="1" u="none" strike="noStrike" kern="1200" cap="none" spc="0" normalizeH="0" baseline="0" noProof="0">
              <a:ln>
                <a:noFill/>
              </a:ln>
              <a:effectLst/>
              <a:uLnTx/>
              <a:uFillTx/>
              <a:latin typeface="Avenir Next LT Pro Light" panose="020B0304020202020204" pitchFamily="34" charset="0"/>
              <a:ea typeface="Calibri" panose="020F0502020204030204"/>
              <a:cs typeface="Arial"/>
            </a:endParaRPr>
          </a:p>
        </p:txBody>
      </p:sp>
      <p:sp>
        <p:nvSpPr>
          <p:cNvPr id="6" name="Title 1">
            <a:extLst>
              <a:ext uri="{FF2B5EF4-FFF2-40B4-BE49-F238E27FC236}">
                <a16:creationId xmlns:a16="http://schemas.microsoft.com/office/drawing/2014/main" id="{5768B552-6EF9-7C9F-B57A-DB18EAAA3D45}"/>
              </a:ext>
            </a:extLst>
          </p:cNvPr>
          <p:cNvSpPr txBox="1">
            <a:spLocks/>
          </p:cNvSpPr>
          <p:nvPr/>
        </p:nvSpPr>
        <p:spPr>
          <a:xfrm>
            <a:off x="65230" y="181120"/>
            <a:ext cx="10511331" cy="494116"/>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3: Supporting those of all ages (babies, children, young people, adults and older adults) in the Priority Populations to reach their potential by addressing the wider determinants of health</a:t>
            </a:r>
          </a:p>
          <a:p>
            <a:pPr marL="0" marR="0" lvl="0" indent="0" algn="l" defTabSz="914400" rtl="0" eaLnBrk="1" fontAlgn="auto" latinLnBrk="0" hangingPunct="1">
              <a:lnSpc>
                <a:spcPct val="150000"/>
              </a:lnSpc>
              <a:spcBef>
                <a:spcPct val="0"/>
              </a:spcBef>
              <a:spcAft>
                <a:spcPts val="0"/>
              </a:spcAft>
              <a:buClrTx/>
              <a:buSzTx/>
              <a:buFontTx/>
              <a:buNone/>
              <a:tabLst/>
              <a:defRPr/>
            </a:pPr>
            <a:r>
              <a:rPr lang="en-GB" sz="1200">
                <a:solidFill>
                  <a:prstClr val="black"/>
                </a:solidFill>
                <a:latin typeface="Arial" panose="020B0604020202020204" pitchFamily="34" charset="0"/>
                <a:cs typeface="Arial" panose="020B0604020202020204" pitchFamily="34" charset="0"/>
              </a:rPr>
              <a:t>OUTCOME 2: Communities are empowered and thriving</a:t>
            </a:r>
            <a:endPar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37441050-2999-C2AE-DC6F-EACE8A1239D1}"/>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3329314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2F6ADF-2596-B269-C69D-7C6311C158E0}"/>
            </a:ext>
          </a:extLst>
        </p:cNvPr>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7960422D-6298-481C-5619-E09D08C3856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738E5B9D-39C5-A0E9-B0CE-55CE56FFEF4B}"/>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E88CB126-CB97-7F9F-BCAA-C8D2F2176CF5}"/>
              </a:ext>
            </a:extLst>
          </p:cNvPr>
          <p:cNvGraphicFramePr>
            <a:graphicFrameLocks noGrp="1"/>
          </p:cNvGraphicFramePr>
          <p:nvPr>
            <p:extLst>
              <p:ext uri="{D42A27DB-BD31-4B8C-83A1-F6EECF244321}">
                <p14:modId xmlns:p14="http://schemas.microsoft.com/office/powerpoint/2010/main" val="1166168227"/>
              </p:ext>
            </p:extLst>
          </p:nvPr>
        </p:nvGraphicFramePr>
        <p:xfrm>
          <a:off x="131901" y="869324"/>
          <a:ext cx="10546260" cy="5141422"/>
        </p:xfrm>
        <a:graphic>
          <a:graphicData uri="http://schemas.openxmlformats.org/drawingml/2006/table">
            <a:tbl>
              <a:tblPr firstRow="1" bandRow="1">
                <a:tableStyleId>{5C22544A-7EE6-4342-B048-85BDC9FD1C3A}</a:tableStyleId>
              </a:tblPr>
              <a:tblGrid>
                <a:gridCol w="2100025">
                  <a:extLst>
                    <a:ext uri="{9D8B030D-6E8A-4147-A177-3AD203B41FA5}">
                      <a16:colId xmlns:a16="http://schemas.microsoft.com/office/drawing/2014/main" val="1076838934"/>
                    </a:ext>
                  </a:extLst>
                </a:gridCol>
                <a:gridCol w="646339">
                  <a:extLst>
                    <a:ext uri="{9D8B030D-6E8A-4147-A177-3AD203B41FA5}">
                      <a16:colId xmlns:a16="http://schemas.microsoft.com/office/drawing/2014/main" val="3415401710"/>
                    </a:ext>
                  </a:extLst>
                </a:gridCol>
                <a:gridCol w="1301991">
                  <a:extLst>
                    <a:ext uri="{9D8B030D-6E8A-4147-A177-3AD203B41FA5}">
                      <a16:colId xmlns:a16="http://schemas.microsoft.com/office/drawing/2014/main" val="3306456710"/>
                    </a:ext>
                  </a:extLst>
                </a:gridCol>
                <a:gridCol w="1419804">
                  <a:extLst>
                    <a:ext uri="{9D8B030D-6E8A-4147-A177-3AD203B41FA5}">
                      <a16:colId xmlns:a16="http://schemas.microsoft.com/office/drawing/2014/main" val="3973738166"/>
                    </a:ext>
                  </a:extLst>
                </a:gridCol>
                <a:gridCol w="2224715">
                  <a:extLst>
                    <a:ext uri="{9D8B030D-6E8A-4147-A177-3AD203B41FA5}">
                      <a16:colId xmlns:a16="http://schemas.microsoft.com/office/drawing/2014/main" val="488313225"/>
                    </a:ext>
                  </a:extLst>
                </a:gridCol>
                <a:gridCol w="1388799">
                  <a:extLst>
                    <a:ext uri="{9D8B030D-6E8A-4147-A177-3AD203B41FA5}">
                      <a16:colId xmlns:a16="http://schemas.microsoft.com/office/drawing/2014/main" val="992201483"/>
                    </a:ext>
                  </a:extLst>
                </a:gridCol>
                <a:gridCol w="1464587">
                  <a:extLst>
                    <a:ext uri="{9D8B030D-6E8A-4147-A177-3AD203B41FA5}">
                      <a16:colId xmlns:a16="http://schemas.microsoft.com/office/drawing/2014/main" val="1974498419"/>
                    </a:ext>
                  </a:extLst>
                </a:gridCol>
              </a:tblGrid>
              <a:tr h="1261591">
                <a:tc>
                  <a:txBody>
                    <a:bodyPr/>
                    <a:lstStyle/>
                    <a:p>
                      <a:pPr algn="ctr"/>
                      <a:r>
                        <a:rPr lang="en-GB" sz="11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Surrey result</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Change from previous Surrey result </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1293277">
                <a:tc>
                  <a:txBody>
                    <a:bodyPr/>
                    <a:lstStyle/>
                    <a:p>
                      <a:pPr algn="ctr"/>
                      <a:r>
                        <a:rPr lang="en-GB" sz="1100">
                          <a:solidFill>
                            <a:schemeClr val="tx1"/>
                          </a:solidFill>
                          <a:latin typeface="Avenir Next LT Pro Light"/>
                          <a:cs typeface="Arial"/>
                        </a:rPr>
                        <a:t>Percentage of children achieving a good level of development at the end of Reception</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High</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a:solidFill>
                            <a:srgbClr val="000000"/>
                          </a:solidFill>
                          <a:effectLst/>
                          <a:latin typeface="Avenir Next LT Pro Light"/>
                          <a:cs typeface="Arial"/>
                        </a:rPr>
                        <a:t>74.1%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a:solidFill>
                            <a:srgbClr val="000000"/>
                          </a:solidFill>
                          <a:effectLst/>
                          <a:latin typeface="Avenir Next LT Pro Light"/>
                          <a:cs typeface="Arial"/>
                        </a:rPr>
                        <a:t>(2024-2025)</a:t>
                      </a:r>
                    </a:p>
                  </a:txBody>
                  <a:tcPr anchor="c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a:solidFill>
                            <a:srgbClr val="000000"/>
                          </a:solidFill>
                          <a:effectLst/>
                          <a:latin typeface="Avenir Next LT Pro Light"/>
                          <a:cs typeface="Arial"/>
                        </a:rPr>
                        <a:t>+0.2</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a:solidFill>
                            <a:srgbClr val="000000"/>
                          </a:solidFill>
                          <a:effectLst/>
                          <a:latin typeface="Avenir Next LT Pro Light"/>
                          <a:cs typeface="Arial"/>
                        </a:rPr>
                        <a:t>73.9%</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a:solidFill>
                            <a:srgbClr val="000000"/>
                          </a:solidFill>
                          <a:effectLst/>
                          <a:latin typeface="Avenir Next LT Pro Light"/>
                          <a:cs typeface="Arial"/>
                        </a:rPr>
                        <a:t>(2023-2024)</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547795134"/>
                  </a:ext>
                </a:extLst>
              </a:tr>
              <a:tr h="1293277">
                <a:tc>
                  <a:txBody>
                    <a:bodyPr/>
                    <a:lstStyle/>
                    <a:p>
                      <a:pPr algn="ctr"/>
                      <a:r>
                        <a:rPr lang="en-GB" sz="1100">
                          <a:solidFill>
                            <a:schemeClr val="tx1"/>
                          </a:solidFill>
                          <a:latin typeface="Avenir Next LT Pro Light"/>
                          <a:cs typeface="Arial"/>
                        </a:rPr>
                        <a:t>Proportion of residents who would be willing to work with others to improve their local area***</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72.6%</a:t>
                      </a:r>
                    </a:p>
                    <a:p>
                      <a:pPr lvl="0" algn="ctr">
                        <a:buNone/>
                      </a:pPr>
                      <a:r>
                        <a:rPr lang="en-GB" sz="1100" b="1" i="0">
                          <a:solidFill>
                            <a:schemeClr val="tx1"/>
                          </a:solidFill>
                          <a:latin typeface="Avenir Next LT Pro Light"/>
                          <a:cs typeface="Arial"/>
                        </a:rPr>
                        <a:t>(April 2025 - March 2026)</a:t>
                      </a:r>
                    </a:p>
                  </a:txBody>
                  <a:tcPr anchor="ctr">
                    <a:solidFill>
                      <a:srgbClr val="FFC000"/>
                    </a:solidFill>
                  </a:tcPr>
                </a:tc>
                <a:tc>
                  <a:txBody>
                    <a:bodyPr/>
                    <a:lstStyle/>
                    <a:p>
                      <a:pPr lvl="0" algn="ctr">
                        <a:buNone/>
                      </a:pPr>
                      <a:r>
                        <a:rPr lang="en-GB" sz="1100" b="0" i="0">
                          <a:latin typeface="Avenir Next LT Pro Light"/>
                          <a:cs typeface="Arial"/>
                        </a:rPr>
                        <a:t>-3.7</a:t>
                      </a:r>
                    </a:p>
                    <a:p>
                      <a:pPr lvl="0" algn="ctr">
                        <a:buNone/>
                      </a:pPr>
                      <a:r>
                        <a:rPr lang="en-GB" sz="1100" b="0" i="0">
                          <a:solidFill>
                            <a:schemeClr val="tx1"/>
                          </a:solidFill>
                          <a:latin typeface="Avenir Next LT Pro Light"/>
                          <a:cs typeface="Arial"/>
                        </a:rPr>
                        <a:t>76.3%</a:t>
                      </a:r>
                    </a:p>
                    <a:p>
                      <a:pPr lvl="0" algn="ctr">
                        <a:buNone/>
                      </a:pPr>
                      <a:r>
                        <a:rPr lang="en-GB" sz="1100" b="0" i="0">
                          <a:solidFill>
                            <a:schemeClr val="tx1"/>
                          </a:solidFill>
                          <a:latin typeface="Avenir Next LT Pro Light"/>
                          <a:cs typeface="Arial"/>
                        </a:rPr>
                        <a:t> (April 2024 - March 2025)</a:t>
                      </a:r>
                    </a:p>
                  </a:txBody>
                  <a:tcPr anchor="ctr">
                    <a:solidFill>
                      <a:schemeClr val="bg1">
                        <a:lumMod val="95000"/>
                      </a:schemeClr>
                    </a:solidFill>
                  </a:tcPr>
                </a:tc>
                <a:tc>
                  <a:txBody>
                    <a:bodyPr/>
                    <a:lstStyle/>
                    <a:p>
                      <a:pPr lvl="0" algn="ctr">
                        <a:buNone/>
                      </a:pPr>
                      <a:r>
                        <a:rPr lang="en-GB" sz="1100" b="1" i="0">
                          <a:latin typeface="Avenir Next LT Pro Light"/>
                          <a:cs typeface="Arial"/>
                        </a:rPr>
                        <a:t>Best</a:t>
                      </a:r>
                      <a:r>
                        <a:rPr lang="en-GB" sz="1100" i="0">
                          <a:latin typeface="Avenir Next LT Pro Light"/>
                          <a:cs typeface="Arial"/>
                        </a:rPr>
                        <a:t>: Guildford 78.5%</a:t>
                      </a:r>
                    </a:p>
                    <a:p>
                      <a:pPr lvl="0" algn="ctr">
                        <a:buNone/>
                      </a:pPr>
                      <a:r>
                        <a:rPr lang="en-GB" sz="1100" b="1" i="0">
                          <a:solidFill>
                            <a:schemeClr val="tx1"/>
                          </a:solidFill>
                          <a:latin typeface="Avenir Next LT Pro Light"/>
                          <a:cs typeface="Arial"/>
                        </a:rPr>
                        <a:t>Worst</a:t>
                      </a:r>
                      <a:r>
                        <a:rPr lang="en-GB" sz="1100" b="0" i="0">
                          <a:solidFill>
                            <a:schemeClr val="tx1"/>
                          </a:solidFill>
                          <a:latin typeface="Avenir Next LT Pro Light"/>
                          <a:cs typeface="Arial"/>
                        </a:rPr>
                        <a:t>: Mole Valley</a:t>
                      </a:r>
                    </a:p>
                    <a:p>
                      <a:pPr lvl="0" algn="ctr">
                        <a:buNone/>
                      </a:pPr>
                      <a:r>
                        <a:rPr lang="en-GB" sz="1100" b="0" i="0">
                          <a:solidFill>
                            <a:schemeClr val="tx1"/>
                          </a:solidFill>
                          <a:latin typeface="Avenir Next LT Pro Light"/>
                          <a:cs typeface="Arial"/>
                        </a:rPr>
                        <a:t>66.1%</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794750692"/>
                  </a:ext>
                </a:extLst>
              </a:tr>
              <a:tr h="1293277">
                <a:tc>
                  <a:txBody>
                    <a:bodyPr/>
                    <a:lstStyle/>
                    <a:p>
                      <a:pPr algn="ctr"/>
                      <a:r>
                        <a:rPr lang="en-GB" sz="1100">
                          <a:solidFill>
                            <a:schemeClr val="tx1"/>
                          </a:solidFill>
                          <a:latin typeface="Avenir Next LT Pro Light"/>
                          <a:cs typeface="Arial"/>
                        </a:rPr>
                        <a:t>Proportion of residents who agree people from different backgrounds get along in their local area***</a:t>
                      </a:r>
                      <a:endParaRPr lang="en-GB" sz="1100">
                        <a:solidFill>
                          <a:schemeClr val="tx1"/>
                        </a:solidFill>
                        <a:highlight>
                          <a:srgbClr val="FFFF00"/>
                        </a:highlight>
                        <a:latin typeface="Avenir Next LT Pro Light"/>
                        <a:cs typeface="Arial"/>
                      </a:endParaRP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84.99%</a:t>
                      </a:r>
                    </a:p>
                    <a:p>
                      <a:pPr lvl="0" algn="ctr">
                        <a:buNone/>
                      </a:pPr>
                      <a:r>
                        <a:rPr lang="en-GB" sz="1100" b="1" i="0">
                          <a:solidFill>
                            <a:schemeClr val="tx1"/>
                          </a:solidFill>
                          <a:latin typeface="Avenir Next LT Pro Light"/>
                          <a:cs typeface="Arial"/>
                        </a:rPr>
                        <a:t>(April 2025 - March 2026)</a:t>
                      </a:r>
                    </a:p>
                  </a:txBody>
                  <a:tcPr anchor="ctr">
                    <a:solidFill>
                      <a:srgbClr val="FFC000"/>
                    </a:solidFill>
                  </a:tcPr>
                </a:tc>
                <a:tc>
                  <a:txBody>
                    <a:bodyPr/>
                    <a:lstStyle/>
                    <a:p>
                      <a:pPr lvl="0" algn="ctr">
                        <a:buNone/>
                      </a:pPr>
                      <a:r>
                        <a:rPr lang="en-GB" sz="1100" b="0" i="0">
                          <a:latin typeface="Avenir Next LT Pro Light"/>
                          <a:cs typeface="Arial"/>
                        </a:rPr>
                        <a:t>-2.0</a:t>
                      </a:r>
                    </a:p>
                    <a:p>
                      <a:pPr lvl="0" algn="ctr">
                        <a:buNone/>
                      </a:pPr>
                      <a:r>
                        <a:rPr lang="en-GB" sz="1100" b="0" i="0">
                          <a:latin typeface="Avenir Next LT Pro Light"/>
                          <a:cs typeface="Arial"/>
                        </a:rPr>
                        <a:t>86.9%</a:t>
                      </a:r>
                    </a:p>
                    <a:p>
                      <a:pPr lvl="0" algn="ctr">
                        <a:buNone/>
                      </a:pPr>
                      <a:r>
                        <a:rPr lang="en-GB" sz="1100" b="0" i="0">
                          <a:latin typeface="Avenir Next LT Pro Light"/>
                          <a:cs typeface="Arial"/>
                        </a:rPr>
                        <a:t> (April 2024 - March 2025)</a:t>
                      </a:r>
                    </a:p>
                  </a:txBody>
                  <a:tcPr anchor="ctr">
                    <a:solidFill>
                      <a:schemeClr val="bg1">
                        <a:lumMod val="95000"/>
                      </a:schemeClr>
                    </a:solidFill>
                  </a:tcPr>
                </a:tc>
                <a:tc>
                  <a:txBody>
                    <a:bodyPr/>
                    <a:lstStyle/>
                    <a:p>
                      <a:pPr lvl="0" algn="ctr">
                        <a:buNone/>
                      </a:pPr>
                      <a:r>
                        <a:rPr lang="en-GB" sz="1100" b="1" i="0">
                          <a:latin typeface="Avenir Next LT Pro Light"/>
                          <a:cs typeface="Arial"/>
                        </a:rPr>
                        <a:t>Best</a:t>
                      </a:r>
                      <a:r>
                        <a:rPr lang="en-GB" sz="1100" i="0">
                          <a:latin typeface="Avenir Next LT Pro Light"/>
                          <a:cs typeface="Arial"/>
                        </a:rPr>
                        <a:t>: Waverley 89.07%</a:t>
                      </a:r>
                    </a:p>
                    <a:p>
                      <a:pPr lvl="0" algn="ctr">
                        <a:buNone/>
                      </a:pPr>
                      <a:r>
                        <a:rPr lang="en-GB" sz="1100" b="1" i="0">
                          <a:solidFill>
                            <a:schemeClr val="tx1"/>
                          </a:solidFill>
                          <a:latin typeface="Avenir Next LT Pro Light"/>
                          <a:cs typeface="Arial"/>
                        </a:rPr>
                        <a:t>Worst</a:t>
                      </a:r>
                      <a:r>
                        <a:rPr lang="en-GB" sz="1100" b="0" i="0">
                          <a:solidFill>
                            <a:schemeClr val="tx1"/>
                          </a:solidFill>
                          <a:latin typeface="Avenir Next LT Pro Light"/>
                          <a:cs typeface="Arial"/>
                        </a:rPr>
                        <a:t>: Reigate &amp; Banstead 80.39%</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73980640"/>
                  </a:ext>
                </a:extLst>
              </a:tr>
            </a:tbl>
          </a:graphicData>
        </a:graphic>
      </p:graphicFrame>
      <p:sp>
        <p:nvSpPr>
          <p:cNvPr id="5" name="TextBox 4">
            <a:extLst>
              <a:ext uri="{FF2B5EF4-FFF2-40B4-BE49-F238E27FC236}">
                <a16:creationId xmlns:a16="http://schemas.microsoft.com/office/drawing/2014/main" id="{9891F0C3-E521-7028-42FB-E9DEC46F8F5A}"/>
              </a:ext>
            </a:extLst>
          </p:cNvPr>
          <p:cNvSpPr txBox="1"/>
          <p:nvPr/>
        </p:nvSpPr>
        <p:spPr>
          <a:xfrm>
            <a:off x="101299" y="6174723"/>
            <a:ext cx="10852983" cy="707886"/>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1" u="none" strike="noStrike" kern="1200" cap="none" spc="0" normalizeH="0" baseline="0" noProof="0">
                <a:ln>
                  <a:noFill/>
                </a:ln>
                <a:solidFill>
                  <a:prstClr val="black"/>
                </a:solidFill>
                <a:effectLst/>
                <a:uLnTx/>
                <a:uFillTx/>
                <a:latin typeface="Avenir Next LT Pro Light" panose="020B0304020202020204" pitchFamily="34" charset="0"/>
                <a:ea typeface="+mn-ea"/>
                <a:cs typeface="Arial"/>
              </a:rPr>
              <a:t>* This is the percentage of pupils achieving the expected standard. For example, if 76% of non-disadvantaged pupils attain a good level of early years development, compared to 49% of disadvantaged pupils, the gap is 27%. Disadvantage includes looked after children, adopted children and children eligible for Free School Meals in the last 6 years. </a:t>
            </a:r>
            <a:endParaRPr kumimoji="0" lang="en-US" sz="1800" b="0" i="1" u="none" strike="noStrike" kern="1200" cap="none" spc="0" normalizeH="0" baseline="0" noProof="0">
              <a:ln>
                <a:noFill/>
              </a:ln>
              <a:solidFill>
                <a:prstClr val="black"/>
              </a:solidFill>
              <a:effectLst/>
              <a:uLnTx/>
              <a:uFillTx/>
              <a:latin typeface="Avenir Next LT Pro Light" panose="020B0304020202020204" pitchFamily="34" charset="0"/>
              <a:ea typeface="Calibri" panose="020F0502020204030204"/>
              <a:cs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1" u="none" strike="noStrike" kern="1200" cap="none" spc="0" normalizeH="0" baseline="0" noProof="0">
                <a:ln>
                  <a:noFill/>
                </a:ln>
                <a:solidFill>
                  <a:prstClr val="black"/>
                </a:solidFill>
                <a:effectLst/>
                <a:uLnTx/>
                <a:uFillTx/>
                <a:latin typeface="Avenir Next LT Pro Light" panose="020B0304020202020204" pitchFamily="34" charset="0"/>
                <a:ea typeface="Calibri" panose="020F0502020204030204"/>
                <a:cs typeface="Arial"/>
              </a:rPr>
              <a:t>** This is the points gap in average ‘Attainment 8’ score; Surrey average in 2022/23 was 50.8./90.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1" u="none" strike="noStrike" kern="1200" cap="none" spc="0" normalizeH="0" baseline="0" noProof="0">
                <a:ln>
                  <a:noFill/>
                </a:ln>
                <a:solidFill>
                  <a:prstClr val="black"/>
                </a:solidFill>
                <a:effectLst/>
                <a:uLnTx/>
                <a:uFillTx/>
                <a:latin typeface="Avenir Next LT Pro Light" panose="020B0304020202020204" pitchFamily="34" charset="0"/>
                <a:ea typeface="Calibri" panose="020F0502020204030204"/>
                <a:cs typeface="Arial"/>
              </a:rPr>
              <a:t>***Responses to Joint Neighbourhood Survey</a:t>
            </a:r>
            <a:endParaRPr kumimoji="0" lang="en-GB" sz="800" b="0" i="1" u="none" strike="noStrike" kern="1200" cap="none" spc="0" normalizeH="0" baseline="0" noProof="0">
              <a:ln>
                <a:noFill/>
              </a:ln>
              <a:solidFill>
                <a:prstClr val="black"/>
              </a:solidFill>
              <a:effectLst/>
              <a:uLnTx/>
              <a:uFillTx/>
              <a:latin typeface="Avenir Next LT Pro Light" panose="020B0304020202020204" pitchFamily="34" charset="0"/>
              <a:ea typeface="Calibri" panose="020F0502020204030204"/>
              <a:cs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800" b="0" i="1" u="none" strike="noStrike" kern="1200" cap="none" spc="0" normalizeH="0" baseline="0" noProof="0">
              <a:ln>
                <a:noFill/>
              </a:ln>
              <a:solidFill>
                <a:prstClr val="black"/>
              </a:solidFill>
              <a:effectLst/>
              <a:uLnTx/>
              <a:uFillTx/>
              <a:latin typeface="Avenir Next LT Pro Light" panose="020B0304020202020204" pitchFamily="34" charset="0"/>
              <a:ea typeface="Calibri" panose="020F0502020204030204"/>
              <a:cs typeface="Arial"/>
            </a:endParaRPr>
          </a:p>
        </p:txBody>
      </p:sp>
      <p:sp>
        <p:nvSpPr>
          <p:cNvPr id="6" name="Title 1">
            <a:extLst>
              <a:ext uri="{FF2B5EF4-FFF2-40B4-BE49-F238E27FC236}">
                <a16:creationId xmlns:a16="http://schemas.microsoft.com/office/drawing/2014/main" id="{AAE2E8FD-E152-3738-F309-C50F468356D7}"/>
              </a:ext>
            </a:extLst>
          </p:cNvPr>
          <p:cNvSpPr txBox="1">
            <a:spLocks/>
          </p:cNvSpPr>
          <p:nvPr/>
        </p:nvSpPr>
        <p:spPr>
          <a:xfrm>
            <a:off x="65230" y="181120"/>
            <a:ext cx="10511331" cy="494116"/>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PRIORITY 3: Supporting those of all ages (babies, children, young people, adults and older adults) in the Priority Populations to reach their potential by addressing the wider determinants of health</a:t>
            </a:r>
          </a:p>
          <a:p>
            <a:pPr marL="0" marR="0" lvl="0" indent="0" algn="l" defTabSz="914400" rtl="0" eaLnBrk="1" fontAlgn="auto" latinLnBrk="0" hangingPunct="1">
              <a:lnSpc>
                <a:spcPct val="150000"/>
              </a:lnSpc>
              <a:spcBef>
                <a:spcPct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OUTCOME 2: Communities are empowered and thriving</a:t>
            </a:r>
          </a:p>
        </p:txBody>
      </p:sp>
      <p:graphicFrame>
        <p:nvGraphicFramePr>
          <p:cNvPr id="3" name="Table 2">
            <a:extLst>
              <a:ext uri="{FF2B5EF4-FFF2-40B4-BE49-F238E27FC236}">
                <a16:creationId xmlns:a16="http://schemas.microsoft.com/office/drawing/2014/main" id="{7A041898-55B2-C70F-502A-829DB2ED364B}"/>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11332958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1430181723"/>
              </p:ext>
            </p:extLst>
          </p:nvPr>
        </p:nvGraphicFramePr>
        <p:xfrm>
          <a:off x="93137" y="911813"/>
          <a:ext cx="10678097" cy="5162095"/>
        </p:xfrm>
        <a:graphic>
          <a:graphicData uri="http://schemas.openxmlformats.org/drawingml/2006/table">
            <a:tbl>
              <a:tblPr firstRow="1" bandRow="1">
                <a:tableStyleId>{5C22544A-7EE6-4342-B048-85BDC9FD1C3A}</a:tableStyleId>
              </a:tblPr>
              <a:tblGrid>
                <a:gridCol w="2042563">
                  <a:extLst>
                    <a:ext uri="{9D8B030D-6E8A-4147-A177-3AD203B41FA5}">
                      <a16:colId xmlns:a16="http://schemas.microsoft.com/office/drawing/2014/main" val="1076838934"/>
                    </a:ext>
                  </a:extLst>
                </a:gridCol>
                <a:gridCol w="654153">
                  <a:extLst>
                    <a:ext uri="{9D8B030D-6E8A-4147-A177-3AD203B41FA5}">
                      <a16:colId xmlns:a16="http://schemas.microsoft.com/office/drawing/2014/main" val="3415401710"/>
                    </a:ext>
                  </a:extLst>
                </a:gridCol>
                <a:gridCol w="1062941">
                  <a:extLst>
                    <a:ext uri="{9D8B030D-6E8A-4147-A177-3AD203B41FA5}">
                      <a16:colId xmlns:a16="http://schemas.microsoft.com/office/drawing/2014/main" val="3306456710"/>
                    </a:ext>
                  </a:extLst>
                </a:gridCol>
                <a:gridCol w="1234036">
                  <a:extLst>
                    <a:ext uri="{9D8B030D-6E8A-4147-A177-3AD203B41FA5}">
                      <a16:colId xmlns:a16="http://schemas.microsoft.com/office/drawing/2014/main" val="3973738166"/>
                    </a:ext>
                  </a:extLst>
                </a:gridCol>
                <a:gridCol w="1880195">
                  <a:extLst>
                    <a:ext uri="{9D8B030D-6E8A-4147-A177-3AD203B41FA5}">
                      <a16:colId xmlns:a16="http://schemas.microsoft.com/office/drawing/2014/main" val="488313225"/>
                    </a:ext>
                  </a:extLst>
                </a:gridCol>
                <a:gridCol w="1986021">
                  <a:extLst>
                    <a:ext uri="{9D8B030D-6E8A-4147-A177-3AD203B41FA5}">
                      <a16:colId xmlns:a16="http://schemas.microsoft.com/office/drawing/2014/main" val="992201483"/>
                    </a:ext>
                  </a:extLst>
                </a:gridCol>
                <a:gridCol w="1818188">
                  <a:extLst>
                    <a:ext uri="{9D8B030D-6E8A-4147-A177-3AD203B41FA5}">
                      <a16:colId xmlns:a16="http://schemas.microsoft.com/office/drawing/2014/main" val="1974498419"/>
                    </a:ext>
                  </a:extLst>
                </a:gridCol>
              </a:tblGrid>
              <a:tr h="1387443">
                <a:tc>
                  <a:txBody>
                    <a:bodyPr/>
                    <a:lstStyle/>
                    <a:p>
                      <a:pPr algn="ctr"/>
                      <a:r>
                        <a:rPr lang="en-GB" sz="11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Surrey result</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Change from previous Surrey result </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1445179">
                <a:tc>
                  <a:txBody>
                    <a:bodyPr/>
                    <a:lstStyle/>
                    <a:p>
                      <a:pPr algn="ctr"/>
                      <a:r>
                        <a:rPr lang="en-GB" sz="1100">
                          <a:solidFill>
                            <a:schemeClr val="tx1"/>
                          </a:solidFill>
                          <a:latin typeface="Avenir Next LT Pro Light"/>
                          <a:cs typeface="Arial"/>
                        </a:rPr>
                        <a:t>Unemployment benefit  (Jobseekers Allowance and out of work Universal Credit claimants)*</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i="0" u="none">
                          <a:solidFill>
                            <a:schemeClr val="tx1"/>
                          </a:solidFill>
                          <a:latin typeface="Avenir Next LT Pro Light"/>
                          <a:cs typeface="Arial"/>
                        </a:rPr>
                        <a:t>2.38%                                           (February 2026)</a:t>
                      </a:r>
                    </a:p>
                  </a:txBody>
                  <a:tcPr anchor="ctr">
                    <a:solidFill>
                      <a:srgbClr val="FFC000"/>
                    </a:solidFill>
                  </a:tcPr>
                </a:tc>
                <a:tc>
                  <a:txBody>
                    <a:bodyPr/>
                    <a:lstStyle/>
                    <a:p>
                      <a:pPr marL="0" lvl="0" indent="0" algn="ctr">
                        <a:lnSpc>
                          <a:spcPct val="100000"/>
                        </a:lnSpc>
                        <a:buNone/>
                      </a:pPr>
                      <a:endParaRPr lang="en-GB" sz="1100" b="0" i="0" u="none" strike="noStrike" baseline="0" noProof="0">
                        <a:solidFill>
                          <a:srgbClr val="000000"/>
                        </a:solidFill>
                        <a:latin typeface="Avenir Next LT Pro Light" panose="020B0304020202020204" pitchFamily="34" charset="0"/>
                      </a:endParaRPr>
                    </a:p>
                    <a:p>
                      <a:pPr marL="0" lvl="0" indent="0" algn="ctr">
                        <a:lnSpc>
                          <a:spcPct val="100000"/>
                        </a:lnSpc>
                        <a:buNone/>
                      </a:pPr>
                      <a:r>
                        <a:rPr lang="en-GB" sz="1100" b="0" i="0" u="none" strike="noStrike" baseline="0" noProof="0">
                          <a:solidFill>
                            <a:srgbClr val="000000"/>
                          </a:solidFill>
                          <a:latin typeface="Avenir Next LT Pro Light"/>
                        </a:rPr>
                        <a:t>+0.11</a:t>
                      </a:r>
                    </a:p>
                    <a:p>
                      <a:pPr lvl="0" algn="ctr">
                        <a:buNone/>
                      </a:pPr>
                      <a:r>
                        <a:rPr lang="en-GB" sz="1100" b="0" i="0" u="none">
                          <a:solidFill>
                            <a:schemeClr val="tx1"/>
                          </a:solidFill>
                          <a:latin typeface="Avenir Next LT Pro Light"/>
                          <a:cs typeface="Arial"/>
                        </a:rPr>
                        <a:t>2.27% (December 2025) </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Best</a:t>
                      </a:r>
                      <a:r>
                        <a:rPr lang="en-GB" sz="1100" b="0" i="0">
                          <a:solidFill>
                            <a:schemeClr val="tx1"/>
                          </a:solidFill>
                          <a:latin typeface="Avenir Next LT Pro Light"/>
                          <a:cs typeface="Arial"/>
                        </a:rPr>
                        <a:t>: Mole Valley 1.94%</a:t>
                      </a:r>
                    </a:p>
                    <a:p>
                      <a:pPr lvl="0" algn="ctr">
                        <a:buNone/>
                      </a:pPr>
                      <a:r>
                        <a:rPr lang="en-GB" sz="1100" b="1" i="0">
                          <a:solidFill>
                            <a:schemeClr val="tx1"/>
                          </a:solidFill>
                          <a:latin typeface="Avenir Next LT Pro Light"/>
                          <a:cs typeface="Arial"/>
                        </a:rPr>
                        <a:t>Worst</a:t>
                      </a:r>
                      <a:r>
                        <a:rPr lang="en-GB" sz="1100" b="0" i="0">
                          <a:solidFill>
                            <a:schemeClr val="tx1"/>
                          </a:solidFill>
                          <a:latin typeface="Avenir Next LT Pro Light"/>
                          <a:cs typeface="Arial"/>
                        </a:rPr>
                        <a:t>: </a:t>
                      </a:r>
                      <a:r>
                        <a:rPr lang="en-GB" sz="1100" b="1" i="0" u="none" strike="noStrike" noProof="0">
                          <a:solidFill>
                            <a:srgbClr val="996633"/>
                          </a:solidFill>
                          <a:latin typeface="Avenir Next LT Pro Light"/>
                          <a:cs typeface="Arial"/>
                        </a:rPr>
                        <a:t>Spelthorne</a:t>
                      </a:r>
                      <a:r>
                        <a:rPr lang="en-GB" sz="1100" b="0" i="0">
                          <a:solidFill>
                            <a:schemeClr val="tx1"/>
                          </a:solidFill>
                          <a:latin typeface="Avenir Next LT Pro Light"/>
                          <a:cs typeface="Arial"/>
                        </a:rPr>
                        <a:t> 3.56%</a:t>
                      </a:r>
                    </a:p>
                  </a:txBody>
                  <a:tcPr anchor="ctr">
                    <a:solidFill>
                      <a:schemeClr val="bg1">
                        <a:lumMod val="95000"/>
                      </a:schemeClr>
                    </a:solidFill>
                  </a:tcPr>
                </a:tc>
                <a:tc>
                  <a:txBody>
                    <a:bodyPr/>
                    <a:lstStyle/>
                    <a:p>
                      <a:pPr lvl="0" algn="ctr">
                        <a:buNone/>
                      </a:pPr>
                      <a:r>
                        <a:rPr lang="en-GB" sz="1100" b="1" i="0" u="none" strike="noStrike" noProof="0">
                          <a:solidFill>
                            <a:schemeClr val="tx1"/>
                          </a:solidFill>
                          <a:effectLst/>
                          <a:latin typeface="Avenir Next LT Pro Light"/>
                        </a:rPr>
                        <a:t>Best</a:t>
                      </a:r>
                      <a:r>
                        <a:rPr lang="en-GB" sz="1100" b="0" i="0" u="none" strike="noStrike" noProof="0">
                          <a:solidFill>
                            <a:schemeClr val="tx1"/>
                          </a:solidFill>
                          <a:effectLst/>
                          <a:latin typeface="Avenir Next LT Pro Light"/>
                        </a:rPr>
                        <a:t>: Woking Wise 1 PCN 1.68%</a:t>
                      </a:r>
                    </a:p>
                    <a:p>
                      <a:pPr lvl="0" algn="ctr">
                        <a:buNone/>
                      </a:pPr>
                      <a:r>
                        <a:rPr lang="en-GB" sz="1100" b="1" i="0" u="none" strike="noStrike" noProof="0">
                          <a:solidFill>
                            <a:schemeClr val="tx1"/>
                          </a:solidFill>
                          <a:effectLst/>
                          <a:latin typeface="Avenir Next LT Pro Light"/>
                        </a:rPr>
                        <a:t>Worst</a:t>
                      </a:r>
                      <a:r>
                        <a:rPr lang="en-GB" sz="1100" b="0" i="0" u="none" strike="noStrike" noProof="0">
                          <a:solidFill>
                            <a:schemeClr val="tx1"/>
                          </a:solidFill>
                          <a:effectLst/>
                          <a:latin typeface="Avenir Next LT Pro Light"/>
                        </a:rPr>
                        <a:t>:</a:t>
                      </a:r>
                      <a:r>
                        <a:rPr lang="en-GB" sz="1100" b="1" i="0" u="none" strike="noStrike" noProof="0">
                          <a:solidFill>
                            <a:schemeClr val="accent2"/>
                          </a:solidFill>
                          <a:effectLst/>
                          <a:latin typeface="Avenir Next LT Pro Light"/>
                        </a:rPr>
                        <a:t> </a:t>
                      </a:r>
                      <a:r>
                        <a:rPr lang="en-GB" sz="1100" b="0" kern="1200" noProof="0">
                          <a:solidFill>
                            <a:schemeClr val="tx1"/>
                          </a:solidFill>
                          <a:latin typeface="Avenir Next LT Pro Light"/>
                          <a:ea typeface="+mn-ea"/>
                          <a:cs typeface="Arial"/>
                        </a:rPr>
                        <a:t>Walton Practices Confederation PCN 3.67%</a:t>
                      </a:r>
                      <a:endParaRPr lang="en-GB" sz="1100" b="0" i="0" u="none" strike="noStrike" noProof="0">
                        <a:solidFill>
                          <a:schemeClr val="tx1"/>
                        </a:solidFill>
                        <a:effectLst/>
                        <a:latin typeface="Avenir Next LT Pro Light"/>
                      </a:endParaRPr>
                    </a:p>
                  </a:txBody>
                  <a:tcPr anchor="ctr">
                    <a:solidFill>
                      <a:schemeClr val="bg1">
                        <a:lumMod val="95000"/>
                      </a:schemeClr>
                    </a:solidFill>
                  </a:tcPr>
                </a:tc>
                <a:tc>
                  <a:txBody>
                    <a:bodyPr/>
                    <a:lstStyle/>
                    <a:p>
                      <a:pPr marL="0" lvl="0" indent="0" algn="ctr">
                        <a:lnSpc>
                          <a:spcPct val="100000"/>
                        </a:lnSpc>
                        <a:buNone/>
                      </a:pPr>
                      <a:r>
                        <a:rPr lang="en-GB" sz="1100" b="1" i="0" u="none" strike="noStrike" baseline="0" noProof="0">
                          <a:solidFill>
                            <a:srgbClr val="000000"/>
                          </a:solidFill>
                          <a:effectLst/>
                          <a:latin typeface="Avenir Next LT Pro Light"/>
                        </a:rPr>
                        <a:t>Best</a:t>
                      </a:r>
                      <a:r>
                        <a:rPr lang="en-GB" sz="1100" b="0" i="0" u="none" strike="noStrike" baseline="0" noProof="0">
                          <a:solidFill>
                            <a:srgbClr val="000000"/>
                          </a:solidFill>
                          <a:effectLst/>
                          <a:latin typeface="Avenir Next LT Pro Light"/>
                        </a:rPr>
                        <a:t>: Woldingham (Tandridge) 0.70%</a:t>
                      </a:r>
                    </a:p>
                    <a:p>
                      <a:pPr marL="0" lvl="0" indent="0" algn="ctr">
                        <a:lnSpc>
                          <a:spcPct val="100000"/>
                        </a:lnSpc>
                        <a:buNone/>
                      </a:pPr>
                      <a:r>
                        <a:rPr lang="en-GB" sz="1100" b="1" i="0" u="none" strike="noStrike" baseline="0" noProof="0">
                          <a:solidFill>
                            <a:srgbClr val="000000"/>
                          </a:solidFill>
                          <a:effectLst/>
                          <a:latin typeface="Avenir Next LT Pro Light"/>
                        </a:rPr>
                        <a:t>Worst</a:t>
                      </a:r>
                      <a:r>
                        <a:rPr lang="en-GB" sz="1100" b="0" i="0" u="none" strike="noStrike" baseline="0" noProof="0">
                          <a:solidFill>
                            <a:schemeClr val="tx1"/>
                          </a:solidFill>
                          <a:effectLst/>
                          <a:latin typeface="Avenir Next LT Pro Light"/>
                        </a:rPr>
                        <a:t>: </a:t>
                      </a:r>
                      <a:r>
                        <a:rPr lang="en-GB" sz="1100" b="1" i="0" u="none" strike="noStrike" kern="1200" baseline="0" noProof="0">
                          <a:solidFill>
                            <a:srgbClr val="FF009D"/>
                          </a:solidFill>
                          <a:effectLst/>
                          <a:latin typeface="Avenir Next LT Pro Light"/>
                          <a:ea typeface="+mn-ea"/>
                          <a:cs typeface="+mn-cs"/>
                        </a:rPr>
                        <a:t>Stanwell North </a:t>
                      </a:r>
                      <a:r>
                        <a:rPr lang="en-GB" sz="1100" b="0" i="0" u="none" strike="noStrike" kern="1200" baseline="0" noProof="0">
                          <a:solidFill>
                            <a:schemeClr val="tx1"/>
                          </a:solidFill>
                          <a:effectLst/>
                          <a:latin typeface="Avenir Next LT Pro Light"/>
                          <a:ea typeface="+mn-ea"/>
                          <a:cs typeface="+mn-cs"/>
                        </a:rPr>
                        <a:t>(Spelthorne) 4.85%</a:t>
                      </a:r>
                      <a:endParaRPr lang="en-GB" sz="1100" b="0" i="0" u="none" strike="noStrike" baseline="0" noProof="0">
                        <a:solidFill>
                          <a:schemeClr val="tx1"/>
                        </a:solidFill>
                        <a:effectLst/>
                        <a:latin typeface="Avenir Next LT Pro Light"/>
                      </a:endParaRPr>
                    </a:p>
                  </a:txBody>
                  <a:tcPr anchor="ctr">
                    <a:solidFill>
                      <a:schemeClr val="bg1">
                        <a:lumMod val="95000"/>
                      </a:schemeClr>
                    </a:solidFill>
                  </a:tcPr>
                </a:tc>
                <a:extLst>
                  <a:ext uri="{0D108BD9-81ED-4DB2-BD59-A6C34878D82A}">
                    <a16:rowId xmlns:a16="http://schemas.microsoft.com/office/drawing/2014/main" val="1491236076"/>
                  </a:ext>
                </a:extLst>
              </a:tr>
              <a:tr h="1224387">
                <a:tc>
                  <a:txBody>
                    <a:bodyPr/>
                    <a:lstStyle/>
                    <a:p>
                      <a:pPr algn="ctr"/>
                      <a:r>
                        <a:rPr lang="en-GB" sz="1100">
                          <a:solidFill>
                            <a:schemeClr val="tx1"/>
                          </a:solidFill>
                          <a:latin typeface="Avenir Next LT Pro Light"/>
                          <a:cs typeface="Arial"/>
                        </a:rPr>
                        <a:t>Youth unemployment (young people aged 18-24 receiving Jobseekers Allowance or Universal Credit)**</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3.45%                                           (February 2026) </a:t>
                      </a:r>
                    </a:p>
                  </a:txBody>
                  <a:tcPr anchor="ctr">
                    <a:solidFill>
                      <a:srgbClr val="FFC000"/>
                    </a:solidFill>
                  </a:tcPr>
                </a:tc>
                <a:tc>
                  <a:txBody>
                    <a:bodyPr/>
                    <a:lstStyle/>
                    <a:p>
                      <a:pPr lvl="0" algn="ctr">
                        <a:buNone/>
                      </a:pPr>
                      <a:r>
                        <a:rPr lang="en-GB" sz="1100" b="0" i="0">
                          <a:latin typeface="Avenir Next LT Pro Light"/>
                          <a:cs typeface="Arial"/>
                        </a:rPr>
                        <a:t>+0.10</a:t>
                      </a:r>
                    </a:p>
                    <a:p>
                      <a:pPr lvl="0" algn="ctr">
                        <a:buNone/>
                      </a:pPr>
                      <a:r>
                        <a:rPr lang="en-GB" sz="1100" b="0" i="0">
                          <a:solidFill>
                            <a:schemeClr val="tx1"/>
                          </a:solidFill>
                          <a:latin typeface="Avenir Next LT Pro Light"/>
                          <a:cs typeface="Arial"/>
                        </a:rPr>
                        <a:t>3.35% (December 2025) </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Best</a:t>
                      </a:r>
                      <a:r>
                        <a:rPr lang="en-GB" sz="1100" b="0" i="0">
                          <a:solidFill>
                            <a:schemeClr val="tx1"/>
                          </a:solidFill>
                          <a:latin typeface="Avenir Next LT Pro Light"/>
                          <a:cs typeface="Arial"/>
                        </a:rPr>
                        <a:t>: Guildford 1.99%</a:t>
                      </a:r>
                    </a:p>
                    <a:p>
                      <a:pPr lvl="0" algn="ctr">
                        <a:buNone/>
                      </a:pPr>
                      <a:r>
                        <a:rPr lang="en-GB" sz="1100" b="1" i="0">
                          <a:solidFill>
                            <a:schemeClr val="tx1"/>
                          </a:solidFill>
                          <a:latin typeface="Avenir Next LT Pro Light"/>
                          <a:cs typeface="Arial"/>
                        </a:rPr>
                        <a:t>Worst</a:t>
                      </a:r>
                      <a:r>
                        <a:rPr lang="en-GB" sz="1100" b="0" i="0">
                          <a:solidFill>
                            <a:schemeClr val="tx1"/>
                          </a:solidFill>
                          <a:latin typeface="Avenir Next LT Pro Light"/>
                          <a:cs typeface="Arial"/>
                        </a:rPr>
                        <a:t>: </a:t>
                      </a:r>
                      <a:r>
                        <a:rPr lang="en-GB" sz="1100" b="1" i="0" u="none" strike="noStrike" noProof="0">
                          <a:solidFill>
                            <a:srgbClr val="996633"/>
                          </a:solidFill>
                          <a:latin typeface="Avenir Next LT Pro Light"/>
                          <a:cs typeface="Arial"/>
                        </a:rPr>
                        <a:t>Spelthorne </a:t>
                      </a:r>
                      <a:r>
                        <a:rPr lang="en-GB" sz="1100" b="0" i="0" u="none" strike="noStrike" noProof="0">
                          <a:solidFill>
                            <a:schemeClr val="tx1"/>
                          </a:solidFill>
                          <a:latin typeface="Avenir Next LT Pro Light"/>
                          <a:cs typeface="Arial"/>
                        </a:rPr>
                        <a:t>5.45%</a:t>
                      </a:r>
                      <a:endParaRPr lang="en-GB" sz="1100" b="0" i="0">
                        <a:solidFill>
                          <a:schemeClr val="tx1"/>
                        </a:solidFill>
                        <a:latin typeface="Avenir Next LT Pro Light"/>
                        <a:cs typeface="Arial"/>
                      </a:endParaRPr>
                    </a:p>
                  </a:txBody>
                  <a:tcPr anchor="ctr">
                    <a:solidFill>
                      <a:schemeClr val="bg1">
                        <a:lumMod val="95000"/>
                      </a:schemeClr>
                    </a:solidFill>
                  </a:tcPr>
                </a:tc>
                <a:tc>
                  <a:txBody>
                    <a:bodyPr/>
                    <a:lstStyle/>
                    <a:p>
                      <a:pPr marL="0" lvl="0" indent="0" algn="ctr">
                        <a:lnSpc>
                          <a:spcPct val="100000"/>
                        </a:lnSpc>
                        <a:buNone/>
                      </a:pPr>
                      <a:r>
                        <a:rPr lang="en-GB" sz="1100" b="1" i="0" u="none" strike="noStrike" baseline="0" noProof="0">
                          <a:solidFill>
                            <a:schemeClr val="tx1"/>
                          </a:solidFill>
                          <a:effectLst/>
                          <a:latin typeface="Avenir Next LT Pro Light"/>
                        </a:rPr>
                        <a:t>Best</a:t>
                      </a:r>
                      <a:r>
                        <a:rPr lang="en-GB" sz="1100" b="0" i="0" u="none" strike="noStrike" baseline="0" noProof="0">
                          <a:solidFill>
                            <a:schemeClr val="tx1"/>
                          </a:solidFill>
                          <a:effectLst/>
                          <a:latin typeface="Avenir Next LT Pro Light"/>
                        </a:rPr>
                        <a:t>: </a:t>
                      </a:r>
                      <a:r>
                        <a:rPr lang="en-GB" sz="1100" b="0" i="0" u="none" strike="noStrike" kern="1200" baseline="0" noProof="0">
                          <a:solidFill>
                            <a:schemeClr val="tx1"/>
                          </a:solidFill>
                          <a:effectLst/>
                          <a:latin typeface="Avenir Next LT Pro Light"/>
                          <a:ea typeface="+mn-ea"/>
                          <a:cs typeface="+mn-cs"/>
                        </a:rPr>
                        <a:t>Central and North Guildford PCN 1.75%</a:t>
                      </a:r>
                    </a:p>
                    <a:p>
                      <a:pPr marL="0" lvl="0" indent="0" algn="ctr">
                        <a:lnSpc>
                          <a:spcPct val="100000"/>
                        </a:lnSpc>
                        <a:buNone/>
                      </a:pPr>
                      <a:r>
                        <a:rPr lang="en-GB" sz="1100" b="1" i="0" u="none" strike="noStrike" baseline="0" noProof="0">
                          <a:solidFill>
                            <a:schemeClr val="tx1"/>
                          </a:solidFill>
                          <a:effectLst/>
                          <a:latin typeface="Avenir Next LT Pro Light"/>
                        </a:rPr>
                        <a:t>Worst</a:t>
                      </a:r>
                      <a:r>
                        <a:rPr lang="en-GB" sz="1100" b="0" i="0" u="none" strike="noStrike" baseline="0" noProof="0">
                          <a:solidFill>
                            <a:schemeClr val="tx1"/>
                          </a:solidFill>
                          <a:effectLst/>
                          <a:latin typeface="Avenir Next LT Pro Light"/>
                        </a:rPr>
                        <a:t>:</a:t>
                      </a:r>
                      <a:r>
                        <a:rPr lang="en-GB" sz="1100" b="1" i="0" u="none" strike="noStrike" kern="1200" baseline="0" noProof="0">
                          <a:solidFill>
                            <a:schemeClr val="tx1"/>
                          </a:solidFill>
                          <a:effectLst/>
                          <a:latin typeface="Avenir Next LT Pro Light"/>
                          <a:ea typeface="+mn-ea"/>
                          <a:cs typeface="Arial"/>
                        </a:rPr>
                        <a:t> </a:t>
                      </a:r>
                      <a:r>
                        <a:rPr lang="en-GB" sz="1100" b="0" i="0" u="none" strike="noStrike" kern="1200" baseline="0" noProof="0">
                          <a:solidFill>
                            <a:schemeClr val="tx1"/>
                          </a:solidFill>
                          <a:effectLst/>
                          <a:latin typeface="Avenir Next LT Pro Light"/>
                          <a:ea typeface="+mn-ea"/>
                          <a:cs typeface="+mn-cs"/>
                        </a:rPr>
                        <a:t>Walton Practices Confederation PCN  6.61%</a:t>
                      </a:r>
                    </a:p>
                  </a:txBody>
                  <a:tcPr anchor="ctr">
                    <a:solidFill>
                      <a:schemeClr val="bg1">
                        <a:lumMod val="95000"/>
                      </a:schemeClr>
                    </a:solidFill>
                  </a:tcPr>
                </a:tc>
                <a:tc>
                  <a:txBody>
                    <a:bodyPr/>
                    <a:lstStyle/>
                    <a:p>
                      <a:pPr marL="0" lvl="0" indent="0" algn="ctr">
                        <a:lnSpc>
                          <a:spcPct val="100000"/>
                        </a:lnSpc>
                        <a:buNone/>
                      </a:pPr>
                      <a:r>
                        <a:rPr lang="en-GB" sz="1100" b="1" i="0" u="none" strike="noStrike" baseline="0" noProof="0">
                          <a:solidFill>
                            <a:srgbClr val="000000"/>
                          </a:solidFill>
                          <a:effectLst/>
                          <a:latin typeface="Avenir Next LT Pro Light"/>
                        </a:rPr>
                        <a:t>Best</a:t>
                      </a:r>
                      <a:r>
                        <a:rPr lang="en-GB" sz="1100" b="0" i="0" u="none" strike="noStrike" baseline="0" noProof="0">
                          <a:solidFill>
                            <a:srgbClr val="000000"/>
                          </a:solidFill>
                          <a:effectLst/>
                          <a:latin typeface="Avenir Next LT Pro Light"/>
                        </a:rPr>
                        <a:t>: Numerous Wards </a:t>
                      </a:r>
                    </a:p>
                    <a:p>
                      <a:pPr marL="0" lvl="0" indent="0" algn="ctr">
                        <a:lnSpc>
                          <a:spcPct val="100000"/>
                        </a:lnSpc>
                        <a:buNone/>
                      </a:pPr>
                      <a:r>
                        <a:rPr lang="en-GB" sz="1100" b="0" i="0" u="none" strike="noStrike" baseline="0" noProof="0">
                          <a:solidFill>
                            <a:srgbClr val="000000"/>
                          </a:solidFill>
                          <a:effectLst/>
                          <a:latin typeface="Avenir Next LT Pro Light"/>
                        </a:rPr>
                        <a:t>at 0%</a:t>
                      </a:r>
                      <a:endParaRPr lang="en-US">
                        <a:latin typeface="Avenir Next LT Pro Light"/>
                      </a:endParaRPr>
                    </a:p>
                    <a:p>
                      <a:pPr marL="0" lvl="0" indent="0" algn="ctr">
                        <a:lnSpc>
                          <a:spcPct val="100000"/>
                        </a:lnSpc>
                        <a:buNone/>
                      </a:pPr>
                      <a:r>
                        <a:rPr lang="en-GB" sz="1100" b="1" i="0" u="none" strike="noStrike" baseline="0" noProof="0">
                          <a:solidFill>
                            <a:srgbClr val="000000"/>
                          </a:solidFill>
                          <a:effectLst/>
                          <a:latin typeface="Avenir Next LT Pro Light"/>
                        </a:rPr>
                        <a:t>Worst</a:t>
                      </a:r>
                      <a:r>
                        <a:rPr lang="en-GB" sz="1100" b="0" i="0" u="none" strike="noStrike" baseline="0" noProof="0">
                          <a:solidFill>
                            <a:srgbClr val="000000"/>
                          </a:solidFill>
                          <a:effectLst/>
                          <a:latin typeface="Avenir Next LT Pro Light"/>
                        </a:rPr>
                        <a:t>: </a:t>
                      </a:r>
                      <a:r>
                        <a:rPr lang="en-GB" sz="1100" b="1" i="0" u="none" strike="noStrike" kern="1200" baseline="0" noProof="0">
                          <a:solidFill>
                            <a:srgbClr val="FF009D"/>
                          </a:solidFill>
                          <a:effectLst/>
                          <a:latin typeface="Avenir Next LT Pro Light"/>
                          <a:ea typeface="+mn-ea"/>
                          <a:cs typeface="+mn-cs"/>
                        </a:rPr>
                        <a:t>Old Dean</a:t>
                      </a:r>
                      <a:r>
                        <a:rPr lang="en-GB" sz="1100" b="0" i="0" u="none" strike="noStrike" kern="1200" baseline="0" noProof="0">
                          <a:solidFill>
                            <a:schemeClr val="tx1"/>
                          </a:solidFill>
                          <a:effectLst/>
                          <a:latin typeface="Avenir Next LT Pro Light"/>
                          <a:ea typeface="+mn-ea"/>
                          <a:cs typeface="+mn-cs"/>
                        </a:rPr>
                        <a:t> 10.07%</a:t>
                      </a:r>
                      <a:endParaRPr lang="en-GB" sz="1100" b="0" i="0" u="none" strike="noStrike" baseline="0" noProof="0">
                        <a:solidFill>
                          <a:schemeClr val="tx1"/>
                        </a:solidFill>
                        <a:effectLst/>
                        <a:latin typeface="Avenir Next LT Pro Light"/>
                      </a:endParaRPr>
                    </a:p>
                  </a:txBody>
                  <a:tcPr anchor="ctr">
                    <a:solidFill>
                      <a:schemeClr val="bg1">
                        <a:lumMod val="95000"/>
                      </a:schemeClr>
                    </a:solidFill>
                  </a:tcPr>
                </a:tc>
                <a:extLst>
                  <a:ext uri="{0D108BD9-81ED-4DB2-BD59-A6C34878D82A}">
                    <a16:rowId xmlns:a16="http://schemas.microsoft.com/office/drawing/2014/main" val="2547795134"/>
                  </a:ext>
                </a:extLst>
              </a:tr>
              <a:tr h="1105086">
                <a:tc>
                  <a:txBody>
                    <a:bodyPr/>
                    <a:lstStyle/>
                    <a:p>
                      <a:pPr algn="ctr"/>
                      <a:r>
                        <a:rPr lang="en-GB" sz="1100">
                          <a:solidFill>
                            <a:schemeClr val="tx1"/>
                          </a:solidFill>
                          <a:latin typeface="Avenir Next LT Pro Light"/>
                          <a:cs typeface="Arial"/>
                        </a:rPr>
                        <a:t>Proportion of young people aged 16–17 participating in training, education or employment***</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92.8%</a:t>
                      </a:r>
                    </a:p>
                    <a:p>
                      <a:pPr lvl="0" algn="ctr">
                        <a:buNone/>
                      </a:pPr>
                      <a:r>
                        <a:rPr lang="en-GB" sz="1100" b="1" i="0">
                          <a:solidFill>
                            <a:schemeClr val="tx1"/>
                          </a:solidFill>
                          <a:latin typeface="Avenir Next LT Pro Light"/>
                          <a:cs typeface="Arial"/>
                        </a:rPr>
                        <a:t>(December 2025)</a:t>
                      </a:r>
                    </a:p>
                  </a:txBody>
                  <a:tcPr anchor="ctr">
                    <a:solidFill>
                      <a:srgbClr val="FFC000"/>
                    </a:solidFill>
                  </a:tcPr>
                </a:tc>
                <a:tc>
                  <a:txBody>
                    <a:bodyPr/>
                    <a:lstStyle/>
                    <a:p>
                      <a:pPr lvl="0" algn="ctr">
                        <a:buNone/>
                      </a:pPr>
                      <a:r>
                        <a:rPr lang="en-GB" sz="1100" b="0" i="0">
                          <a:solidFill>
                            <a:schemeClr val="tx1"/>
                          </a:solidFill>
                          <a:latin typeface="Avenir Next LT Pro Light"/>
                          <a:cs typeface="Arial"/>
                        </a:rPr>
                        <a:t>-0.8%</a:t>
                      </a:r>
                    </a:p>
                    <a:p>
                      <a:pPr lvl="0" algn="ctr">
                        <a:buNone/>
                      </a:pPr>
                      <a:r>
                        <a:rPr lang="en-GB" sz="1100" b="0" i="0">
                          <a:solidFill>
                            <a:schemeClr val="tx1"/>
                          </a:solidFill>
                          <a:latin typeface="Avenir Next LT Pro Light"/>
                          <a:cs typeface="Arial"/>
                        </a:rPr>
                        <a:t>93.6% </a:t>
                      </a:r>
                    </a:p>
                    <a:p>
                      <a:pPr lvl="0" algn="ctr">
                        <a:buNone/>
                      </a:pPr>
                      <a:r>
                        <a:rPr lang="en-GB" sz="1100" b="0" i="0">
                          <a:solidFill>
                            <a:schemeClr val="tx1"/>
                          </a:solidFill>
                          <a:latin typeface="Avenir Next LT Pro Light"/>
                          <a:cs typeface="Arial"/>
                        </a:rPr>
                        <a:t>(June 2025)</a:t>
                      </a:r>
                      <a:endParaRPr lang="en-GB" sz="1100" b="0" i="0">
                        <a:latin typeface="Avenir Next LT Pro Light"/>
                        <a:cs typeface="Arial"/>
                      </a:endParaRP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Best</a:t>
                      </a:r>
                      <a:r>
                        <a:rPr lang="en-GB" sz="1100" b="0" i="0">
                          <a:solidFill>
                            <a:schemeClr val="tx1"/>
                          </a:solidFill>
                          <a:latin typeface="Avenir Next LT Pro Light"/>
                          <a:cs typeface="Arial"/>
                        </a:rPr>
                        <a:t>: Epsom and Ewell 95.8%</a:t>
                      </a:r>
                    </a:p>
                    <a:p>
                      <a:pPr lvl="0" algn="ctr">
                        <a:buNone/>
                      </a:pPr>
                      <a:r>
                        <a:rPr lang="en-GB" sz="1100" b="1" i="0">
                          <a:solidFill>
                            <a:schemeClr val="tx1"/>
                          </a:solidFill>
                          <a:latin typeface="Avenir Next LT Pro Light"/>
                          <a:cs typeface="Arial"/>
                        </a:rPr>
                        <a:t>Worst</a:t>
                      </a:r>
                      <a:r>
                        <a:rPr lang="en-GB" sz="1100" b="0" i="0">
                          <a:solidFill>
                            <a:schemeClr val="tx1"/>
                          </a:solidFill>
                          <a:latin typeface="Avenir Next LT Pro Light"/>
                          <a:cs typeface="Arial"/>
                        </a:rPr>
                        <a:t>: </a:t>
                      </a:r>
                      <a:r>
                        <a:rPr lang="en-GB" sz="1100" b="1" i="0" u="none" strike="noStrike" noProof="0">
                          <a:solidFill>
                            <a:srgbClr val="996633"/>
                          </a:solidFill>
                          <a:latin typeface="Avenir Next LT Pro Light"/>
                          <a:cs typeface="Arial"/>
                        </a:rPr>
                        <a:t>Spelthorne</a:t>
                      </a:r>
                      <a:r>
                        <a:rPr lang="en-GB" sz="1100" b="0" i="0">
                          <a:solidFill>
                            <a:schemeClr val="tx1"/>
                          </a:solidFill>
                          <a:latin typeface="Avenir Next LT Pro Light"/>
                          <a:cs typeface="Arial"/>
                        </a:rPr>
                        <a:t> 89.4%</a:t>
                      </a:r>
                    </a:p>
                  </a:txBody>
                  <a:tcPr anchor="ctr">
                    <a:solidFill>
                      <a:schemeClr val="bg1">
                        <a:lumMod val="95000"/>
                      </a:schemeClr>
                    </a:solidFill>
                  </a:tcPr>
                </a:tc>
                <a:tc>
                  <a:txBody>
                    <a:bodyPr/>
                    <a:lstStyle/>
                    <a:p>
                      <a:pPr lvl="0" algn="ctr">
                        <a:buNone/>
                      </a:pPr>
                      <a:r>
                        <a:rPr lang="en-GB" sz="1100" b="0" i="0">
                          <a:solidFill>
                            <a:schemeClr val="tx1"/>
                          </a:solidFill>
                          <a:effectLst/>
                          <a:latin typeface="Avenir Next LT Pro Light"/>
                          <a:cs typeface="Arial"/>
                        </a:rPr>
                        <a:t>Data not currently available at this geography</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i="0">
                          <a:solidFill>
                            <a:schemeClr val="tx1"/>
                          </a:solidFill>
                          <a:effectLst/>
                          <a:latin typeface="Avenir Next LT Pro Light"/>
                          <a:cs typeface="Arial"/>
                        </a:rPr>
                        <a:t>Data not currently available at this geography</a:t>
                      </a:r>
                    </a:p>
                  </a:txBody>
                  <a:tcPr anchor="ctr">
                    <a:solidFill>
                      <a:schemeClr val="bg1">
                        <a:lumMod val="95000"/>
                      </a:schemeClr>
                    </a:solidFill>
                  </a:tcPr>
                </a:tc>
                <a:extLst>
                  <a:ext uri="{0D108BD9-81ED-4DB2-BD59-A6C34878D82A}">
                    <a16:rowId xmlns:a16="http://schemas.microsoft.com/office/drawing/2014/main" val="565324348"/>
                  </a:ext>
                </a:extLst>
              </a:tr>
            </a:tbl>
          </a:graphicData>
        </a:graphic>
      </p:graphicFrame>
      <p:sp>
        <p:nvSpPr>
          <p:cNvPr id="5" name="TextBox 4">
            <a:extLst>
              <a:ext uri="{FF2B5EF4-FFF2-40B4-BE49-F238E27FC236}">
                <a16:creationId xmlns:a16="http://schemas.microsoft.com/office/drawing/2014/main" id="{228B59FD-4143-37E6-A116-5287E5BC7CC9}"/>
              </a:ext>
            </a:extLst>
          </p:cNvPr>
          <p:cNvSpPr txBox="1"/>
          <p:nvPr/>
        </p:nvSpPr>
        <p:spPr>
          <a:xfrm>
            <a:off x="131902" y="6073911"/>
            <a:ext cx="10678097" cy="584775"/>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i="1" u="none" strike="noStrike" kern="1200" cap="none" spc="0" normalizeH="0" baseline="0" noProof="0">
                <a:ln>
                  <a:noFill/>
                </a:ln>
                <a:effectLst/>
                <a:uLnTx/>
                <a:uFillTx/>
                <a:latin typeface="Avenir Next LT Pro Light" panose="020B0304020202020204" pitchFamily="34" charset="0"/>
                <a:cs typeface="Arial"/>
              </a:rPr>
              <a:t>* Proportion of the resident population aged 16+</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800" i="1">
                <a:latin typeface="Avenir Next LT Pro Light" panose="020B0304020202020204" pitchFamily="34" charset="0"/>
                <a:cs typeface="Arial"/>
              </a:rPr>
              <a:t>** Proportion of the resident population aged 18-24</a:t>
            </a:r>
          </a:p>
          <a:p>
            <a:pPr>
              <a:defRPr/>
            </a:pPr>
            <a:r>
              <a:rPr kumimoji="0" lang="en-GB" sz="800" i="1" u="none" strike="noStrike" kern="1200" cap="none" spc="0" normalizeH="0" baseline="0" noProof="0">
                <a:ln>
                  <a:noFill/>
                </a:ln>
                <a:effectLst/>
                <a:uLnTx/>
                <a:uFillTx/>
                <a:latin typeface="Avenir Next LT Pro Light"/>
                <a:cs typeface="Arial"/>
              </a:rPr>
              <a:t>*** </a:t>
            </a:r>
            <a:r>
              <a:rPr lang="en-GB" sz="800" i="1">
                <a:latin typeface="Avenir Next LT Pro Light"/>
                <a:cs typeface="Arial"/>
              </a:rPr>
              <a:t>DfE definition of participation; definition/trend data has changed from the June 2025 Scorecard. Refers to those aged 16-17 years at the start of the academic years with known activity; does not include employment with no training component.</a:t>
            </a:r>
            <a:endParaRPr lang="en-GB" sz="800" i="1">
              <a:latin typeface="Avenir Next LT Pro Light" panose="020B0304020202020204" pitchFamily="34" charset="0"/>
              <a:cs typeface="Arial"/>
            </a:endParaRPr>
          </a:p>
        </p:txBody>
      </p:sp>
      <p:sp>
        <p:nvSpPr>
          <p:cNvPr id="4" name="Title 1">
            <a:extLst>
              <a:ext uri="{FF2B5EF4-FFF2-40B4-BE49-F238E27FC236}">
                <a16:creationId xmlns:a16="http://schemas.microsoft.com/office/drawing/2014/main" id="{48ADD646-D94D-7325-5DC8-A36D74365248}"/>
              </a:ext>
            </a:extLst>
          </p:cNvPr>
          <p:cNvSpPr txBox="1">
            <a:spLocks/>
          </p:cNvSpPr>
          <p:nvPr/>
        </p:nvSpPr>
        <p:spPr>
          <a:xfrm>
            <a:off x="65230" y="181120"/>
            <a:ext cx="10511331" cy="494116"/>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3: Supporting those of all ages (babies, children, young people, adults and older adults) in the Priority Populations to reach their potential by addressing the wider determinants of health</a:t>
            </a:r>
          </a:p>
          <a:p>
            <a:pPr marL="0" marR="0" lvl="0" indent="0" algn="l" defTabSz="914400" rtl="0" eaLnBrk="1" fontAlgn="auto" latinLnBrk="0" hangingPunct="1">
              <a:lnSpc>
                <a:spcPct val="150000"/>
              </a:lnSpc>
              <a:spcBef>
                <a:spcPct val="0"/>
              </a:spcBef>
              <a:spcAft>
                <a:spcPts val="0"/>
              </a:spcAft>
              <a:buClrTx/>
              <a:buSzTx/>
              <a:buFontTx/>
              <a:buNone/>
              <a:tabLst/>
              <a:defRPr/>
            </a:pPr>
            <a:r>
              <a:rPr lang="en-GB" sz="1200">
                <a:solidFill>
                  <a:prstClr val="black"/>
                </a:solidFill>
                <a:latin typeface="Arial" panose="020B0604020202020204" pitchFamily="34" charset="0"/>
                <a:cs typeface="Arial" panose="020B0604020202020204" pitchFamily="34" charset="0"/>
              </a:rPr>
              <a:t>OUTCOME 3: Education, training and employment opportunities are accessible within a sustainable economy</a:t>
            </a:r>
            <a:endPar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DF981419-F6D0-2427-42BD-0318E63E28FA}"/>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2263528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B65C1EE-B7BE-D99F-B8E1-0CA7F98D4B45}"/>
              </a:ext>
            </a:extLst>
          </p:cNvPr>
          <p:cNvPicPr>
            <a:picLocks noChangeAspect="1"/>
          </p:cNvPicPr>
          <p:nvPr/>
        </p:nvPicPr>
        <p:blipFill rotWithShape="1">
          <a:blip r:embed="rId3"/>
          <a:srcRect l="59917" t="71704" r="19333" b="6519"/>
          <a:stretch/>
        </p:blipFill>
        <p:spPr>
          <a:xfrm>
            <a:off x="9203997" y="5094000"/>
            <a:ext cx="2988003" cy="1764000"/>
          </a:xfrm>
          <a:prstGeom prst="rect">
            <a:avLst/>
          </a:prstGeom>
        </p:spPr>
      </p:pic>
      <p:sp>
        <p:nvSpPr>
          <p:cNvPr id="8" name="TextBox 7">
            <a:extLst>
              <a:ext uri="{FF2B5EF4-FFF2-40B4-BE49-F238E27FC236}">
                <a16:creationId xmlns:a16="http://schemas.microsoft.com/office/drawing/2014/main" id="{B2DE9AE0-FD51-4030-C96E-96B7033D1207}"/>
              </a:ext>
            </a:extLst>
          </p:cNvPr>
          <p:cNvSpPr txBox="1"/>
          <p:nvPr/>
        </p:nvSpPr>
        <p:spPr>
          <a:xfrm>
            <a:off x="73527" y="1143908"/>
            <a:ext cx="11851785" cy="4370427"/>
          </a:xfrm>
          <a:prstGeom prst="rect">
            <a:avLst/>
          </a:prstGeom>
          <a:noFill/>
        </p:spPr>
        <p:txBody>
          <a:bodyPr wrap="square" lIns="91440" tIns="45720" rIns="91440" bIns="45720" rtlCol="0" anchor="t">
            <a:spAutoFit/>
          </a:bodyPr>
          <a:lstStyle/>
          <a:p>
            <a:pPr algn="just">
              <a:defRPr/>
            </a:pPr>
            <a:r>
              <a:rPr kumimoji="0" lang="en-GB" sz="1600" i="0" u="none" strike="noStrike" kern="1200" cap="none" spc="0" normalizeH="0" baseline="0" noProof="0">
                <a:ln>
                  <a:noFill/>
                </a:ln>
                <a:effectLst/>
                <a:uLnTx/>
                <a:uFillTx/>
                <a:latin typeface="Arial"/>
                <a:cs typeface="Arial"/>
              </a:rPr>
              <a:t>This </a:t>
            </a:r>
            <a:r>
              <a:rPr lang="en-GB" sz="1600">
                <a:latin typeface="Arial"/>
                <a:cs typeface="Arial"/>
              </a:rPr>
              <a:t>Scorecard </a:t>
            </a:r>
            <a:r>
              <a:rPr kumimoji="0" lang="en-GB" sz="1600" i="0" u="none" strike="noStrike" kern="1200" cap="none" spc="0" normalizeH="0" baseline="0" noProof="0">
                <a:ln>
                  <a:noFill/>
                </a:ln>
                <a:effectLst/>
                <a:uLnTx/>
                <a:uFillTx/>
                <a:latin typeface="Arial"/>
                <a:cs typeface="Arial"/>
              </a:rPr>
              <a:t>presents a simple to read summary of the </a:t>
            </a:r>
            <a:r>
              <a:rPr lang="en-GB" sz="1600">
                <a:latin typeface="Arial"/>
                <a:cs typeface="Arial"/>
              </a:rPr>
              <a:t>findings in the</a:t>
            </a:r>
            <a:r>
              <a:rPr lang="en-GB" sz="1600">
                <a:solidFill>
                  <a:srgbClr val="FF0000"/>
                </a:solidFill>
                <a:latin typeface="Arial"/>
                <a:cs typeface="Arial"/>
                <a:hlinkClick r:id="rId4"/>
              </a:rPr>
              <a:t> Index, </a:t>
            </a:r>
            <a:r>
              <a:rPr lang="en-GB" sz="1600">
                <a:latin typeface="Arial"/>
                <a:cs typeface="Arial"/>
              </a:rPr>
              <a:t>outlining overall</a:t>
            </a:r>
            <a:r>
              <a:rPr kumimoji="0" lang="en-GB" sz="1600" i="0" u="none" strike="noStrike" kern="1200" cap="none" spc="0" normalizeH="0" baseline="0" noProof="0">
                <a:ln>
                  <a:noFill/>
                </a:ln>
                <a:effectLst/>
                <a:uLnTx/>
                <a:uFillTx/>
                <a:latin typeface="Arial"/>
                <a:cs typeface="Arial"/>
              </a:rPr>
              <a:t> progress against the </a:t>
            </a:r>
            <a:r>
              <a:rPr lang="en-GB" sz="1600">
                <a:latin typeface="Arial"/>
                <a:cs typeface="Arial"/>
              </a:rPr>
              <a:t>HWB Strategy </a:t>
            </a:r>
            <a:r>
              <a:rPr kumimoji="0" lang="en-GB" sz="1600" i="0" u="none" strike="noStrike" kern="1200" cap="none" spc="0" normalizeH="0" baseline="0" noProof="0">
                <a:ln>
                  <a:noFill/>
                </a:ln>
                <a:effectLst/>
                <a:uLnTx/>
                <a:uFillTx/>
                <a:latin typeface="Arial"/>
                <a:cs typeface="Arial"/>
              </a:rPr>
              <a:t>to help gauge system-wide success (or otherwise) and </a:t>
            </a:r>
            <a:r>
              <a:rPr lang="en-GB" sz="1600">
                <a:latin typeface="Arial"/>
                <a:cs typeface="Arial"/>
              </a:rPr>
              <a:t>support the direction of</a:t>
            </a:r>
            <a:r>
              <a:rPr kumimoji="0" lang="en-GB" sz="1600" i="0" u="none" strike="noStrike" kern="1200" cap="none" spc="0" normalizeH="0" baseline="0" noProof="0">
                <a:ln>
                  <a:noFill/>
                </a:ln>
                <a:effectLst/>
                <a:uLnTx/>
                <a:uFillTx/>
                <a:latin typeface="Arial"/>
                <a:cs typeface="Arial"/>
              </a:rPr>
              <a:t> appropriate </a:t>
            </a:r>
            <a:r>
              <a:rPr lang="en-GB" sz="1600">
                <a:latin typeface="Arial"/>
                <a:cs typeface="Arial"/>
              </a:rPr>
              <a:t>interventions</a:t>
            </a:r>
            <a:r>
              <a:rPr kumimoji="0" lang="en-GB" sz="1600" i="0" u="none" strike="noStrike" kern="1200" cap="none" spc="0" normalizeH="0" baseline="0" noProof="0">
                <a:ln>
                  <a:noFill/>
                </a:ln>
                <a:effectLst/>
                <a:uLnTx/>
                <a:uFillTx/>
                <a:latin typeface="Arial"/>
                <a:cs typeface="Arial"/>
              </a:rPr>
              <a:t> related to the</a:t>
            </a:r>
            <a:r>
              <a:rPr lang="en-GB" sz="1600">
                <a:latin typeface="Arial"/>
                <a:cs typeface="Arial"/>
              </a:rPr>
              <a:t> Priority</a:t>
            </a:r>
            <a:r>
              <a:rPr kumimoji="0" lang="en-GB" sz="1600" i="0" u="none" strike="noStrike" kern="1200" cap="none" spc="0" normalizeH="0" baseline="0" noProof="0">
                <a:ln>
                  <a:noFill/>
                </a:ln>
                <a:effectLst/>
                <a:uLnTx/>
                <a:uFillTx/>
                <a:latin typeface="Arial"/>
                <a:cs typeface="Arial"/>
              </a:rPr>
              <a:t> </a:t>
            </a:r>
            <a:r>
              <a:rPr lang="en-GB" sz="1600">
                <a:latin typeface="Arial"/>
                <a:cs typeface="Arial"/>
              </a:rPr>
              <a:t>Populations and Priorities/Outcomes</a:t>
            </a:r>
            <a:r>
              <a:rPr kumimoji="0" lang="en-GB" sz="1600" i="0" u="none" strike="noStrike" kern="1200" cap="none" spc="0" normalizeH="0" baseline="0" noProof="0">
                <a:ln>
                  <a:noFill/>
                </a:ln>
                <a:effectLst/>
                <a:uLnTx/>
                <a:uFillTx/>
                <a:latin typeface="Arial"/>
                <a:cs typeface="Arial"/>
              </a:rPr>
              <a:t> in the </a:t>
            </a:r>
            <a:r>
              <a:rPr lang="en-GB" sz="1600">
                <a:latin typeface="Arial"/>
                <a:cs typeface="Arial"/>
              </a:rPr>
              <a:t>Strategy</a:t>
            </a:r>
            <a:r>
              <a:rPr kumimoji="0" lang="en-GB" sz="1600" i="0" u="none" strike="noStrike" kern="1200" cap="none" spc="0" normalizeH="0" baseline="0" noProof="0">
                <a:ln>
                  <a:noFill/>
                </a:ln>
                <a:effectLst/>
                <a:uLnTx/>
                <a:uFillTx/>
                <a:latin typeface="Arial"/>
                <a:cs typeface="Arial"/>
              </a:rPr>
              <a:t> where improvement is required.</a:t>
            </a:r>
            <a:r>
              <a:rPr lang="en-GB" sz="1600">
                <a:latin typeface="Arial"/>
                <a:cs typeface="Arial"/>
              </a:rPr>
              <a:t> </a:t>
            </a:r>
            <a:endParaRPr lang="en-GB" sz="1600" i="0" u="none" strike="noStrike" kern="1200" cap="none" spc="0" normalizeH="0" baseline="0" noProof="0">
              <a:ln>
                <a:noFill/>
              </a:ln>
              <a:effectLst/>
              <a:uLnTx/>
              <a:uFillTx/>
              <a:latin typeface="Arial"/>
              <a:cs typeface="Arial"/>
            </a:endParaRPr>
          </a:p>
          <a:p>
            <a:pPr marL="0" marR="0" lvl="0" indent="0" algn="just" defTabSz="914400" rtl="0" eaLnBrk="1" fontAlgn="auto" latinLnBrk="0" hangingPunct="1">
              <a:spcBef>
                <a:spcPts val="0"/>
              </a:spcBef>
              <a:spcAft>
                <a:spcPts val="0"/>
              </a:spcAft>
              <a:buClrTx/>
              <a:buSzTx/>
              <a:buFontTx/>
              <a:buNone/>
              <a:tabLst/>
              <a:defRPr/>
            </a:pPr>
            <a:endParaRPr lang="en-GB" sz="1600">
              <a:latin typeface="Arial" panose="020B0604020202020204" pitchFamily="34" charset="0"/>
              <a:cs typeface="Arial" panose="020B0604020202020204" pitchFamily="34" charset="0"/>
            </a:endParaRPr>
          </a:p>
          <a:p>
            <a:pPr algn="just">
              <a:defRPr/>
            </a:pPr>
            <a:r>
              <a:rPr lang="en-GB" sz="1600">
                <a:latin typeface="Arial"/>
                <a:cs typeface="Arial"/>
              </a:rPr>
              <a:t>The first results presented on the Scorecard are the Index’s overarching life expectancy indicators, which are a measure of the long-term impact of the Strategy and are presented at a county level. This data can be found at a ward level </a:t>
            </a:r>
            <a:r>
              <a:rPr lang="en-GB" sz="1600">
                <a:latin typeface="Arial"/>
                <a:cs typeface="Arial"/>
                <a:hlinkClick r:id="rId5"/>
              </a:rPr>
              <a:t>here</a:t>
            </a:r>
            <a:r>
              <a:rPr lang="en-GB" sz="1600">
                <a:latin typeface="Arial"/>
                <a:cs typeface="Arial"/>
              </a:rPr>
              <a:t>. This is followed by results published for indicators for some of the HWB Strategy’s Priority Populations of identity, where data is available and is presented at a county level. </a:t>
            </a:r>
          </a:p>
          <a:p>
            <a:pPr algn="just">
              <a:defRPr/>
            </a:pPr>
            <a:endParaRPr lang="en-GB" sz="1600">
              <a:latin typeface="Arial" panose="020B0604020202020204" pitchFamily="34" charset="0"/>
              <a:cs typeface="Arial" panose="020B0604020202020204" pitchFamily="34" charset="0"/>
            </a:endParaRPr>
          </a:p>
          <a:p>
            <a:pPr algn="just">
              <a:defRPr/>
            </a:pPr>
            <a:r>
              <a:rPr lang="en-GB" sz="1600">
                <a:latin typeface="Arial"/>
                <a:cs typeface="Arial"/>
              </a:rPr>
              <a:t>The following HWB Strategy outcome indicators section helps us understand needs at a place level and is currently published at a borough and district, Primary Care Network (PCN) and ward level geographies like the Index, where data is available.</a:t>
            </a:r>
            <a:endParaRPr lang="en-GB" sz="1600" b="1">
              <a:latin typeface="Arial"/>
              <a:cs typeface="Arial"/>
            </a:endParaRPr>
          </a:p>
          <a:p>
            <a:pPr algn="just">
              <a:defRPr/>
            </a:pPr>
            <a:endParaRPr lang="en-GB" sz="2400">
              <a:solidFill>
                <a:prstClr val="black"/>
              </a:solidFill>
              <a:latin typeface="Arial" panose="020B0604020202020204" pitchFamily="34" charset="0"/>
              <a:cs typeface="Arial" panose="020B0604020202020204" pitchFamily="34" charset="0"/>
            </a:endParaRPr>
          </a:p>
          <a:p>
            <a:pPr algn="just">
              <a:lnSpc>
                <a:spcPct val="150000"/>
              </a:lnSpc>
              <a:defRPr/>
            </a:pPr>
            <a:r>
              <a:rPr lang="en-GB" sz="1200" b="1" i="1">
                <a:solidFill>
                  <a:prstClr val="black"/>
                </a:solidFill>
                <a:latin typeface="Arial"/>
                <a:cs typeface="Arial"/>
              </a:rPr>
              <a:t>NOTES: </a:t>
            </a:r>
            <a:endParaRPr lang="en-GB" sz="1200" b="1">
              <a:solidFill>
                <a:prstClr val="black"/>
              </a:solidFill>
              <a:latin typeface="Arial"/>
              <a:ea typeface="Calibri"/>
              <a:cs typeface="Arial"/>
            </a:endParaRPr>
          </a:p>
          <a:p>
            <a:pPr marL="171450" indent="-171450" algn="just">
              <a:buFont typeface="Arial"/>
              <a:buChar char="•"/>
              <a:defRPr/>
            </a:pPr>
            <a:r>
              <a:rPr lang="en-GB" sz="1200" i="1">
                <a:solidFill>
                  <a:prstClr val="black"/>
                </a:solidFill>
                <a:latin typeface="Arial"/>
                <a:cs typeface="Arial"/>
              </a:rPr>
              <a:t>Spelthorne is highlighted in </a:t>
            </a:r>
            <a:r>
              <a:rPr lang="en-GB" sz="1200" b="1" i="1">
                <a:solidFill>
                  <a:schemeClr val="accent2">
                    <a:lumMod val="49000"/>
                  </a:schemeClr>
                </a:solidFill>
                <a:latin typeface="Arial"/>
                <a:cs typeface="Arial"/>
              </a:rPr>
              <a:t>brown text</a:t>
            </a:r>
            <a:r>
              <a:rPr lang="en-GB" sz="1200" i="1">
                <a:solidFill>
                  <a:prstClr val="black"/>
                </a:solidFill>
                <a:latin typeface="Arial"/>
                <a:cs typeface="Arial"/>
              </a:rPr>
              <a:t>; it has the poorest results for </a:t>
            </a:r>
            <a:r>
              <a:rPr lang="en-GB" sz="1200" i="1">
                <a:latin typeface="Arial"/>
                <a:cs typeface="Arial"/>
              </a:rPr>
              <a:t>22</a:t>
            </a:r>
            <a:r>
              <a:rPr lang="en-GB" sz="1200" i="1">
                <a:solidFill>
                  <a:srgbClr val="FF0000"/>
                </a:solidFill>
                <a:latin typeface="Arial"/>
                <a:cs typeface="Arial"/>
              </a:rPr>
              <a:t> </a:t>
            </a:r>
            <a:r>
              <a:rPr lang="en-GB" sz="1200" i="1">
                <a:latin typeface="Arial"/>
                <a:cs typeface="Arial"/>
              </a:rPr>
              <a:t>outcome</a:t>
            </a:r>
            <a:r>
              <a:rPr lang="en-GB" sz="1200" i="1">
                <a:solidFill>
                  <a:prstClr val="black"/>
                </a:solidFill>
                <a:latin typeface="Arial"/>
                <a:cs typeface="Arial"/>
              </a:rPr>
              <a:t> indicators. </a:t>
            </a:r>
            <a:endParaRPr lang="en-GB" sz="1200" i="1">
              <a:solidFill>
                <a:prstClr val="black"/>
              </a:solidFill>
              <a:latin typeface="Arial"/>
              <a:ea typeface="Calibri"/>
              <a:cs typeface="Arial"/>
            </a:endParaRPr>
          </a:p>
          <a:p>
            <a:pPr marL="171450" indent="-171450" algn="just">
              <a:buFont typeface="Arial"/>
              <a:buChar char="•"/>
              <a:defRPr/>
            </a:pPr>
            <a:r>
              <a:rPr lang="en-GB" sz="1200" i="1">
                <a:latin typeface="Arial"/>
                <a:cs typeface="Arial"/>
              </a:rPr>
              <a:t>SASSE Network 3 PCN is highlighted in </a:t>
            </a:r>
            <a:r>
              <a:rPr lang="en-GB" sz="1200" b="1" i="1">
                <a:solidFill>
                  <a:schemeClr val="accent2"/>
                </a:solidFill>
                <a:latin typeface="Arial"/>
                <a:cs typeface="Arial"/>
              </a:rPr>
              <a:t>orange text</a:t>
            </a:r>
            <a:r>
              <a:rPr lang="en-GB" sz="1200" i="1">
                <a:latin typeface="Arial"/>
                <a:cs typeface="Arial"/>
              </a:rPr>
              <a:t>; it has the poorest results for 7 outcome indicators where data is available at this level.</a:t>
            </a:r>
            <a:endParaRPr lang="en-GB" sz="1200" i="1">
              <a:latin typeface="Arial"/>
              <a:ea typeface="Calibri"/>
              <a:cs typeface="Arial"/>
            </a:endParaRPr>
          </a:p>
          <a:p>
            <a:pPr marL="171450" indent="-171450" algn="just">
              <a:buFont typeface="Arial"/>
              <a:buChar char="•"/>
              <a:defRPr/>
            </a:pPr>
            <a:r>
              <a:rPr lang="en-GB" sz="1200" i="1">
                <a:solidFill>
                  <a:prstClr val="black"/>
                </a:solidFill>
                <a:latin typeface="Arial"/>
                <a:cs typeface="Arial"/>
              </a:rPr>
              <a:t>PCN data currently includes </a:t>
            </a:r>
            <a:r>
              <a:rPr lang="en-GB" sz="1200" i="1" err="1">
                <a:solidFill>
                  <a:srgbClr val="222222"/>
                </a:solidFill>
                <a:latin typeface="Arial"/>
                <a:cs typeface="Arial"/>
              </a:rPr>
              <a:t>Guildowns</a:t>
            </a:r>
            <a:r>
              <a:rPr lang="en-GB" sz="1200" i="1">
                <a:solidFill>
                  <a:srgbClr val="222222"/>
                </a:solidFill>
                <a:latin typeface="Arial"/>
                <a:cs typeface="Arial"/>
              </a:rPr>
              <a:t> Group Practice within Central and North Guildford PCN data due to time lag on data publication for this practice/new PCN.</a:t>
            </a:r>
            <a:endParaRPr lang="en-GB" sz="1200" i="1">
              <a:solidFill>
                <a:srgbClr val="222222"/>
              </a:solidFill>
              <a:latin typeface="Arial"/>
              <a:ea typeface="Calibri"/>
              <a:cs typeface="Arial"/>
            </a:endParaRPr>
          </a:p>
          <a:p>
            <a:pPr marL="171450" indent="-171450" algn="just">
              <a:buFont typeface="Arial"/>
              <a:buChar char="•"/>
              <a:defRPr/>
            </a:pPr>
            <a:r>
              <a:rPr lang="en-GB" sz="1200" i="1">
                <a:solidFill>
                  <a:prstClr val="black"/>
                </a:solidFill>
                <a:latin typeface="Arial"/>
                <a:cs typeface="Arial"/>
              </a:rPr>
              <a:t>HWB Strategy Key Neighbourhoods are highlighted in </a:t>
            </a:r>
            <a:r>
              <a:rPr lang="en-GB" sz="1200" i="1">
                <a:solidFill>
                  <a:srgbClr val="FF009D"/>
                </a:solidFill>
                <a:latin typeface="Arial"/>
                <a:cs typeface="Arial"/>
              </a:rPr>
              <a:t>pink text</a:t>
            </a:r>
            <a:r>
              <a:rPr lang="en-GB" sz="1200" i="1">
                <a:latin typeface="Arial"/>
                <a:cs typeface="Arial"/>
              </a:rPr>
              <a:t>; they have poor results for 8 outcome indicators where data is available at this level.</a:t>
            </a:r>
            <a:endParaRPr lang="en-GB" sz="1200" i="1">
              <a:latin typeface="Arial"/>
              <a:ea typeface="Calibri"/>
              <a:cs typeface="Arial"/>
            </a:endParaRPr>
          </a:p>
          <a:p>
            <a:pPr marL="171450" indent="-171450" algn="just">
              <a:buFont typeface="Arial"/>
              <a:buChar char="•"/>
              <a:defRPr/>
            </a:pPr>
            <a:r>
              <a:rPr lang="en-GB" sz="1200">
                <a:latin typeface="Arial"/>
                <a:cs typeface="Arial"/>
              </a:rPr>
              <a:t>Some data at the borough and PCN level is aggregated from smaller / lower geographies</a:t>
            </a:r>
          </a:p>
        </p:txBody>
      </p:sp>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131901" y="-3358"/>
            <a:ext cx="11252642" cy="786196"/>
          </a:xfrm>
          <a:prstGeom prst="rect">
            <a:avLst/>
          </a:prstGeom>
          <a:no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just"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The Health and Wellbeing (HWB) Strategy Index Scorecard</a:t>
            </a: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spTree>
    <p:extLst>
      <p:ext uri="{BB962C8B-B14F-4D97-AF65-F5344CB8AC3E}">
        <p14:creationId xmlns:p14="http://schemas.microsoft.com/office/powerpoint/2010/main" val="14788652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2774157629"/>
              </p:ext>
            </p:extLst>
          </p:nvPr>
        </p:nvGraphicFramePr>
        <p:xfrm>
          <a:off x="160624" y="956574"/>
          <a:ext cx="10793659" cy="5410344"/>
        </p:xfrm>
        <a:graphic>
          <a:graphicData uri="http://schemas.openxmlformats.org/drawingml/2006/table">
            <a:tbl>
              <a:tblPr firstRow="1" bandRow="1">
                <a:tableStyleId>{5C22544A-7EE6-4342-B048-85BDC9FD1C3A}</a:tableStyleId>
              </a:tblPr>
              <a:tblGrid>
                <a:gridCol w="2149289">
                  <a:extLst>
                    <a:ext uri="{9D8B030D-6E8A-4147-A177-3AD203B41FA5}">
                      <a16:colId xmlns:a16="http://schemas.microsoft.com/office/drawing/2014/main" val="1076838934"/>
                    </a:ext>
                  </a:extLst>
                </a:gridCol>
                <a:gridCol w="661501">
                  <a:extLst>
                    <a:ext uri="{9D8B030D-6E8A-4147-A177-3AD203B41FA5}">
                      <a16:colId xmlns:a16="http://schemas.microsoft.com/office/drawing/2014/main" val="3415401710"/>
                    </a:ext>
                  </a:extLst>
                </a:gridCol>
                <a:gridCol w="1412449">
                  <a:extLst>
                    <a:ext uri="{9D8B030D-6E8A-4147-A177-3AD203B41FA5}">
                      <a16:colId xmlns:a16="http://schemas.microsoft.com/office/drawing/2014/main" val="3306456710"/>
                    </a:ext>
                  </a:extLst>
                </a:gridCol>
                <a:gridCol w="1550212">
                  <a:extLst>
                    <a:ext uri="{9D8B030D-6E8A-4147-A177-3AD203B41FA5}">
                      <a16:colId xmlns:a16="http://schemas.microsoft.com/office/drawing/2014/main" val="3973738166"/>
                    </a:ext>
                  </a:extLst>
                </a:gridCol>
                <a:gridCol w="1888585">
                  <a:extLst>
                    <a:ext uri="{9D8B030D-6E8A-4147-A177-3AD203B41FA5}">
                      <a16:colId xmlns:a16="http://schemas.microsoft.com/office/drawing/2014/main" val="488313225"/>
                    </a:ext>
                  </a:extLst>
                </a:gridCol>
                <a:gridCol w="1620232">
                  <a:extLst>
                    <a:ext uri="{9D8B030D-6E8A-4147-A177-3AD203B41FA5}">
                      <a16:colId xmlns:a16="http://schemas.microsoft.com/office/drawing/2014/main" val="992201483"/>
                    </a:ext>
                  </a:extLst>
                </a:gridCol>
                <a:gridCol w="1511391">
                  <a:extLst>
                    <a:ext uri="{9D8B030D-6E8A-4147-A177-3AD203B41FA5}">
                      <a16:colId xmlns:a16="http://schemas.microsoft.com/office/drawing/2014/main" val="1974498419"/>
                    </a:ext>
                  </a:extLst>
                </a:gridCol>
              </a:tblGrid>
              <a:tr h="1179752">
                <a:tc>
                  <a:txBody>
                    <a:bodyPr/>
                    <a:lstStyle/>
                    <a:p>
                      <a:pPr algn="ctr"/>
                      <a:r>
                        <a:rPr lang="en-GB" sz="1100">
                          <a:solidFill>
                            <a:schemeClr val="bg1"/>
                          </a:solidFill>
                          <a:latin typeface="Avenir Next LT Pro Light"/>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a:cs typeface="Arial"/>
                        </a:rPr>
                        <a:t>Latest Surrey result</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Change from previous Surrey result </a:t>
                      </a:r>
                    </a:p>
                  </a:txBody>
                  <a:tcPr anchor="ctr">
                    <a:solidFill>
                      <a:schemeClr val="tx2">
                        <a:lumMod val="75000"/>
                      </a:schemeClr>
                    </a:solidFill>
                  </a:tcPr>
                </a:tc>
                <a:tc>
                  <a:txBody>
                    <a:bodyPr/>
                    <a:lstStyle/>
                    <a:p>
                      <a:pPr algn="ctr"/>
                      <a:r>
                        <a:rPr lang="en-GB" sz="1200">
                          <a:solidFill>
                            <a:schemeClr val="bg1"/>
                          </a:solidFill>
                          <a:latin typeface="Avenir Next LT Pro Light"/>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1066146">
                <a:tc>
                  <a:txBody>
                    <a:bodyPr/>
                    <a:lstStyle/>
                    <a:p>
                      <a:pPr algn="ctr"/>
                      <a:r>
                        <a:rPr lang="en-GB" sz="1100">
                          <a:solidFill>
                            <a:schemeClr val="tx1"/>
                          </a:solidFill>
                          <a:latin typeface="Avenir Next LT Pro Light"/>
                          <a:cs typeface="Arial"/>
                        </a:rPr>
                        <a:t>Rate of anti-social behaviour incidents (per 1,000 population)</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pt-BR" sz="1100" b="1" i="0">
                          <a:solidFill>
                            <a:schemeClr val="tx1"/>
                          </a:solidFill>
                          <a:latin typeface="Avenir Next LT Pro Light"/>
                          <a:cs typeface="Arial"/>
                        </a:rPr>
                        <a:t>10.8                                            (Dec 2024 - Nov 2025) </a:t>
                      </a:r>
                      <a:endParaRPr lang="en-GB" sz="1100" b="1" i="0">
                        <a:solidFill>
                          <a:schemeClr val="tx1"/>
                        </a:solidFill>
                        <a:latin typeface="Avenir Next LT Pro Light"/>
                        <a:cs typeface="Arial"/>
                      </a:endParaRPr>
                    </a:p>
                  </a:txBody>
                  <a:tcPr anchor="ctr">
                    <a:solidFill>
                      <a:srgbClr val="92D050"/>
                    </a:solidFill>
                  </a:tcPr>
                </a:tc>
                <a:tc>
                  <a:txBody>
                    <a:bodyPr/>
                    <a:lstStyle/>
                    <a:p>
                      <a:pPr marL="0" lvl="0" indent="0" algn="ctr">
                        <a:lnSpc>
                          <a:spcPct val="100000"/>
                        </a:lnSpc>
                        <a:buNone/>
                      </a:pPr>
                      <a:r>
                        <a:rPr lang="en-GB" sz="1100" b="0" i="0" u="none" strike="noStrike" baseline="0" noProof="0">
                          <a:solidFill>
                            <a:srgbClr val="000000"/>
                          </a:solidFill>
                          <a:latin typeface="Avenir Next LT Pro Light"/>
                        </a:rPr>
                        <a:t>-0.3</a:t>
                      </a:r>
                    </a:p>
                    <a:p>
                      <a:pPr lvl="0" algn="ctr">
                        <a:buNone/>
                      </a:pPr>
                      <a:r>
                        <a:rPr lang="en-GB" sz="1100" b="0" i="0">
                          <a:solidFill>
                            <a:schemeClr val="tx1"/>
                          </a:solidFill>
                          <a:latin typeface="Avenir Next LT Pro Light"/>
                          <a:cs typeface="Arial"/>
                        </a:rPr>
                        <a:t>11.1</a:t>
                      </a:r>
                    </a:p>
                    <a:p>
                      <a:pPr lvl="0" algn="ctr">
                        <a:buNone/>
                      </a:pPr>
                      <a:r>
                        <a:rPr lang="en-GB" sz="1100" b="0" i="0">
                          <a:solidFill>
                            <a:schemeClr val="tx1"/>
                          </a:solidFill>
                          <a:latin typeface="Avenir Next LT Pro Light"/>
                          <a:cs typeface="Arial"/>
                        </a:rPr>
                        <a:t>(March 2024 – February 2025)</a:t>
                      </a:r>
                    </a:p>
                  </a:txBody>
                  <a:tcPr anchor="ctr">
                    <a:solidFill>
                      <a:schemeClr val="bg1">
                        <a:lumMod val="95000"/>
                      </a:schemeClr>
                    </a:solidFill>
                  </a:tcPr>
                </a:tc>
                <a:tc>
                  <a:txBody>
                    <a:bodyPr/>
                    <a:lstStyle/>
                    <a:p>
                      <a:pPr lvl="0" algn="ctr">
                        <a:buNone/>
                      </a:pPr>
                      <a:r>
                        <a:rPr lang="en-GB" sz="1100" b="1" i="0">
                          <a:latin typeface="Avenir Next LT Pro Light"/>
                          <a:cs typeface="Arial"/>
                        </a:rPr>
                        <a:t>Best</a:t>
                      </a:r>
                      <a:r>
                        <a:rPr lang="en-GB" sz="1100" i="0">
                          <a:latin typeface="Avenir Next LT Pro Light"/>
                          <a:cs typeface="Arial"/>
                        </a:rPr>
                        <a:t>: Waverley 6.7</a:t>
                      </a:r>
                    </a:p>
                    <a:p>
                      <a:pPr lvl="0" algn="ctr">
                        <a:buNone/>
                      </a:pPr>
                      <a:r>
                        <a:rPr lang="en-GB" sz="1100" b="1" i="0">
                          <a:latin typeface="Avenir Next LT Pro Light"/>
                          <a:cs typeface="Arial"/>
                        </a:rPr>
                        <a:t>Worst</a:t>
                      </a:r>
                      <a:r>
                        <a:rPr lang="en-GB" sz="1100" i="0">
                          <a:latin typeface="Avenir Next LT Pro Light"/>
                          <a:cs typeface="Arial"/>
                        </a:rPr>
                        <a:t>: </a:t>
                      </a:r>
                      <a:r>
                        <a:rPr lang="en-GB" sz="1100" b="0" i="0">
                          <a:solidFill>
                            <a:schemeClr val="tx1"/>
                          </a:solidFill>
                          <a:latin typeface="Avenir Next LT Pro Light"/>
                          <a:cs typeface="Arial"/>
                        </a:rPr>
                        <a:t>Epsom and Ewell </a:t>
                      </a:r>
                      <a:r>
                        <a:rPr lang="en-GB" sz="1100" i="0">
                          <a:latin typeface="Avenir Next LT Pro Light"/>
                          <a:cs typeface="Arial"/>
                        </a:rPr>
                        <a:t>12.8</a:t>
                      </a:r>
                    </a:p>
                  </a:txBody>
                  <a:tcPr anchor="ctr">
                    <a:solidFill>
                      <a:schemeClr val="bg1">
                        <a:lumMod val="95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GB" sz="1100" b="1" i="0">
                          <a:latin typeface="Avenir Next LT Pro Light"/>
                          <a:cs typeface="Arial"/>
                        </a:rPr>
                        <a:t>Best</a:t>
                      </a:r>
                      <a:r>
                        <a:rPr lang="en-GB" sz="1100" i="0">
                          <a:latin typeface="Avenir Next LT Pro Light"/>
                          <a:cs typeface="Arial"/>
                        </a:rPr>
                        <a:t>: East Elmbridge PCN 6.8 </a:t>
                      </a:r>
                    </a:p>
                    <a:p>
                      <a:pPr marL="0" marR="0" lvl="0" indent="0" algn="ctr" rtl="0" eaLnBrk="1" fontAlgn="auto" latinLnBrk="0" hangingPunct="1">
                        <a:lnSpc>
                          <a:spcPct val="100000"/>
                        </a:lnSpc>
                        <a:spcBef>
                          <a:spcPts val="0"/>
                        </a:spcBef>
                        <a:spcAft>
                          <a:spcPts val="0"/>
                        </a:spcAft>
                        <a:buClrTx/>
                        <a:buSzTx/>
                        <a:buFontTx/>
                        <a:buNone/>
                      </a:pPr>
                      <a:r>
                        <a:rPr lang="en-GB" sz="1100" b="1" i="0">
                          <a:latin typeface="Avenir Next LT Pro Light"/>
                          <a:cs typeface="Arial"/>
                        </a:rPr>
                        <a:t>Worst</a:t>
                      </a:r>
                      <a:r>
                        <a:rPr lang="en-GB" sz="1100" i="0">
                          <a:latin typeface="Avenir Next LT Pro Light"/>
                          <a:cs typeface="Arial"/>
                        </a:rPr>
                        <a:t>: </a:t>
                      </a:r>
                      <a:r>
                        <a:rPr lang="en-GB" sz="1100" b="1" kern="1200" noProof="0">
                          <a:solidFill>
                            <a:schemeClr val="accent2"/>
                          </a:solidFill>
                          <a:latin typeface="Avenir Next LT Pro Light"/>
                          <a:ea typeface="+mn-ea"/>
                          <a:cs typeface="Arial"/>
                        </a:rPr>
                        <a:t>SASSE Network 3 PCN</a:t>
                      </a:r>
                    </a:p>
                    <a:p>
                      <a:pPr marL="0" marR="0" lvl="0" indent="0" algn="ctr" rtl="0" eaLnBrk="1" fontAlgn="auto" latinLnBrk="0" hangingPunct="1">
                        <a:lnSpc>
                          <a:spcPct val="100000"/>
                        </a:lnSpc>
                        <a:spcBef>
                          <a:spcPts val="0"/>
                        </a:spcBef>
                        <a:spcAft>
                          <a:spcPts val="0"/>
                        </a:spcAft>
                        <a:buClrTx/>
                        <a:buSzTx/>
                        <a:buFontTx/>
                        <a:buNone/>
                      </a:pPr>
                      <a:r>
                        <a:rPr lang="en-GB" sz="1100" i="0">
                          <a:latin typeface="Avenir Next LT Pro Light"/>
                          <a:cs typeface="Arial"/>
                        </a:rPr>
                        <a:t>17.6</a:t>
                      </a:r>
                      <a:endParaRPr lang="en-GB" sz="1100" b="1" i="0">
                        <a:solidFill>
                          <a:srgbClr val="FFC000"/>
                        </a:solidFill>
                        <a:latin typeface="Avenir Next LT Pro Light"/>
                        <a:cs typeface="Arial"/>
                      </a:endParaRPr>
                    </a:p>
                  </a:txBody>
                  <a:tcPr anchor="ctr">
                    <a:solidFill>
                      <a:schemeClr val="bg1">
                        <a:lumMod val="95000"/>
                      </a:schemeClr>
                    </a:solidFill>
                  </a:tcPr>
                </a:tc>
                <a:tc>
                  <a:txBody>
                    <a:bodyPr/>
                    <a:lstStyle/>
                    <a:p>
                      <a:pPr lvl="0" algn="ctr">
                        <a:buNone/>
                      </a:pPr>
                      <a:r>
                        <a:rPr lang="en-GB" sz="1100" b="1" i="0">
                          <a:latin typeface="Avenir Next LT Pro Light"/>
                          <a:cs typeface="Arial"/>
                        </a:rPr>
                        <a:t>Best:</a:t>
                      </a:r>
                      <a:r>
                        <a:rPr lang="en-GB" sz="1100" i="0">
                          <a:latin typeface="Avenir Next LT Pro Light"/>
                          <a:cs typeface="Arial"/>
                        </a:rPr>
                        <a:t> Woldingham (Tandridge) 2.26</a:t>
                      </a:r>
                    </a:p>
                    <a:p>
                      <a:pPr lvl="0" algn="ctr">
                        <a:buNone/>
                      </a:pPr>
                      <a:r>
                        <a:rPr lang="en-GB" sz="1100" b="1" i="0">
                          <a:latin typeface="Avenir Next LT Pro Light"/>
                          <a:cs typeface="Arial"/>
                        </a:rPr>
                        <a:t>Worst</a:t>
                      </a:r>
                      <a:r>
                        <a:rPr lang="en-GB" sz="1100" i="0">
                          <a:latin typeface="Avenir Next LT Pro Light"/>
                          <a:cs typeface="Arial"/>
                        </a:rPr>
                        <a:t>: Staines (Spelthorne) 40.71</a:t>
                      </a:r>
                    </a:p>
                  </a:txBody>
                  <a:tcPr anchor="ctr">
                    <a:solidFill>
                      <a:schemeClr val="bg1">
                        <a:lumMod val="95000"/>
                      </a:schemeClr>
                    </a:solidFill>
                  </a:tcPr>
                </a:tc>
                <a:extLst>
                  <a:ext uri="{0D108BD9-81ED-4DB2-BD59-A6C34878D82A}">
                    <a16:rowId xmlns:a16="http://schemas.microsoft.com/office/drawing/2014/main" val="1185466727"/>
                  </a:ext>
                </a:extLst>
              </a:tr>
              <a:tr h="1066146">
                <a:tc>
                  <a:txBody>
                    <a:bodyPr/>
                    <a:lstStyle/>
                    <a:p>
                      <a:pPr lvl="0" algn="ctr">
                        <a:buNone/>
                      </a:pPr>
                      <a:r>
                        <a:rPr lang="en-GB" sz="1100">
                          <a:solidFill>
                            <a:schemeClr val="tx1"/>
                          </a:solidFill>
                          <a:latin typeface="Avenir Next LT Pro Light"/>
                          <a:cs typeface="Arial"/>
                        </a:rPr>
                        <a:t>Rate of domestic abuse incidents and crimes (per 1,000 population)</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7.3</a:t>
                      </a:r>
                    </a:p>
                    <a:p>
                      <a:pPr lvl="0" algn="ctr">
                        <a:buNone/>
                      </a:pPr>
                      <a:r>
                        <a:rPr lang="en-GB" sz="1100" b="1">
                          <a:solidFill>
                            <a:schemeClr val="tx1"/>
                          </a:solidFill>
                          <a:latin typeface="Avenir Next LT Pro Light"/>
                          <a:cs typeface="Arial"/>
                        </a:rPr>
                        <a:t>(April 2024 – March 25)</a:t>
                      </a:r>
                    </a:p>
                  </a:txBody>
                  <a:tcPr anchor="ctr">
                    <a:solidFill>
                      <a:srgbClr val="92D050"/>
                    </a:solidFill>
                  </a:tcPr>
                </a:tc>
                <a:tc>
                  <a:txBody>
                    <a:bodyPr/>
                    <a:lstStyle/>
                    <a:p>
                      <a:pPr lvl="0" algn="ctr">
                        <a:buNone/>
                      </a:pPr>
                      <a:r>
                        <a:rPr lang="en-GB" sz="1100" b="1" i="0" u="none" strike="noStrike" noProof="0">
                          <a:solidFill>
                            <a:srgbClr val="000000"/>
                          </a:solidFill>
                          <a:latin typeface="Avenir Next LT Pro Light"/>
                          <a:cs typeface="Arial"/>
                        </a:rPr>
                        <a:t>-0.2</a:t>
                      </a:r>
                    </a:p>
                    <a:p>
                      <a:pPr lvl="0" algn="ctr">
                        <a:buNone/>
                      </a:pPr>
                      <a:r>
                        <a:rPr lang="en-GB" sz="1100" b="0">
                          <a:solidFill>
                            <a:schemeClr val="tx1"/>
                          </a:solidFill>
                          <a:latin typeface="Avenir Next LT Pro Light"/>
                          <a:cs typeface="Arial"/>
                        </a:rPr>
                        <a:t>7.5</a:t>
                      </a:r>
                    </a:p>
                    <a:p>
                      <a:pPr lvl="0" algn="ctr">
                        <a:buNone/>
                      </a:pPr>
                      <a:r>
                        <a:rPr lang="en-GB" sz="1100" b="0">
                          <a:solidFill>
                            <a:schemeClr val="tx1"/>
                          </a:solidFill>
                          <a:latin typeface="Avenir Next LT Pro Light"/>
                          <a:cs typeface="Arial"/>
                        </a:rPr>
                        <a:t>(April 2023 – </a:t>
                      </a:r>
                    </a:p>
                    <a:p>
                      <a:pPr lvl="0" algn="ctr">
                        <a:buNone/>
                      </a:pPr>
                      <a:r>
                        <a:rPr lang="en-GB" sz="1100" b="0">
                          <a:solidFill>
                            <a:schemeClr val="tx1"/>
                          </a:solidFill>
                          <a:latin typeface="Avenir Next LT Pro Light"/>
                          <a:cs typeface="Arial"/>
                        </a:rPr>
                        <a:t>March 24)</a:t>
                      </a:r>
                    </a:p>
                  </a:txBody>
                  <a:tcPr anchor="ctr">
                    <a:solidFill>
                      <a:schemeClr val="bg1">
                        <a:lumMod val="95000"/>
                      </a:schemeClr>
                    </a:solidFill>
                  </a:tcPr>
                </a:tc>
                <a:tc>
                  <a:txBody>
                    <a:bodyPr/>
                    <a:lstStyle/>
                    <a:p>
                      <a:pPr lvl="0" algn="ctr">
                        <a:buNone/>
                      </a:pPr>
                      <a:r>
                        <a:rPr lang="en-GB" sz="1100" b="1" i="0" u="none" strike="noStrike" noProof="0">
                          <a:solidFill>
                            <a:srgbClr val="000000"/>
                          </a:solidFill>
                          <a:latin typeface="Avenir Next LT Pro Light"/>
                          <a:cs typeface="Arial"/>
                        </a:rPr>
                        <a:t>Best</a:t>
                      </a:r>
                      <a:r>
                        <a:rPr lang="en-GB" sz="1100" b="0" i="0" u="none" strike="noStrike" noProof="0">
                          <a:solidFill>
                            <a:srgbClr val="000000"/>
                          </a:solidFill>
                          <a:latin typeface="Avenir Next LT Pro Light"/>
                          <a:cs typeface="Arial"/>
                        </a:rPr>
                        <a:t>:</a:t>
                      </a:r>
                      <a:r>
                        <a:rPr lang="en-GB" sz="1100" b="1" i="0" u="none" strike="noStrike" noProof="0">
                          <a:solidFill>
                            <a:schemeClr val="accent2">
                              <a:lumMod val="49000"/>
                            </a:schemeClr>
                          </a:solidFill>
                          <a:latin typeface="Avenir Next LT Pro Light"/>
                          <a:cs typeface="Arial"/>
                        </a:rPr>
                        <a:t> </a:t>
                      </a:r>
                      <a:r>
                        <a:rPr lang="en-GB" sz="1100" b="0" i="0" u="none" strike="noStrike" noProof="0">
                          <a:solidFill>
                            <a:schemeClr val="tx1"/>
                          </a:solidFill>
                          <a:latin typeface="Avenir Next LT Pro Light"/>
                          <a:cs typeface="Arial"/>
                        </a:rPr>
                        <a:t>Waverley 4.9</a:t>
                      </a:r>
                      <a:endParaRPr lang="en-GB" sz="1100" b="0" i="0" u="none" strike="noStrike" noProof="0">
                        <a:solidFill>
                          <a:srgbClr val="000000"/>
                        </a:solidFill>
                        <a:latin typeface="Avenir Next LT Pro Light"/>
                        <a:cs typeface="Arial"/>
                      </a:endParaRPr>
                    </a:p>
                    <a:p>
                      <a:pPr lvl="0" algn="ctr">
                        <a:buNone/>
                      </a:pPr>
                      <a:r>
                        <a:rPr lang="en-GB" sz="1100" b="1" i="0" u="none" strike="noStrike" noProof="0">
                          <a:solidFill>
                            <a:schemeClr val="tx1"/>
                          </a:solidFill>
                          <a:latin typeface="Avenir Next LT Pro Light"/>
                          <a:cs typeface="Arial"/>
                        </a:rPr>
                        <a:t>Worst</a:t>
                      </a:r>
                      <a:r>
                        <a:rPr lang="en-GB" sz="1100" b="0" i="0" u="none" strike="noStrike" noProof="0">
                          <a:solidFill>
                            <a:schemeClr val="tx1"/>
                          </a:solidFill>
                          <a:latin typeface="Avenir Next LT Pro Light"/>
                          <a:cs typeface="Arial"/>
                        </a:rPr>
                        <a:t>: </a:t>
                      </a:r>
                      <a:r>
                        <a:rPr lang="en-GB" sz="1100" b="1" i="0" u="none" strike="noStrike" noProof="0">
                          <a:solidFill>
                            <a:srgbClr val="996633"/>
                          </a:solidFill>
                          <a:latin typeface="Avenir Next LT Pro Light"/>
                          <a:cs typeface="Arial"/>
                        </a:rPr>
                        <a:t>Spelthorne</a:t>
                      </a:r>
                      <a:r>
                        <a:rPr lang="en-GB" sz="1100" b="0" i="0" u="none" strike="noStrike" noProof="0">
                          <a:solidFill>
                            <a:schemeClr val="tx1"/>
                          </a:solidFill>
                          <a:latin typeface="Avenir Next LT Pro Light"/>
                          <a:cs typeface="Arial"/>
                        </a:rPr>
                        <a:t> 9.3</a:t>
                      </a:r>
                      <a:endParaRPr lang="en-GB" sz="1100" b="0" i="0" u="none" strike="noStrike" noProof="0">
                        <a:solidFill>
                          <a:srgbClr val="000000"/>
                        </a:solidFill>
                        <a:latin typeface="Avenir Next LT Pro Light"/>
                        <a:cs typeface="Arial"/>
                      </a:endParaRP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i="0">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606801275"/>
                  </a:ext>
                </a:extLst>
              </a:tr>
              <a:tr h="1066146">
                <a:tc>
                  <a:txBody>
                    <a:bodyPr/>
                    <a:lstStyle/>
                    <a:p>
                      <a:pPr algn="ctr"/>
                      <a:r>
                        <a:rPr lang="en-GB" sz="1100">
                          <a:solidFill>
                            <a:schemeClr val="tx1"/>
                          </a:solidFill>
                          <a:latin typeface="Avenir Next LT Pro Light"/>
                          <a:cs typeface="Arial"/>
                        </a:rPr>
                        <a:t>Rate of violent and sexual offences (per 1,000 population)</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Low</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24.2</a:t>
                      </a:r>
                    </a:p>
                    <a:p>
                      <a:pPr lvl="0" algn="ctr">
                        <a:buNone/>
                      </a:pPr>
                      <a:r>
                        <a:rPr lang="en-GB" sz="1100" b="1" i="0">
                          <a:solidFill>
                            <a:schemeClr val="tx1"/>
                          </a:solidFill>
                          <a:latin typeface="Avenir Next LT Pro Light"/>
                          <a:cs typeface="Arial"/>
                        </a:rPr>
                        <a:t>(March 2024 – Feb 2025)</a:t>
                      </a:r>
                    </a:p>
                  </a:txBody>
                  <a:tcPr anchor="ctr">
                    <a:solidFill>
                      <a:srgbClr val="92D050"/>
                    </a:solidFill>
                  </a:tcPr>
                </a:tc>
                <a:tc>
                  <a:txBody>
                    <a:bodyPr/>
                    <a:lstStyle/>
                    <a:p>
                      <a:pPr marL="0" lvl="0" indent="0" algn="ctr">
                        <a:lnSpc>
                          <a:spcPct val="100000"/>
                        </a:lnSpc>
                        <a:buNone/>
                      </a:pPr>
                      <a:r>
                        <a:rPr lang="en-GB" sz="1100" b="0" i="0" u="none" strike="noStrike" baseline="0" noProof="0">
                          <a:solidFill>
                            <a:srgbClr val="000000"/>
                          </a:solidFill>
                          <a:latin typeface="Avenir Next LT Pro Light"/>
                        </a:rPr>
                        <a:t>-0.1</a:t>
                      </a:r>
                    </a:p>
                    <a:p>
                      <a:pPr marL="0" lvl="0" indent="0" algn="ctr">
                        <a:lnSpc>
                          <a:spcPct val="100000"/>
                        </a:lnSpc>
                        <a:buNone/>
                      </a:pPr>
                      <a:r>
                        <a:rPr lang="en-GB" sz="1100" b="0" i="0" u="none" strike="noStrike" baseline="0" noProof="0">
                          <a:solidFill>
                            <a:srgbClr val="000000"/>
                          </a:solidFill>
                          <a:latin typeface="Avenir Next LT Pro Light"/>
                        </a:rPr>
                        <a:t>24.3</a:t>
                      </a:r>
                    </a:p>
                    <a:p>
                      <a:pPr lvl="0" algn="ctr">
                        <a:buNone/>
                      </a:pPr>
                      <a:r>
                        <a:rPr lang="en-GB" sz="1100" b="0" i="0" u="none" strike="noStrike" baseline="0" noProof="0">
                          <a:solidFill>
                            <a:srgbClr val="000000"/>
                          </a:solidFill>
                          <a:latin typeface="Avenir Next LT Pro Light"/>
                        </a:rPr>
                        <a:t>(December 2023 – November 2024)</a:t>
                      </a:r>
                      <a:endParaRPr lang="en-GB" b="0">
                        <a:latin typeface="Avenir Next LT Pro Light"/>
                      </a:endParaRPr>
                    </a:p>
                  </a:txBody>
                  <a:tcPr anchor="ctr">
                    <a:solidFill>
                      <a:schemeClr val="bg1">
                        <a:lumMod val="95000"/>
                      </a:schemeClr>
                    </a:solidFill>
                  </a:tcPr>
                </a:tc>
                <a:tc>
                  <a:txBody>
                    <a:bodyPr/>
                    <a:lstStyle/>
                    <a:p>
                      <a:pPr lvl="0" algn="ctr">
                        <a:buNone/>
                      </a:pPr>
                      <a:r>
                        <a:rPr lang="en-GB" sz="1100" b="1" i="0">
                          <a:latin typeface="Avenir Next LT Pro Light"/>
                          <a:cs typeface="Arial"/>
                        </a:rPr>
                        <a:t>Best</a:t>
                      </a:r>
                      <a:r>
                        <a:rPr lang="en-GB" sz="1100" i="0">
                          <a:latin typeface="Avenir Next LT Pro Light"/>
                          <a:cs typeface="Arial"/>
                        </a:rPr>
                        <a:t>: Waverley 15.9</a:t>
                      </a:r>
                    </a:p>
                    <a:p>
                      <a:pPr lvl="0" algn="ctr">
                        <a:buNone/>
                      </a:pPr>
                      <a:r>
                        <a:rPr lang="en-GB" sz="1100" b="1" i="0">
                          <a:latin typeface="Avenir Next LT Pro Light"/>
                          <a:cs typeface="Arial"/>
                        </a:rPr>
                        <a:t>Worst</a:t>
                      </a:r>
                      <a:r>
                        <a:rPr lang="en-GB" sz="1100" i="0">
                          <a:latin typeface="Avenir Next LT Pro Light"/>
                          <a:cs typeface="Arial"/>
                        </a:rPr>
                        <a:t>: Guildford</a:t>
                      </a:r>
                      <a:r>
                        <a:rPr lang="en-GB" sz="1100" b="1" i="0">
                          <a:solidFill>
                            <a:schemeClr val="accent2"/>
                          </a:solidFill>
                          <a:latin typeface="Avenir Next LT Pro Light"/>
                          <a:cs typeface="Arial"/>
                        </a:rPr>
                        <a:t> </a:t>
                      </a:r>
                      <a:r>
                        <a:rPr lang="en-GB" sz="1100" i="0">
                          <a:latin typeface="Avenir Next LT Pro Light"/>
                          <a:cs typeface="Arial"/>
                        </a:rPr>
                        <a:t>30.8*</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a:latin typeface="Avenir Next LT Pro Light"/>
                          <a:cs typeface="Arial"/>
                        </a:rPr>
                        <a:t>Best</a:t>
                      </a:r>
                      <a:r>
                        <a:rPr lang="en-GB" sz="1100" i="0">
                          <a:latin typeface="Avenir Next LT Pro Light"/>
                          <a:cs typeface="Arial"/>
                        </a:rPr>
                        <a:t>: West of Waverley PCN 14.3</a:t>
                      </a:r>
                    </a:p>
                    <a:p>
                      <a:pPr lvl="0" algn="ctr">
                        <a:buNone/>
                      </a:pPr>
                      <a:r>
                        <a:rPr lang="en-GB" sz="1100" b="1" i="0">
                          <a:latin typeface="Avenir Next LT Pro Light"/>
                          <a:cs typeface="Arial"/>
                        </a:rPr>
                        <a:t>Worst</a:t>
                      </a:r>
                      <a:r>
                        <a:rPr lang="en-GB" sz="1100" i="0">
                          <a:latin typeface="Avenir Next LT Pro Light"/>
                          <a:cs typeface="Arial"/>
                        </a:rPr>
                        <a:t>: Central and North Guildford PCN 46.3**</a:t>
                      </a:r>
                    </a:p>
                  </a:txBody>
                  <a:tcPr anchor="ctr">
                    <a:solidFill>
                      <a:schemeClr val="bg1">
                        <a:lumMod val="95000"/>
                      </a:schemeClr>
                    </a:solidFill>
                  </a:tcPr>
                </a:tc>
                <a:tc>
                  <a:txBody>
                    <a:bodyPr/>
                    <a:lstStyle/>
                    <a:p>
                      <a:pPr lvl="0" algn="ctr">
                        <a:buNone/>
                      </a:pPr>
                      <a:r>
                        <a:rPr lang="en-GB" sz="1100" b="1" i="0">
                          <a:latin typeface="Avenir Next LT Pro Light"/>
                          <a:cs typeface="Arial"/>
                        </a:rPr>
                        <a:t>Best</a:t>
                      </a:r>
                      <a:r>
                        <a:rPr lang="en-GB" sz="1100" i="0">
                          <a:latin typeface="Avenir Next LT Pro Light"/>
                          <a:cs typeface="Arial"/>
                        </a:rPr>
                        <a:t>: Chaldon (Tandridge) 4.8</a:t>
                      </a:r>
                    </a:p>
                    <a:p>
                      <a:pPr lvl="0" algn="ctr">
                        <a:buNone/>
                      </a:pPr>
                      <a:r>
                        <a:rPr lang="en-GB" sz="1100" b="1" i="0">
                          <a:latin typeface="Avenir Next LT Pro Light"/>
                          <a:cs typeface="Arial"/>
                        </a:rPr>
                        <a:t>Worst</a:t>
                      </a:r>
                      <a:r>
                        <a:rPr lang="en-GB" sz="1100" i="0">
                          <a:latin typeface="Avenir Next LT Pro Light"/>
                          <a:cs typeface="Arial"/>
                        </a:rPr>
                        <a:t>:</a:t>
                      </a:r>
                      <a:r>
                        <a:rPr lang="en-GB" sz="1100" b="1" i="0">
                          <a:solidFill>
                            <a:srgbClr val="FF009D"/>
                          </a:solidFill>
                          <a:latin typeface="Avenir Next LT Pro Light"/>
                          <a:cs typeface="Arial"/>
                        </a:rPr>
                        <a:t> Stoke (Guildford)</a:t>
                      </a:r>
                    </a:p>
                    <a:p>
                      <a:pPr lvl="0" algn="ctr">
                        <a:buNone/>
                      </a:pPr>
                      <a:r>
                        <a:rPr lang="en-GB" sz="1100" i="0">
                          <a:latin typeface="Avenir Next LT Pro Light"/>
                          <a:cs typeface="Arial"/>
                        </a:rPr>
                        <a:t>109.7*</a:t>
                      </a:r>
                    </a:p>
                  </a:txBody>
                  <a:tcPr anchor="ctr">
                    <a:solidFill>
                      <a:schemeClr val="bg1">
                        <a:lumMod val="95000"/>
                      </a:schemeClr>
                    </a:solidFill>
                  </a:tcPr>
                </a:tc>
                <a:extLst>
                  <a:ext uri="{0D108BD9-81ED-4DB2-BD59-A6C34878D82A}">
                    <a16:rowId xmlns:a16="http://schemas.microsoft.com/office/drawing/2014/main" val="2547795134"/>
                  </a:ext>
                </a:extLst>
              </a:tr>
              <a:tr h="1032154">
                <a:tc>
                  <a:txBody>
                    <a:bodyPr/>
                    <a:lstStyle/>
                    <a:p>
                      <a:pPr algn="ctr"/>
                      <a:r>
                        <a:rPr lang="en-GB" sz="1100">
                          <a:solidFill>
                            <a:schemeClr val="tx1"/>
                          </a:solidFill>
                          <a:latin typeface="Avenir Next LT Pro Light"/>
                          <a:cs typeface="Arial"/>
                        </a:rPr>
                        <a:t>Proportion of residents who would feel safe walking alone after dark in their neighbourhood***</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a:latin typeface="Avenir Next LT Pro Light"/>
                          <a:cs typeface="Arial"/>
                        </a:rPr>
                        <a:t>High</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81.95%</a:t>
                      </a:r>
                    </a:p>
                    <a:p>
                      <a:pPr lvl="0" algn="ctr">
                        <a:buNone/>
                      </a:pPr>
                      <a:r>
                        <a:rPr lang="en-GB" sz="1100" b="1" i="0">
                          <a:solidFill>
                            <a:schemeClr val="tx1"/>
                          </a:solidFill>
                          <a:latin typeface="Avenir Next LT Pro Light"/>
                          <a:cs typeface="Arial"/>
                        </a:rPr>
                        <a:t>(April 2025 - March 2026)</a:t>
                      </a:r>
                    </a:p>
                  </a:txBody>
                  <a:tcPr anchor="ctr">
                    <a:solidFill>
                      <a:srgbClr val="FFC000"/>
                    </a:solidFill>
                  </a:tcPr>
                </a:tc>
                <a:tc>
                  <a:txBody>
                    <a:bodyPr/>
                    <a:lstStyle/>
                    <a:p>
                      <a:pPr lvl="0" algn="ctr">
                        <a:buNone/>
                      </a:pPr>
                      <a:r>
                        <a:rPr lang="en-GB" sz="1100" b="0" i="0">
                          <a:latin typeface="Avenir Next LT Pro Light"/>
                          <a:cs typeface="Arial"/>
                        </a:rPr>
                        <a:t>-1.05</a:t>
                      </a:r>
                    </a:p>
                    <a:p>
                      <a:pPr lvl="0" algn="ctr">
                        <a:buNone/>
                      </a:pPr>
                      <a:r>
                        <a:rPr lang="en-GB" sz="1100" b="0" i="0">
                          <a:solidFill>
                            <a:schemeClr val="tx1"/>
                          </a:solidFill>
                          <a:latin typeface="Avenir Next LT Pro Light"/>
                          <a:cs typeface="Arial"/>
                        </a:rPr>
                        <a:t>83.0%</a:t>
                      </a:r>
                    </a:p>
                    <a:p>
                      <a:pPr lvl="0" algn="ctr">
                        <a:buNone/>
                      </a:pPr>
                      <a:r>
                        <a:rPr lang="en-GB" sz="1100" b="0" i="0">
                          <a:solidFill>
                            <a:schemeClr val="tx1"/>
                          </a:solidFill>
                          <a:latin typeface="Avenir Next LT Pro Light"/>
                          <a:cs typeface="Arial"/>
                        </a:rPr>
                        <a:t>(April 2024- March 2025)</a:t>
                      </a:r>
                    </a:p>
                  </a:txBody>
                  <a:tcPr anchor="ctr">
                    <a:solidFill>
                      <a:schemeClr val="bg1">
                        <a:lumMod val="95000"/>
                      </a:schemeClr>
                    </a:solidFill>
                  </a:tcPr>
                </a:tc>
                <a:tc>
                  <a:txBody>
                    <a:bodyPr/>
                    <a:lstStyle/>
                    <a:p>
                      <a:pPr lvl="0" algn="ctr">
                        <a:buNone/>
                      </a:pPr>
                      <a:r>
                        <a:rPr lang="en-GB" sz="1100" b="1" i="0">
                          <a:latin typeface="Avenir Next LT Pro Light"/>
                          <a:cs typeface="Arial"/>
                        </a:rPr>
                        <a:t>Best</a:t>
                      </a:r>
                      <a:r>
                        <a:rPr lang="en-GB" sz="1100" i="0">
                          <a:latin typeface="Avenir Next LT Pro Light"/>
                          <a:cs typeface="Arial"/>
                        </a:rPr>
                        <a:t>: Mole Valley 88.32%</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i="0">
                          <a:latin typeface="Avenir Next LT Pro Light"/>
                          <a:cs typeface="Arial"/>
                        </a:rPr>
                        <a:t>Worst</a:t>
                      </a:r>
                      <a:r>
                        <a:rPr lang="en-GB" sz="1100" b="0" i="0">
                          <a:solidFill>
                            <a:schemeClr val="tx1"/>
                          </a:solidFill>
                          <a:latin typeface="Avenir Next LT Pro Light"/>
                          <a:cs typeface="Arial"/>
                        </a:rPr>
                        <a:t>: </a:t>
                      </a:r>
                      <a:r>
                        <a:rPr lang="en-GB" sz="1100" b="1" i="0" u="none" strike="noStrike" noProof="0">
                          <a:solidFill>
                            <a:srgbClr val="996633"/>
                          </a:solidFill>
                          <a:latin typeface="Avenir Next LT Pro Light"/>
                          <a:cs typeface="Arial"/>
                        </a:rPr>
                        <a:t>Spelthorne</a:t>
                      </a:r>
                      <a:r>
                        <a:rPr lang="en-GB" sz="1100" b="0" i="0">
                          <a:solidFill>
                            <a:schemeClr val="tx1"/>
                          </a:solidFill>
                          <a:latin typeface="Avenir Next LT Pro Light"/>
                          <a:cs typeface="Arial"/>
                        </a:rPr>
                        <a:t> </a:t>
                      </a:r>
                      <a:r>
                        <a:rPr lang="en-GB" sz="1100" i="0">
                          <a:latin typeface="Avenir Next LT Pro Light"/>
                          <a:cs typeface="Arial"/>
                        </a:rPr>
                        <a:t>72.73% </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81292292"/>
                  </a:ext>
                </a:extLst>
              </a:tr>
            </a:tbl>
          </a:graphicData>
        </a:graphic>
      </p:graphicFrame>
      <p:sp>
        <p:nvSpPr>
          <p:cNvPr id="5" name="TextBox 4">
            <a:extLst>
              <a:ext uri="{FF2B5EF4-FFF2-40B4-BE49-F238E27FC236}">
                <a16:creationId xmlns:a16="http://schemas.microsoft.com/office/drawing/2014/main" id="{228B59FD-4143-37E6-A116-5287E5BC7CC9}"/>
              </a:ext>
            </a:extLst>
          </p:cNvPr>
          <p:cNvSpPr txBox="1"/>
          <p:nvPr/>
        </p:nvSpPr>
        <p:spPr>
          <a:xfrm>
            <a:off x="131902" y="6366917"/>
            <a:ext cx="8314868" cy="461665"/>
          </a:xfrm>
          <a:prstGeom prst="rect">
            <a:avLst/>
          </a:prstGeom>
          <a:noFill/>
        </p:spPr>
        <p:txBody>
          <a:bodyPr wrap="square" lIns="91440" tIns="45720" rIns="91440" bIns="45720" rtlCol="0" anchor="t">
            <a:spAutoFit/>
          </a:bodyPr>
          <a:lstStyle/>
          <a:p>
            <a:pPr>
              <a:defRPr/>
            </a:pPr>
            <a:r>
              <a:rPr lang="en-GB" sz="800" i="1">
                <a:latin typeface="Avenir Next LT Pro Light"/>
                <a:cs typeface="Arial"/>
              </a:rPr>
              <a:t>* Data from April 2024- March 2025 </a:t>
            </a:r>
          </a:p>
          <a:p>
            <a:pPr>
              <a:defRPr/>
            </a:pPr>
            <a:r>
              <a:rPr lang="en-GB" sz="800" i="1">
                <a:latin typeface="Avenir Next LT Pro Light"/>
                <a:cs typeface="Arial"/>
              </a:rPr>
              <a:t>** December 2023 –November 2024</a:t>
            </a:r>
          </a:p>
          <a:p>
            <a:pPr>
              <a:defRPr/>
            </a:pPr>
            <a:r>
              <a:rPr lang="en-GB" sz="800" i="1">
                <a:latin typeface="Avenir Next LT Pro Light"/>
                <a:cs typeface="Arial"/>
              </a:rPr>
              <a:t>*** Responses to Joint Neighbourhood Survey</a:t>
            </a:r>
          </a:p>
        </p:txBody>
      </p:sp>
      <p:sp>
        <p:nvSpPr>
          <p:cNvPr id="4" name="Title 1">
            <a:extLst>
              <a:ext uri="{FF2B5EF4-FFF2-40B4-BE49-F238E27FC236}">
                <a16:creationId xmlns:a16="http://schemas.microsoft.com/office/drawing/2014/main" id="{6363F5F4-D9A5-1A8E-AAB1-1FACA8CB5C8D}"/>
              </a:ext>
            </a:extLst>
          </p:cNvPr>
          <p:cNvSpPr txBox="1">
            <a:spLocks/>
          </p:cNvSpPr>
          <p:nvPr/>
        </p:nvSpPr>
        <p:spPr>
          <a:xfrm>
            <a:off x="65230" y="181120"/>
            <a:ext cx="10511331" cy="494116"/>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3: Supporting those of all ages (babies, children, young people, adults and older adults) in the Priority Populations to reach their potential by addressing the wider determinants of health</a:t>
            </a:r>
          </a:p>
          <a:p>
            <a:pPr marL="0" marR="0" lvl="0" indent="0" algn="l" defTabSz="914400" rtl="0" eaLnBrk="1" fontAlgn="auto" latinLnBrk="0" hangingPunct="1">
              <a:lnSpc>
                <a:spcPct val="150000"/>
              </a:lnSpc>
              <a:spcBef>
                <a:spcPct val="0"/>
              </a:spcBef>
              <a:spcAft>
                <a:spcPts val="0"/>
              </a:spcAft>
              <a:buClrTx/>
              <a:buSzTx/>
              <a:buFontTx/>
              <a:buNone/>
              <a:tabLst/>
              <a:defRPr/>
            </a:pPr>
            <a:r>
              <a:rPr lang="en-GB" sz="1200">
                <a:solidFill>
                  <a:prstClr val="black"/>
                </a:solidFill>
                <a:latin typeface="Arial" panose="020B0604020202020204" pitchFamily="34" charset="0"/>
                <a:cs typeface="Arial" panose="020B0604020202020204" pitchFamily="34" charset="0"/>
              </a:rPr>
              <a:t>OUTCOME 4: Communities are safe and feel safe (community safety including domestic abuse, safeguarding)</a:t>
            </a:r>
            <a:endPar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A2E8FA4A-0B90-7A1B-C993-57C41D603DE7}"/>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35233447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3384846865"/>
              </p:ext>
            </p:extLst>
          </p:nvPr>
        </p:nvGraphicFramePr>
        <p:xfrm>
          <a:off x="160624" y="956573"/>
          <a:ext cx="10726987" cy="5165914"/>
        </p:xfrm>
        <a:graphic>
          <a:graphicData uri="http://schemas.openxmlformats.org/drawingml/2006/table">
            <a:tbl>
              <a:tblPr firstRow="1" bandRow="1">
                <a:tableStyleId>{5C22544A-7EE6-4342-B048-85BDC9FD1C3A}</a:tableStyleId>
              </a:tblPr>
              <a:tblGrid>
                <a:gridCol w="2136013">
                  <a:extLst>
                    <a:ext uri="{9D8B030D-6E8A-4147-A177-3AD203B41FA5}">
                      <a16:colId xmlns:a16="http://schemas.microsoft.com/office/drawing/2014/main" val="1076838934"/>
                    </a:ext>
                  </a:extLst>
                </a:gridCol>
                <a:gridCol w="657415">
                  <a:extLst>
                    <a:ext uri="{9D8B030D-6E8A-4147-A177-3AD203B41FA5}">
                      <a16:colId xmlns:a16="http://schemas.microsoft.com/office/drawing/2014/main" val="3415401710"/>
                    </a:ext>
                  </a:extLst>
                </a:gridCol>
                <a:gridCol w="1234693">
                  <a:extLst>
                    <a:ext uri="{9D8B030D-6E8A-4147-A177-3AD203B41FA5}">
                      <a16:colId xmlns:a16="http://schemas.microsoft.com/office/drawing/2014/main" val="3306456710"/>
                    </a:ext>
                  </a:extLst>
                </a:gridCol>
                <a:gridCol w="1695713">
                  <a:extLst>
                    <a:ext uri="{9D8B030D-6E8A-4147-A177-3AD203B41FA5}">
                      <a16:colId xmlns:a16="http://schemas.microsoft.com/office/drawing/2014/main" val="3973738166"/>
                    </a:ext>
                  </a:extLst>
                </a:gridCol>
                <a:gridCol w="2032980">
                  <a:extLst>
                    <a:ext uri="{9D8B030D-6E8A-4147-A177-3AD203B41FA5}">
                      <a16:colId xmlns:a16="http://schemas.microsoft.com/office/drawing/2014/main" val="488313225"/>
                    </a:ext>
                  </a:extLst>
                </a:gridCol>
                <a:gridCol w="1468118">
                  <a:extLst>
                    <a:ext uri="{9D8B030D-6E8A-4147-A177-3AD203B41FA5}">
                      <a16:colId xmlns:a16="http://schemas.microsoft.com/office/drawing/2014/main" val="992201483"/>
                    </a:ext>
                  </a:extLst>
                </a:gridCol>
                <a:gridCol w="1502055">
                  <a:extLst>
                    <a:ext uri="{9D8B030D-6E8A-4147-A177-3AD203B41FA5}">
                      <a16:colId xmlns:a16="http://schemas.microsoft.com/office/drawing/2014/main" val="1974498419"/>
                    </a:ext>
                  </a:extLst>
                </a:gridCol>
              </a:tblGrid>
              <a:tr h="1453072">
                <a:tc>
                  <a:txBody>
                    <a:bodyPr/>
                    <a:lstStyle/>
                    <a:p>
                      <a:pPr algn="ctr"/>
                      <a:r>
                        <a:rPr lang="en-GB" sz="1100">
                          <a:solidFill>
                            <a:schemeClr val="bg1"/>
                          </a:solidFill>
                          <a:latin typeface="Avenir Next LT Pro Light" panose="020B0304020202020204" pitchFamily="34" charset="0"/>
                          <a:cs typeface="Arial" panose="020B0604020202020204" pitchFamily="34" charset="0"/>
                        </a:rPr>
                        <a:t>Indicator</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panose="020B0604020202020204" pitchFamily="34" charset="0"/>
                        </a:rPr>
                        <a:t>Good to be</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panose="020B0604020202020204" pitchFamily="34" charset="0"/>
                        </a:rPr>
                        <a:t>Latest Surrey result</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panose="020B0604020202020204" pitchFamily="34" charset="0"/>
                        </a:rPr>
                        <a:t>Change from previous Surrey result </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panose="020B0604020202020204" pitchFamily="34" charset="0"/>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panose="020B0304020202020204" pitchFamily="34" charset="0"/>
                          <a:cs typeface="Arial" panose="020B0604020202020204" pitchFamily="34" charset="0"/>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panose="020B0304020202020204" pitchFamily="34" charset="0"/>
                          <a:cs typeface="Arial" panose="020B0604020202020204" pitchFamily="34" charset="0"/>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2040391">
                <a:tc>
                  <a:txBody>
                    <a:bodyPr/>
                    <a:lstStyle/>
                    <a:p>
                      <a:pPr lvl="0" algn="ctr">
                        <a:buNone/>
                      </a:pPr>
                      <a:r>
                        <a:rPr lang="en-GB" sz="1100">
                          <a:solidFill>
                            <a:schemeClr val="tx1"/>
                          </a:solidFill>
                          <a:latin typeface="Avenir Next LT Pro Light"/>
                          <a:cs typeface="Arial"/>
                        </a:rPr>
                        <a:t>Proportion of residents who report having avoided/minimised throwing away food in the last 6 months*</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a:cs typeface="Arial"/>
                        </a:rPr>
                        <a:t>High</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90.0%</a:t>
                      </a:r>
                    </a:p>
                    <a:p>
                      <a:pPr lvl="0" algn="ctr">
                        <a:buNone/>
                      </a:pPr>
                      <a:r>
                        <a:rPr lang="en-GB" sz="1100" b="1" i="0">
                          <a:solidFill>
                            <a:schemeClr val="tx1"/>
                          </a:solidFill>
                          <a:latin typeface="Avenir Next LT Pro Light"/>
                          <a:cs typeface="Arial"/>
                        </a:rPr>
                        <a:t>(April 2024 - March 2025)</a:t>
                      </a:r>
                    </a:p>
                  </a:txBody>
                  <a:tcPr anchor="ctr">
                    <a:solidFill>
                      <a:srgbClr val="FFC000"/>
                    </a:solidFill>
                  </a:tcPr>
                </a:tc>
                <a:tc>
                  <a:txBody>
                    <a:bodyPr/>
                    <a:lstStyle/>
                    <a:p>
                      <a:pPr lvl="0" algn="ctr">
                        <a:buNone/>
                      </a:pPr>
                      <a:r>
                        <a:rPr lang="en-GB" sz="1100" b="0" i="0">
                          <a:solidFill>
                            <a:schemeClr val="tx1"/>
                          </a:solidFill>
                          <a:latin typeface="Avenir Next LT Pro Light"/>
                          <a:cs typeface="Arial"/>
                        </a:rPr>
                        <a:t>-1.4</a:t>
                      </a:r>
                    </a:p>
                    <a:p>
                      <a:pPr lvl="0" algn="ctr">
                        <a:buNone/>
                      </a:pPr>
                      <a:r>
                        <a:rPr lang="en-GB" sz="1100" b="0" i="0">
                          <a:solidFill>
                            <a:schemeClr val="tx1"/>
                          </a:solidFill>
                          <a:latin typeface="Avenir Next LT Pro Light"/>
                          <a:cs typeface="Arial"/>
                        </a:rPr>
                        <a:t>91.4%</a:t>
                      </a:r>
                    </a:p>
                    <a:p>
                      <a:pPr lvl="0" algn="ctr">
                        <a:buNone/>
                      </a:pPr>
                      <a:r>
                        <a:rPr lang="en-GB" sz="1100" b="0" i="0">
                          <a:solidFill>
                            <a:schemeClr val="tx1"/>
                          </a:solidFill>
                          <a:latin typeface="Avenir Next LT Pro Light"/>
                          <a:cs typeface="Arial"/>
                        </a:rPr>
                        <a:t>(April 2023-March 2024)</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Best</a:t>
                      </a:r>
                      <a:r>
                        <a:rPr lang="en-GB" sz="1100" i="0">
                          <a:solidFill>
                            <a:schemeClr val="tx1"/>
                          </a:solidFill>
                          <a:latin typeface="Avenir Next LT Pro Light"/>
                          <a:cs typeface="Arial"/>
                        </a:rPr>
                        <a:t>: Elmbridge 99.0%</a:t>
                      </a:r>
                    </a:p>
                    <a:p>
                      <a:pPr lvl="0" algn="ctr">
                        <a:buNone/>
                      </a:pPr>
                      <a:r>
                        <a:rPr lang="en-GB" sz="1100" b="1" i="0">
                          <a:solidFill>
                            <a:schemeClr val="tx1"/>
                          </a:solidFill>
                          <a:latin typeface="Avenir Next LT Pro Light"/>
                          <a:cs typeface="Arial"/>
                        </a:rPr>
                        <a:t>Worst</a:t>
                      </a:r>
                      <a:r>
                        <a:rPr lang="en-GB" sz="1100" i="0">
                          <a:solidFill>
                            <a:schemeClr val="tx1"/>
                          </a:solidFill>
                          <a:latin typeface="Avenir Next LT Pro Light"/>
                          <a:cs typeface="Arial"/>
                        </a:rPr>
                        <a:t>:</a:t>
                      </a:r>
                      <a:r>
                        <a:rPr lang="en-GB" sz="1100" b="1" i="0">
                          <a:solidFill>
                            <a:schemeClr val="tx1"/>
                          </a:solidFill>
                          <a:latin typeface="Avenir Next LT Pro Light"/>
                          <a:cs typeface="Arial"/>
                        </a:rPr>
                        <a:t> </a:t>
                      </a:r>
                      <a:r>
                        <a:rPr lang="en-GB" sz="1100" b="0" i="0">
                          <a:solidFill>
                            <a:schemeClr val="tx1"/>
                          </a:solidFill>
                          <a:latin typeface="Avenir Next LT Pro Light"/>
                          <a:cs typeface="Arial"/>
                        </a:rPr>
                        <a:t>Surrey Heath 81.0% </a:t>
                      </a:r>
                    </a:p>
                  </a:txBody>
                  <a:tcPr anchor="ctr">
                    <a:solidFill>
                      <a:schemeClr val="bg1">
                        <a:lumMod val="95000"/>
                      </a:schemeClr>
                    </a:solidFill>
                  </a:tcPr>
                </a:tc>
                <a:tc>
                  <a:txBody>
                    <a:bodyPr/>
                    <a:lstStyle/>
                    <a:p>
                      <a:pPr lvl="0" algn="ctr">
                        <a:buNone/>
                      </a:pPr>
                      <a:r>
                        <a:rPr lang="en-GB" sz="1100" b="0" i="0">
                          <a:solidFill>
                            <a:schemeClr val="tx1"/>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chemeClr val="tx1"/>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606801275"/>
                  </a:ext>
                </a:extLst>
              </a:tr>
              <a:tr h="1672451">
                <a:tc>
                  <a:txBody>
                    <a:bodyPr/>
                    <a:lstStyle/>
                    <a:p>
                      <a:pPr algn="ctr"/>
                      <a:r>
                        <a:rPr lang="en-GB" sz="1100">
                          <a:solidFill>
                            <a:schemeClr val="tx1"/>
                          </a:solidFill>
                          <a:latin typeface="Avenir Next LT Pro Light"/>
                          <a:cs typeface="Arial"/>
                        </a:rPr>
                        <a:t>Proportion of residents who report having minimised the amount of energy used at home in the last 6 months*</a:t>
                      </a:r>
                    </a:p>
                  </a:txBody>
                  <a:tcPr anchor="ctr">
                    <a:solidFill>
                      <a:schemeClr val="bg1">
                        <a:lumMod val="95000"/>
                      </a:schemeClr>
                    </a:solidFill>
                  </a:tcPr>
                </a:tc>
                <a:tc>
                  <a:txBody>
                    <a:bodyPr/>
                    <a:lstStyle/>
                    <a:p>
                      <a:pPr algn="ctr"/>
                      <a:r>
                        <a:rPr lang="en-GB" sz="1100" b="1">
                          <a:solidFill>
                            <a:schemeClr val="tx1"/>
                          </a:solidFill>
                          <a:latin typeface="Avenir Next LT Pro Light"/>
                          <a:cs typeface="Arial"/>
                        </a:rPr>
                        <a:t>High</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85.4%</a:t>
                      </a:r>
                    </a:p>
                    <a:p>
                      <a:pPr lvl="0" algn="ctr">
                        <a:buNone/>
                      </a:pPr>
                      <a:r>
                        <a:rPr lang="en-GB" sz="1100" b="1" i="0">
                          <a:solidFill>
                            <a:schemeClr val="tx1"/>
                          </a:solidFill>
                          <a:latin typeface="Avenir Next LT Pro Light"/>
                          <a:cs typeface="Arial"/>
                        </a:rPr>
                        <a:t>(April 2024 - March 2025)</a:t>
                      </a:r>
                    </a:p>
                  </a:txBody>
                  <a:tcPr anchor="ctr">
                    <a:solidFill>
                      <a:srgbClr val="FFC000"/>
                    </a:solidFill>
                  </a:tcPr>
                </a:tc>
                <a:tc>
                  <a:txBody>
                    <a:bodyPr/>
                    <a:lstStyle/>
                    <a:p>
                      <a:pPr lvl="0" algn="ctr">
                        <a:buNone/>
                      </a:pPr>
                      <a:r>
                        <a:rPr lang="en-GB" sz="1100" b="0" i="0">
                          <a:solidFill>
                            <a:schemeClr val="tx1"/>
                          </a:solidFill>
                          <a:latin typeface="Avenir Next LT Pro Light"/>
                          <a:cs typeface="Arial"/>
                        </a:rPr>
                        <a:t>-1.5</a:t>
                      </a:r>
                    </a:p>
                    <a:p>
                      <a:pPr lvl="0" algn="ctr">
                        <a:buNone/>
                      </a:pPr>
                      <a:r>
                        <a:rPr lang="en-GB" sz="1100" b="0" i="0">
                          <a:solidFill>
                            <a:schemeClr val="tx1"/>
                          </a:solidFill>
                          <a:latin typeface="Avenir Next LT Pro Light"/>
                          <a:cs typeface="Arial"/>
                        </a:rPr>
                        <a:t>86.9%</a:t>
                      </a:r>
                    </a:p>
                    <a:p>
                      <a:pPr lvl="0" algn="ctr">
                        <a:buNone/>
                      </a:pPr>
                      <a:r>
                        <a:rPr lang="en-GB" sz="1100" b="0" i="0">
                          <a:solidFill>
                            <a:schemeClr val="tx1"/>
                          </a:solidFill>
                          <a:latin typeface="Avenir Next LT Pro Light"/>
                          <a:cs typeface="Arial"/>
                        </a:rPr>
                        <a:t>(April 2023-March 2024)</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a:cs typeface="Arial"/>
                        </a:rPr>
                        <a:t>Best</a:t>
                      </a:r>
                      <a:r>
                        <a:rPr lang="en-GB" sz="1100" i="0">
                          <a:solidFill>
                            <a:schemeClr val="tx1"/>
                          </a:solidFill>
                          <a:latin typeface="Avenir Next LT Pro Light"/>
                          <a:cs typeface="Arial"/>
                        </a:rPr>
                        <a:t>: Woking 93.9%</a:t>
                      </a:r>
                    </a:p>
                    <a:p>
                      <a:pPr lvl="0" algn="ctr">
                        <a:buNone/>
                      </a:pPr>
                      <a:r>
                        <a:rPr lang="en-GB" sz="1100" b="1" i="0">
                          <a:solidFill>
                            <a:schemeClr val="tx1"/>
                          </a:solidFill>
                          <a:latin typeface="Avenir Next LT Pro Light"/>
                          <a:cs typeface="Arial"/>
                        </a:rPr>
                        <a:t>Worst</a:t>
                      </a:r>
                      <a:r>
                        <a:rPr lang="en-GB" sz="1100" i="0">
                          <a:solidFill>
                            <a:schemeClr val="tx1"/>
                          </a:solidFill>
                          <a:latin typeface="Avenir Next LT Pro Light"/>
                          <a:cs typeface="Arial"/>
                        </a:rPr>
                        <a:t>:</a:t>
                      </a:r>
                      <a:r>
                        <a:rPr lang="en-GB" sz="1100" b="0" i="0">
                          <a:solidFill>
                            <a:schemeClr val="tx1"/>
                          </a:solidFill>
                          <a:latin typeface="Avenir Next LT Pro Light"/>
                          <a:cs typeface="Arial"/>
                        </a:rPr>
                        <a:t> Surrey Heath 79.0</a:t>
                      </a:r>
                      <a:r>
                        <a:rPr lang="en-GB" sz="1100" i="0">
                          <a:solidFill>
                            <a:schemeClr val="tx1"/>
                          </a:solidFill>
                          <a:latin typeface="Avenir Next LT Pro Light"/>
                          <a:cs typeface="Arial"/>
                        </a:rPr>
                        <a:t>% </a:t>
                      </a:r>
                    </a:p>
                  </a:txBody>
                  <a:tcPr anchor="ctr">
                    <a:solidFill>
                      <a:schemeClr val="bg1">
                        <a:lumMod val="95000"/>
                      </a:schemeClr>
                    </a:solidFill>
                  </a:tcPr>
                </a:tc>
                <a:tc>
                  <a:txBody>
                    <a:bodyPr/>
                    <a:lstStyle/>
                    <a:p>
                      <a:pPr lvl="0" algn="ctr">
                        <a:buNone/>
                      </a:pPr>
                      <a:r>
                        <a:rPr lang="en-GB" sz="1100" b="0" i="0">
                          <a:solidFill>
                            <a:schemeClr val="tx1"/>
                          </a:solidFill>
                          <a:effectLst/>
                          <a:latin typeface="Avenir Next LT Pro Light"/>
                          <a:cs typeface="Arial"/>
                        </a:rPr>
                        <a:t>Data not available at this geography</a:t>
                      </a:r>
                    </a:p>
                  </a:txBody>
                  <a:tcPr anchor="ctr">
                    <a:solidFill>
                      <a:schemeClr val="bg1">
                        <a:lumMod val="95000"/>
                      </a:schemeClr>
                    </a:solidFill>
                  </a:tcPr>
                </a:tc>
                <a:tc>
                  <a:txBody>
                    <a:bodyPr/>
                    <a:lstStyle/>
                    <a:p>
                      <a:pPr lvl="0" algn="ctr">
                        <a:buNone/>
                      </a:pPr>
                      <a:r>
                        <a:rPr lang="en-GB" sz="1100" b="0" i="0">
                          <a:solidFill>
                            <a:schemeClr val="tx1"/>
                          </a:solidFill>
                          <a:effectLst/>
                          <a:latin typeface="Avenir Next LT Pro Light"/>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491236076"/>
                  </a:ext>
                </a:extLst>
              </a:tr>
            </a:tbl>
          </a:graphicData>
        </a:graphic>
      </p:graphicFrame>
      <p:sp>
        <p:nvSpPr>
          <p:cNvPr id="5" name="TextBox 4">
            <a:extLst>
              <a:ext uri="{FF2B5EF4-FFF2-40B4-BE49-F238E27FC236}">
                <a16:creationId xmlns:a16="http://schemas.microsoft.com/office/drawing/2014/main" id="{228B59FD-4143-37E6-A116-5287E5BC7CC9}"/>
              </a:ext>
            </a:extLst>
          </p:cNvPr>
          <p:cNvSpPr txBox="1"/>
          <p:nvPr/>
        </p:nvSpPr>
        <p:spPr>
          <a:xfrm>
            <a:off x="160624" y="6231370"/>
            <a:ext cx="2217274" cy="215444"/>
          </a:xfrm>
          <a:prstGeom prst="rect">
            <a:avLst/>
          </a:prstGeom>
          <a:noFill/>
        </p:spPr>
        <p:txBody>
          <a:bodyPr wrap="non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i="1" u="none" strike="noStrike" kern="1200" cap="none" spc="0" normalizeH="0" baseline="0" noProof="0">
                <a:ln>
                  <a:noFill/>
                </a:ln>
                <a:effectLst/>
                <a:uLnTx/>
                <a:uFillTx/>
                <a:latin typeface="Avenir Next LT Pro Light" panose="020B0304020202020204" pitchFamily="34" charset="0"/>
                <a:cs typeface="Arial"/>
              </a:rPr>
              <a:t>* Responses to Joint Neighbourhood Survey</a:t>
            </a:r>
          </a:p>
        </p:txBody>
      </p:sp>
      <p:sp>
        <p:nvSpPr>
          <p:cNvPr id="6" name="Title 1">
            <a:extLst>
              <a:ext uri="{FF2B5EF4-FFF2-40B4-BE49-F238E27FC236}">
                <a16:creationId xmlns:a16="http://schemas.microsoft.com/office/drawing/2014/main" id="{313FE099-8D5F-53BD-9CCC-BDB400A6FA77}"/>
              </a:ext>
            </a:extLst>
          </p:cNvPr>
          <p:cNvSpPr txBox="1">
            <a:spLocks/>
          </p:cNvSpPr>
          <p:nvPr/>
        </p:nvSpPr>
        <p:spPr>
          <a:xfrm>
            <a:off x="65230" y="172411"/>
            <a:ext cx="11125284" cy="494116"/>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3: Supporting those of all ages (babies, children, young people, adults and older adults) in the Priority Populations to reach their potential by addressing the wider determinants of health</a:t>
            </a:r>
          </a:p>
          <a:p>
            <a:pPr marL="0" marR="0" lvl="0" indent="0" algn="l" defTabSz="914400" rtl="0" eaLnBrk="1" fontAlgn="auto" latinLnBrk="0" hangingPunct="1">
              <a:lnSpc>
                <a:spcPct val="150000"/>
              </a:lnSpc>
              <a:spcBef>
                <a:spcPct val="0"/>
              </a:spcBef>
              <a:spcAft>
                <a:spcPts val="0"/>
              </a:spcAft>
              <a:buClrTx/>
              <a:buSzTx/>
              <a:buFontTx/>
              <a:buNone/>
              <a:tabLst/>
              <a:defRPr/>
            </a:pPr>
            <a:r>
              <a:rPr lang="en-GB" sz="1200">
                <a:solidFill>
                  <a:prstClr val="black"/>
                </a:solidFill>
                <a:latin typeface="Arial" panose="020B0604020202020204" pitchFamily="34" charset="0"/>
                <a:cs typeface="Arial" panose="020B0604020202020204" pitchFamily="34" charset="0"/>
              </a:rPr>
              <a:t>OUTCOME 5: The benefits of healthy environments are valued and maximised (</a:t>
            </a:r>
            <a:r>
              <a:rPr lang="en-GB" sz="1200" err="1">
                <a:solidFill>
                  <a:prstClr val="black"/>
                </a:solidFill>
                <a:latin typeface="Arial" panose="020B0604020202020204" pitchFamily="34" charset="0"/>
                <a:cs typeface="Arial" panose="020B0604020202020204" pitchFamily="34" charset="0"/>
              </a:rPr>
              <a:t>incl</a:t>
            </a:r>
            <a:r>
              <a:rPr lang="en-GB" sz="1200">
                <a:solidFill>
                  <a:prstClr val="black"/>
                </a:solidFill>
                <a:latin typeface="Arial" panose="020B0604020202020204" pitchFamily="34" charset="0"/>
                <a:cs typeface="Arial" panose="020B0604020202020204" pitchFamily="34" charset="0"/>
              </a:rPr>
              <a:t> transport, land use planning and responses to a changing climate)</a:t>
            </a:r>
            <a:endPar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C0BBC16F-E934-4E48-C1C7-23650CCE1806}"/>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34187441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graphicFrame>
        <p:nvGraphicFramePr>
          <p:cNvPr id="7" name="Table 6">
            <a:extLst>
              <a:ext uri="{FF2B5EF4-FFF2-40B4-BE49-F238E27FC236}">
                <a16:creationId xmlns:a16="http://schemas.microsoft.com/office/drawing/2014/main" id="{A96BA1C8-CD09-1BC9-0BB3-0DC121B1A7CF}"/>
              </a:ext>
            </a:extLst>
          </p:cNvPr>
          <p:cNvGraphicFramePr>
            <a:graphicFrameLocks noGrp="1"/>
          </p:cNvGraphicFramePr>
          <p:nvPr>
            <p:extLst>
              <p:ext uri="{D42A27DB-BD31-4B8C-83A1-F6EECF244321}">
                <p14:modId xmlns:p14="http://schemas.microsoft.com/office/powerpoint/2010/main" val="37955197"/>
              </p:ext>
            </p:extLst>
          </p:nvPr>
        </p:nvGraphicFramePr>
        <p:xfrm>
          <a:off x="157734" y="956574"/>
          <a:ext cx="10660108" cy="4953388"/>
        </p:xfrm>
        <a:graphic>
          <a:graphicData uri="http://schemas.openxmlformats.org/drawingml/2006/table">
            <a:tbl>
              <a:tblPr firstRow="1" bandRow="1">
                <a:tableStyleId>{5C22544A-7EE6-4342-B048-85BDC9FD1C3A}</a:tableStyleId>
              </a:tblPr>
              <a:tblGrid>
                <a:gridCol w="2122695">
                  <a:extLst>
                    <a:ext uri="{9D8B030D-6E8A-4147-A177-3AD203B41FA5}">
                      <a16:colId xmlns:a16="http://schemas.microsoft.com/office/drawing/2014/main" val="1076838934"/>
                    </a:ext>
                  </a:extLst>
                </a:gridCol>
                <a:gridCol w="653316">
                  <a:extLst>
                    <a:ext uri="{9D8B030D-6E8A-4147-A177-3AD203B41FA5}">
                      <a16:colId xmlns:a16="http://schemas.microsoft.com/office/drawing/2014/main" val="3415401710"/>
                    </a:ext>
                  </a:extLst>
                </a:gridCol>
                <a:gridCol w="1394973">
                  <a:extLst>
                    <a:ext uri="{9D8B030D-6E8A-4147-A177-3AD203B41FA5}">
                      <a16:colId xmlns:a16="http://schemas.microsoft.com/office/drawing/2014/main" val="3306456710"/>
                    </a:ext>
                  </a:extLst>
                </a:gridCol>
                <a:gridCol w="1297246">
                  <a:extLst>
                    <a:ext uri="{9D8B030D-6E8A-4147-A177-3AD203B41FA5}">
                      <a16:colId xmlns:a16="http://schemas.microsoft.com/office/drawing/2014/main" val="3973738166"/>
                    </a:ext>
                  </a:extLst>
                </a:gridCol>
                <a:gridCol w="2257112">
                  <a:extLst>
                    <a:ext uri="{9D8B030D-6E8A-4147-A177-3AD203B41FA5}">
                      <a16:colId xmlns:a16="http://schemas.microsoft.com/office/drawing/2014/main" val="488313225"/>
                    </a:ext>
                  </a:extLst>
                </a:gridCol>
                <a:gridCol w="1442076">
                  <a:extLst>
                    <a:ext uri="{9D8B030D-6E8A-4147-A177-3AD203B41FA5}">
                      <a16:colId xmlns:a16="http://schemas.microsoft.com/office/drawing/2014/main" val="992201483"/>
                    </a:ext>
                  </a:extLst>
                </a:gridCol>
                <a:gridCol w="1492690">
                  <a:extLst>
                    <a:ext uri="{9D8B030D-6E8A-4147-A177-3AD203B41FA5}">
                      <a16:colId xmlns:a16="http://schemas.microsoft.com/office/drawing/2014/main" val="1974498419"/>
                    </a:ext>
                  </a:extLst>
                </a:gridCol>
              </a:tblGrid>
              <a:tr h="1270528">
                <a:tc>
                  <a:txBody>
                    <a:bodyPr/>
                    <a:lstStyle/>
                    <a:p>
                      <a:pPr algn="ctr"/>
                      <a:r>
                        <a:rPr lang="en-GB" sz="1100">
                          <a:solidFill>
                            <a:schemeClr val="bg1"/>
                          </a:solidFill>
                          <a:latin typeface="Avenir Next LT Pro Light" panose="020B0304020202020204" pitchFamily="34" charset="0"/>
                          <a:cs typeface="Arial"/>
                        </a:rPr>
                        <a:t>Indicator</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a:rPr>
                        <a:t>Good to be</a:t>
                      </a:r>
                    </a:p>
                  </a:txBody>
                  <a:tcPr anchor="ctr">
                    <a:solidFill>
                      <a:schemeClr val="tx2">
                        <a:lumMod val="75000"/>
                      </a:schemeClr>
                    </a:solidFill>
                  </a:tcPr>
                </a:tc>
                <a:tc>
                  <a:txBody>
                    <a:bodyPr/>
                    <a:lstStyle/>
                    <a:p>
                      <a:pPr algn="ctr"/>
                      <a:r>
                        <a:rPr lang="en-GB" sz="1100">
                          <a:solidFill>
                            <a:schemeClr val="bg1"/>
                          </a:solidFill>
                          <a:latin typeface="Avenir Next LT Pro Light" panose="020B0304020202020204" pitchFamily="34" charset="0"/>
                          <a:cs typeface="Arial"/>
                        </a:rPr>
                        <a:t>Latest Surrey result</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a:rPr>
                        <a:t>Change from previous Surrey result </a:t>
                      </a:r>
                    </a:p>
                  </a:txBody>
                  <a:tcPr anchor="ctr">
                    <a:solidFill>
                      <a:schemeClr val="tx2">
                        <a:lumMod val="75000"/>
                      </a:schemeClr>
                    </a:solidFill>
                  </a:tcPr>
                </a:tc>
                <a:tc>
                  <a:txBody>
                    <a:bodyPr/>
                    <a:lstStyle/>
                    <a:p>
                      <a:pPr algn="ctr"/>
                      <a:r>
                        <a:rPr lang="en-GB" sz="1200">
                          <a:solidFill>
                            <a:schemeClr val="bg1"/>
                          </a:solidFill>
                          <a:latin typeface="Avenir Next LT Pro Light" panose="020B0304020202020204" pitchFamily="34" charset="0"/>
                          <a:cs typeface="Arial"/>
                        </a:rPr>
                        <a:t>Latest Borough and District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panose="020B0304020202020204" pitchFamily="34" charset="0"/>
                          <a:cs typeface="Arial"/>
                        </a:rPr>
                        <a:t>Latest Primary Care Network result</a:t>
                      </a:r>
                    </a:p>
                  </a:txBody>
                  <a:tcPr anchor="ctr">
                    <a:solidFill>
                      <a:schemeClr val="tx2">
                        <a:lumMod val="75000"/>
                      </a:schemeClr>
                    </a:solidFill>
                  </a:tcPr>
                </a:tc>
                <a:tc>
                  <a:txBody>
                    <a:bodyPr/>
                    <a:lstStyle/>
                    <a:p>
                      <a:pPr lvl="0" algn="ctr">
                        <a:buNone/>
                      </a:pPr>
                      <a:r>
                        <a:rPr lang="en-GB" sz="1100">
                          <a:solidFill>
                            <a:schemeClr val="bg1"/>
                          </a:solidFill>
                          <a:latin typeface="Avenir Next LT Pro Light" panose="020B0304020202020204" pitchFamily="34" charset="0"/>
                          <a:cs typeface="Arial"/>
                        </a:rPr>
                        <a:t>Latest Ward result</a:t>
                      </a:r>
                    </a:p>
                  </a:txBody>
                  <a:tcPr anchor="ctr">
                    <a:solidFill>
                      <a:schemeClr val="tx2">
                        <a:lumMod val="75000"/>
                      </a:schemeClr>
                    </a:solidFill>
                  </a:tcPr>
                </a:tc>
                <a:extLst>
                  <a:ext uri="{0D108BD9-81ED-4DB2-BD59-A6C34878D82A}">
                    <a16:rowId xmlns:a16="http://schemas.microsoft.com/office/drawing/2014/main" val="1450322743"/>
                  </a:ext>
                </a:extLst>
              </a:tr>
              <a:tr h="919026">
                <a:tc>
                  <a:txBody>
                    <a:bodyPr/>
                    <a:lstStyle/>
                    <a:p>
                      <a:pPr algn="ctr"/>
                      <a:r>
                        <a:rPr lang="en-GB" sz="1100">
                          <a:solidFill>
                            <a:schemeClr val="tx1"/>
                          </a:solidFill>
                          <a:latin typeface="Avenir Next LT Pro Light" panose="020B0304020202020204" pitchFamily="34" charset="0"/>
                          <a:cs typeface="Arial"/>
                        </a:rPr>
                        <a:t>Walking at least once per month for travel</a:t>
                      </a:r>
                    </a:p>
                  </a:txBody>
                  <a:tcPr anchor="ctr">
                    <a:solidFill>
                      <a:schemeClr val="bg1">
                        <a:lumMod val="95000"/>
                      </a:schemeClr>
                    </a:solidFill>
                  </a:tcPr>
                </a:tc>
                <a:tc>
                  <a:txBody>
                    <a:bodyPr/>
                    <a:lstStyle/>
                    <a:p>
                      <a:pPr algn="ctr"/>
                      <a:r>
                        <a:rPr lang="en-GB" sz="1100" b="1">
                          <a:latin typeface="Avenir Next LT Pro Light" panose="020B0304020202020204" pitchFamily="34" charset="0"/>
                          <a:cs typeface="Arial"/>
                        </a:rPr>
                        <a:t>High</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panose="020B0304020202020204" pitchFamily="34" charset="0"/>
                          <a:cs typeface="Arial"/>
                        </a:rPr>
                        <a:t>48.8%</a:t>
                      </a:r>
                    </a:p>
                    <a:p>
                      <a:pPr lvl="0" algn="ctr">
                        <a:buNone/>
                      </a:pPr>
                      <a:r>
                        <a:rPr lang="en-GB" sz="1100" b="1" i="0">
                          <a:solidFill>
                            <a:schemeClr val="tx1"/>
                          </a:solidFill>
                          <a:latin typeface="Avenir Next LT Pro Light" panose="020B0304020202020204" pitchFamily="34" charset="0"/>
                          <a:cs typeface="Arial"/>
                        </a:rPr>
                        <a:t>(December 2022 - November 2023)</a:t>
                      </a:r>
                    </a:p>
                  </a:txBody>
                  <a:tcPr anchor="ctr">
                    <a:solidFill>
                      <a:srgbClr val="92D050"/>
                    </a:solidFill>
                  </a:tcPr>
                </a:tc>
                <a:tc>
                  <a:txBody>
                    <a:bodyPr/>
                    <a:lstStyle/>
                    <a:p>
                      <a:pPr lvl="0" algn="ctr">
                        <a:buNone/>
                      </a:pPr>
                      <a:r>
                        <a:rPr lang="en-GB" sz="1100" b="1" i="0">
                          <a:latin typeface="Avenir Next LT Pro Light" panose="020B0304020202020204" pitchFamily="34" charset="0"/>
                          <a:cs typeface="Arial"/>
                        </a:rPr>
                        <a:t>+4.6</a:t>
                      </a:r>
                    </a:p>
                    <a:p>
                      <a:pPr lvl="0" algn="ctr">
                        <a:buNone/>
                      </a:pPr>
                      <a:r>
                        <a:rPr lang="en-GB" sz="1100" i="0">
                          <a:latin typeface="Avenir Next LT Pro Light" panose="020B0304020202020204" pitchFamily="34" charset="0"/>
                          <a:cs typeface="Arial"/>
                        </a:rPr>
                        <a:t>44.2%</a:t>
                      </a:r>
                    </a:p>
                    <a:p>
                      <a:pPr lvl="0" algn="ctr">
                        <a:buNone/>
                      </a:pPr>
                      <a:r>
                        <a:rPr lang="en-GB" sz="1100" i="0">
                          <a:latin typeface="Avenir Next LT Pro Light" panose="020B0304020202020204" pitchFamily="34" charset="0"/>
                          <a:cs typeface="Arial"/>
                        </a:rPr>
                        <a:t>(December 2021 - November 2022)</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panose="020B0304020202020204" pitchFamily="34" charset="0"/>
                          <a:cs typeface="Arial"/>
                        </a:rPr>
                        <a:t>Best</a:t>
                      </a:r>
                      <a:r>
                        <a:rPr lang="en-GB" sz="1100" b="0" i="0">
                          <a:solidFill>
                            <a:schemeClr val="tx1"/>
                          </a:solidFill>
                          <a:latin typeface="Avenir Next LT Pro Light" panose="020B0304020202020204" pitchFamily="34" charset="0"/>
                          <a:cs typeface="Arial"/>
                        </a:rPr>
                        <a:t>: Epsom and Ewell 56.9%</a:t>
                      </a:r>
                    </a:p>
                    <a:p>
                      <a:pPr marL="0" lvl="0" algn="ctr" defTabSz="914400" rtl="0" eaLnBrk="1" latinLnBrk="0" hangingPunct="1">
                        <a:buNone/>
                      </a:pPr>
                      <a:r>
                        <a:rPr lang="en-GB" sz="1100" b="1" i="0">
                          <a:solidFill>
                            <a:schemeClr val="tx1"/>
                          </a:solidFill>
                          <a:latin typeface="Avenir Next LT Pro Light" panose="020B0304020202020204" pitchFamily="34" charset="0"/>
                          <a:cs typeface="Arial"/>
                        </a:rPr>
                        <a:t>Worst</a:t>
                      </a:r>
                      <a:r>
                        <a:rPr lang="en-GB" sz="1100" b="0" i="0">
                          <a:solidFill>
                            <a:schemeClr val="tx1"/>
                          </a:solidFill>
                          <a:latin typeface="Avenir Next LT Pro Light" panose="020B0304020202020204" pitchFamily="34" charset="0"/>
                          <a:cs typeface="Arial"/>
                        </a:rPr>
                        <a:t>: </a:t>
                      </a:r>
                      <a:r>
                        <a:rPr lang="en-GB" sz="1100" b="0" i="0" kern="1200">
                          <a:solidFill>
                            <a:schemeClr val="tx1"/>
                          </a:solidFill>
                          <a:latin typeface="Avenir Next LT Pro Light" panose="020B0304020202020204" pitchFamily="34" charset="0"/>
                          <a:ea typeface="+mn-ea"/>
                          <a:cs typeface="Arial"/>
                        </a:rPr>
                        <a:t>Surrey Heath </a:t>
                      </a:r>
                      <a:r>
                        <a:rPr lang="en-GB" sz="1100" b="0" i="0">
                          <a:solidFill>
                            <a:schemeClr val="tx1"/>
                          </a:solidFill>
                          <a:latin typeface="Avenir Next LT Pro Light" panose="020B0304020202020204" pitchFamily="34" charset="0"/>
                          <a:cs typeface="Arial"/>
                        </a:rPr>
                        <a:t>39.7%</a:t>
                      </a:r>
                    </a:p>
                  </a:txBody>
                  <a:tcPr anchor="ctr">
                    <a:solidFill>
                      <a:schemeClr val="bg1">
                        <a:lumMod val="95000"/>
                      </a:schemeClr>
                    </a:solidFill>
                  </a:tcPr>
                </a:tc>
                <a:tc>
                  <a:txBody>
                    <a:bodyPr/>
                    <a:lstStyle/>
                    <a:p>
                      <a:pPr lvl="0" algn="ctr">
                        <a:buNone/>
                      </a:pPr>
                      <a:r>
                        <a:rPr lang="en-GB" sz="1100" i="0">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100" i="0">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043157454"/>
                  </a:ext>
                </a:extLst>
              </a:tr>
              <a:tr h="919026">
                <a:tc>
                  <a:txBody>
                    <a:bodyPr/>
                    <a:lstStyle/>
                    <a:p>
                      <a:pPr lvl="0" algn="ctr">
                        <a:buNone/>
                      </a:pPr>
                      <a:r>
                        <a:rPr lang="en-GB" sz="1100">
                          <a:solidFill>
                            <a:schemeClr val="tx1"/>
                          </a:solidFill>
                          <a:latin typeface="Avenir Next LT Pro Light" panose="020B0304020202020204" pitchFamily="34" charset="0"/>
                          <a:cs typeface="Arial"/>
                        </a:rPr>
                        <a:t>Cycling at least once per month for travel</a:t>
                      </a:r>
                    </a:p>
                  </a:txBody>
                  <a:tcPr anchor="ctr">
                    <a:solidFill>
                      <a:schemeClr val="bg1">
                        <a:lumMod val="95000"/>
                      </a:schemeClr>
                    </a:solidFill>
                  </a:tcPr>
                </a:tc>
                <a:tc>
                  <a:txBody>
                    <a:bodyPr/>
                    <a:lstStyle/>
                    <a:p>
                      <a:pPr lvl="0" algn="ctr">
                        <a:buNone/>
                      </a:pPr>
                      <a:r>
                        <a:rPr lang="en-GB" sz="1100" b="1">
                          <a:latin typeface="Avenir Next LT Pro Light" panose="020B0304020202020204" pitchFamily="34" charset="0"/>
                          <a:cs typeface="Arial"/>
                        </a:rPr>
                        <a:t>High</a:t>
                      </a:r>
                    </a:p>
                  </a:txBody>
                  <a:tcPr anchor="ctr">
                    <a:solidFill>
                      <a:schemeClr val="bg1">
                        <a:lumMod val="95000"/>
                      </a:schemeClr>
                    </a:solidFill>
                  </a:tcPr>
                </a:tc>
                <a:tc>
                  <a:txBody>
                    <a:bodyPr/>
                    <a:lstStyle/>
                    <a:p>
                      <a:pPr lvl="0" algn="ctr">
                        <a:buNone/>
                      </a:pPr>
                      <a:r>
                        <a:rPr lang="en-GB" sz="1100" b="1">
                          <a:solidFill>
                            <a:schemeClr val="tx1"/>
                          </a:solidFill>
                          <a:latin typeface="Avenir Next LT Pro Light" panose="020B0304020202020204" pitchFamily="34" charset="0"/>
                          <a:cs typeface="Arial"/>
                        </a:rPr>
                        <a:t>6.9%</a:t>
                      </a:r>
                    </a:p>
                    <a:p>
                      <a:pPr lvl="0" algn="ctr">
                        <a:buNone/>
                      </a:pPr>
                      <a:r>
                        <a:rPr lang="en-GB" sz="1100" b="1">
                          <a:solidFill>
                            <a:schemeClr val="tx1"/>
                          </a:solidFill>
                          <a:latin typeface="Avenir Next LT Pro Light" panose="020B0304020202020204" pitchFamily="34" charset="0"/>
                          <a:cs typeface="Arial"/>
                        </a:rPr>
                        <a:t>(December 2022 - November 2023)</a:t>
                      </a:r>
                    </a:p>
                  </a:txBody>
                  <a:tcPr anchor="ctr">
                    <a:solidFill>
                      <a:srgbClr val="FFC000"/>
                    </a:solidFill>
                  </a:tcPr>
                </a:tc>
                <a:tc>
                  <a:txBody>
                    <a:bodyPr/>
                    <a:lstStyle/>
                    <a:p>
                      <a:pPr lvl="0" algn="ctr">
                        <a:buNone/>
                      </a:pPr>
                      <a:r>
                        <a:rPr lang="en-GB" sz="1100" b="1" i="0" u="none" strike="noStrike" noProof="0">
                          <a:solidFill>
                            <a:srgbClr val="000000"/>
                          </a:solidFill>
                          <a:latin typeface="Avenir Next LT Pro Light" panose="020B0304020202020204" pitchFamily="34" charset="0"/>
                          <a:cs typeface="Arial"/>
                        </a:rPr>
                        <a:t>-1.2</a:t>
                      </a:r>
                    </a:p>
                    <a:p>
                      <a:pPr lvl="0" algn="ctr">
                        <a:buNone/>
                      </a:pPr>
                      <a:r>
                        <a:rPr lang="en-GB" sz="1100" b="0" i="0" u="none" strike="noStrike" noProof="0">
                          <a:solidFill>
                            <a:srgbClr val="000000"/>
                          </a:solidFill>
                          <a:latin typeface="Avenir Next LT Pro Light" panose="020B0304020202020204" pitchFamily="34" charset="0"/>
                          <a:cs typeface="Arial"/>
                        </a:rPr>
                        <a:t>8.1%</a:t>
                      </a:r>
                    </a:p>
                    <a:p>
                      <a:pPr lvl="0" algn="ctr">
                        <a:buNone/>
                      </a:pPr>
                      <a:r>
                        <a:rPr lang="en-GB" sz="1100" i="0">
                          <a:latin typeface="Avenir Next LT Pro Light" panose="020B0304020202020204" pitchFamily="34" charset="0"/>
                          <a:cs typeface="Arial"/>
                        </a:rPr>
                        <a:t>(December 2021 - November 2022)</a:t>
                      </a:r>
                    </a:p>
                  </a:txBody>
                  <a:tcPr anchor="ctr">
                    <a:solidFill>
                      <a:schemeClr val="bg1">
                        <a:lumMod val="95000"/>
                      </a:schemeClr>
                    </a:solidFill>
                  </a:tcPr>
                </a:tc>
                <a:tc>
                  <a:txBody>
                    <a:bodyPr/>
                    <a:lstStyle/>
                    <a:p>
                      <a:pPr lvl="0" algn="ctr">
                        <a:buNone/>
                      </a:pPr>
                      <a:r>
                        <a:rPr lang="en-GB" sz="1100" b="1" i="0" u="none" strike="noStrike" noProof="0">
                          <a:solidFill>
                            <a:schemeClr val="tx1"/>
                          </a:solidFill>
                          <a:latin typeface="Avenir Next LT Pro Light" panose="020B0304020202020204" pitchFamily="34" charset="0"/>
                          <a:cs typeface="Arial"/>
                        </a:rPr>
                        <a:t>Best</a:t>
                      </a:r>
                      <a:r>
                        <a:rPr lang="en-GB" sz="1100" b="0" i="0" u="none" strike="noStrike" noProof="0">
                          <a:solidFill>
                            <a:schemeClr val="tx1"/>
                          </a:solidFill>
                          <a:latin typeface="Avenir Next LT Pro Light" panose="020B0304020202020204" pitchFamily="34" charset="0"/>
                          <a:cs typeface="Arial"/>
                        </a:rPr>
                        <a:t>: Elmbridge 13.0%</a:t>
                      </a:r>
                    </a:p>
                    <a:p>
                      <a:pPr lvl="0" algn="ctr">
                        <a:buNone/>
                      </a:pPr>
                      <a:r>
                        <a:rPr lang="en-GB" sz="1100" b="1" i="0" u="none" strike="noStrike" noProof="0">
                          <a:solidFill>
                            <a:schemeClr val="tx1"/>
                          </a:solidFill>
                          <a:latin typeface="Avenir Next LT Pro Light" panose="020B0304020202020204" pitchFamily="34" charset="0"/>
                          <a:cs typeface="Arial"/>
                        </a:rPr>
                        <a:t>Worst</a:t>
                      </a:r>
                      <a:r>
                        <a:rPr lang="en-GB" sz="1100" b="0" i="0" u="none" strike="noStrike" noProof="0">
                          <a:solidFill>
                            <a:schemeClr val="tx1"/>
                          </a:solidFill>
                          <a:latin typeface="Avenir Next LT Pro Light" panose="020B0304020202020204" pitchFamily="34" charset="0"/>
                          <a:cs typeface="Arial"/>
                        </a:rPr>
                        <a:t>: </a:t>
                      </a:r>
                      <a:r>
                        <a:rPr lang="en-GB" sz="1100" b="1" i="0" u="none" strike="noStrike" noProof="0">
                          <a:solidFill>
                            <a:srgbClr val="996633"/>
                          </a:solidFill>
                          <a:latin typeface="Avenir Next LT Pro Light" panose="020B0304020202020204" pitchFamily="34" charset="0"/>
                          <a:cs typeface="Arial"/>
                        </a:rPr>
                        <a:t>Spelthorne</a:t>
                      </a:r>
                      <a:r>
                        <a:rPr lang="en-GB" sz="1100" b="0" i="0" u="none" strike="noStrike" kern="1200" noProof="0">
                          <a:solidFill>
                            <a:schemeClr val="tx1"/>
                          </a:solidFill>
                          <a:latin typeface="Avenir Next LT Pro Light" panose="020B0304020202020204" pitchFamily="34" charset="0"/>
                          <a:ea typeface="+mn-ea"/>
                          <a:cs typeface="Arial"/>
                        </a:rPr>
                        <a:t> 6.1%</a:t>
                      </a:r>
                      <a:endParaRPr lang="en-GB" sz="1100" b="0" i="0" u="none" strike="noStrike" noProof="0">
                        <a:solidFill>
                          <a:schemeClr val="tx1"/>
                        </a:solidFill>
                        <a:latin typeface="Avenir Next LT Pro Light" panose="020B0304020202020204" pitchFamily="34" charset="0"/>
                        <a:cs typeface="Arial"/>
                      </a:endParaRPr>
                    </a:p>
                  </a:txBody>
                  <a:tcPr anchor="ctr">
                    <a:solidFill>
                      <a:schemeClr val="bg1">
                        <a:lumMod val="95000"/>
                      </a:schemeClr>
                    </a:solidFill>
                  </a:tcPr>
                </a:tc>
                <a:tc>
                  <a:txBody>
                    <a:bodyPr/>
                    <a:lstStyle/>
                    <a:p>
                      <a:pPr lvl="0" algn="ctr">
                        <a:buNone/>
                      </a:pPr>
                      <a:r>
                        <a:rPr lang="en-GB" sz="1100" b="0" i="0">
                          <a:solidFill>
                            <a:srgbClr val="000000"/>
                          </a:solidFill>
                          <a:effectLst/>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100" i="0">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3606801275"/>
                  </a:ext>
                </a:extLst>
              </a:tr>
              <a:tr h="911790">
                <a:tc>
                  <a:txBody>
                    <a:bodyPr/>
                    <a:lstStyle/>
                    <a:p>
                      <a:pPr algn="ctr"/>
                      <a:r>
                        <a:rPr lang="en-GB" sz="1100">
                          <a:solidFill>
                            <a:schemeClr val="tx1"/>
                          </a:solidFill>
                          <a:latin typeface="Avenir Next LT Pro Light" panose="020B0304020202020204" pitchFamily="34" charset="0"/>
                          <a:cs typeface="Arial"/>
                        </a:rPr>
                        <a:t>Population within 10-min walk of local park or green space (800m) *</a:t>
                      </a:r>
                    </a:p>
                  </a:txBody>
                  <a:tcPr anchor="ctr">
                    <a:solidFill>
                      <a:schemeClr val="bg1">
                        <a:lumMod val="95000"/>
                      </a:schemeClr>
                    </a:solidFill>
                  </a:tcPr>
                </a:tc>
                <a:tc>
                  <a:txBody>
                    <a:bodyPr/>
                    <a:lstStyle/>
                    <a:p>
                      <a:pPr algn="ctr"/>
                      <a:r>
                        <a:rPr lang="en-GB" sz="1100" b="1">
                          <a:latin typeface="Avenir Next LT Pro Light" panose="020B0304020202020204" pitchFamily="34" charset="0"/>
                          <a:cs typeface="Arial"/>
                        </a:rPr>
                        <a:t>High</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panose="020B0304020202020204" pitchFamily="34" charset="0"/>
                          <a:cs typeface="Arial"/>
                        </a:rPr>
                        <a:t>82.76%</a:t>
                      </a:r>
                    </a:p>
                    <a:p>
                      <a:pPr lvl="0" algn="ctr">
                        <a:buNone/>
                      </a:pPr>
                      <a:r>
                        <a:rPr lang="en-GB" sz="1100" b="1" i="0">
                          <a:solidFill>
                            <a:schemeClr val="tx1"/>
                          </a:solidFill>
                          <a:latin typeface="Avenir Next LT Pro Light" panose="020B0304020202020204" pitchFamily="34" charset="0"/>
                          <a:cs typeface="Arial"/>
                        </a:rPr>
                        <a:t>(June 2024) </a:t>
                      </a:r>
                    </a:p>
                  </a:txBody>
                  <a:tcPr anchor="ctr">
                    <a:solidFill>
                      <a:schemeClr val="accent4"/>
                    </a:solidFill>
                  </a:tcPr>
                </a:tc>
                <a:tc>
                  <a:txBody>
                    <a:bodyPr/>
                    <a:lstStyle/>
                    <a:p>
                      <a:pPr lvl="0" algn="ctr">
                        <a:buNone/>
                      </a:pPr>
                      <a:r>
                        <a:rPr lang="en-GB" sz="1100" b="1" i="0">
                          <a:latin typeface="Avenir Next LT Pro Light" panose="020B0304020202020204" pitchFamily="34" charset="0"/>
                          <a:cs typeface="Arial"/>
                        </a:rPr>
                        <a:t>-3.23%</a:t>
                      </a:r>
                    </a:p>
                    <a:p>
                      <a:pPr lvl="0" algn="ctr">
                        <a:buNone/>
                      </a:pPr>
                      <a:r>
                        <a:rPr lang="en-GB" sz="1100" i="0">
                          <a:latin typeface="Avenir Next LT Pro Light" panose="020B0304020202020204" pitchFamily="34" charset="0"/>
                          <a:cs typeface="Arial"/>
                        </a:rPr>
                        <a:t>85.99%</a:t>
                      </a:r>
                    </a:p>
                    <a:p>
                      <a:pPr lvl="0" algn="ctr">
                        <a:buNone/>
                      </a:pPr>
                      <a:r>
                        <a:rPr lang="en-GB" sz="1100" i="0">
                          <a:latin typeface="Avenir Next LT Pro Light" panose="020B0304020202020204" pitchFamily="34" charset="0"/>
                          <a:cs typeface="Arial"/>
                        </a:rPr>
                        <a:t>( May 2023)</a:t>
                      </a:r>
                    </a:p>
                  </a:txBody>
                  <a:tcPr anchor="ctr">
                    <a:solidFill>
                      <a:schemeClr val="bg1">
                        <a:lumMod val="95000"/>
                      </a:schemeClr>
                    </a:solidFill>
                  </a:tcPr>
                </a:tc>
                <a:tc>
                  <a:txBody>
                    <a:bodyPr/>
                    <a:lstStyle/>
                    <a:p>
                      <a:pPr lvl="0" algn="ctr">
                        <a:buNone/>
                      </a:pPr>
                      <a:r>
                        <a:rPr lang="en-GB" sz="1100" b="1" i="0">
                          <a:latin typeface="Avenir Next LT Pro Light" panose="020B0304020202020204" pitchFamily="34" charset="0"/>
                          <a:cs typeface="Arial"/>
                        </a:rPr>
                        <a:t>Best</a:t>
                      </a:r>
                      <a:r>
                        <a:rPr lang="en-GB" sz="1100" i="0">
                          <a:solidFill>
                            <a:schemeClr val="tx1"/>
                          </a:solidFill>
                          <a:latin typeface="Avenir Next LT Pro Light" panose="020B0304020202020204" pitchFamily="34" charset="0"/>
                          <a:cs typeface="Arial"/>
                        </a:rPr>
                        <a:t>: </a:t>
                      </a:r>
                      <a:r>
                        <a:rPr lang="en-GB" sz="1100" b="0" i="0">
                          <a:solidFill>
                            <a:schemeClr val="tx1"/>
                          </a:solidFill>
                          <a:latin typeface="Avenir Next LT Pro Light" panose="020B0304020202020204" pitchFamily="34" charset="0"/>
                          <a:cs typeface="Arial"/>
                        </a:rPr>
                        <a:t>Spelthorne </a:t>
                      </a:r>
                      <a:r>
                        <a:rPr lang="en-GB" sz="1100" i="0">
                          <a:latin typeface="Avenir Next LT Pro Light" panose="020B0304020202020204" pitchFamily="34" charset="0"/>
                          <a:cs typeface="Arial"/>
                        </a:rPr>
                        <a:t>96.6%</a:t>
                      </a:r>
                    </a:p>
                    <a:p>
                      <a:pPr lvl="0" algn="ctr">
                        <a:buNone/>
                      </a:pPr>
                      <a:r>
                        <a:rPr lang="en-GB" sz="1100" b="1" i="0">
                          <a:latin typeface="Avenir Next LT Pro Light" panose="020B0304020202020204" pitchFamily="34" charset="0"/>
                          <a:cs typeface="Arial"/>
                        </a:rPr>
                        <a:t>Worst</a:t>
                      </a:r>
                      <a:r>
                        <a:rPr lang="en-GB" sz="1100" i="0">
                          <a:latin typeface="Avenir Next LT Pro Light" panose="020B0304020202020204" pitchFamily="34" charset="0"/>
                          <a:cs typeface="Arial"/>
                        </a:rPr>
                        <a:t>: Tandridge 80.79%</a:t>
                      </a:r>
                    </a:p>
                  </a:txBody>
                  <a:tcPr anchor="ctr">
                    <a:solidFill>
                      <a:schemeClr val="bg1">
                        <a:lumMod val="95000"/>
                      </a:schemeClr>
                    </a:solidFill>
                  </a:tcPr>
                </a:tc>
                <a:tc>
                  <a:txBody>
                    <a:bodyPr/>
                    <a:lstStyle/>
                    <a:p>
                      <a:pPr lvl="0" algn="ctr">
                        <a:buNone/>
                      </a:pPr>
                      <a:r>
                        <a:rPr lang="en-GB" sz="1100" i="0">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100" i="0">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2547795134"/>
                  </a:ext>
                </a:extLst>
              </a:tr>
              <a:tr h="911790">
                <a:tc>
                  <a:txBody>
                    <a:bodyPr/>
                    <a:lstStyle/>
                    <a:p>
                      <a:pPr algn="ctr"/>
                      <a:r>
                        <a:rPr lang="it-IT" sz="1100">
                          <a:solidFill>
                            <a:schemeClr val="tx1"/>
                          </a:solidFill>
                          <a:latin typeface="Avenir Next LT Pro Light" panose="020B0304020202020204" pitchFamily="34" charset="0"/>
                          <a:cs typeface="Arial"/>
                        </a:rPr>
                        <a:t>Green space provision per sqm per person *</a:t>
                      </a:r>
                    </a:p>
                  </a:txBody>
                  <a:tcPr anchor="ctr">
                    <a:solidFill>
                      <a:schemeClr val="bg1">
                        <a:lumMod val="95000"/>
                      </a:schemeClr>
                    </a:solidFill>
                  </a:tcPr>
                </a:tc>
                <a:tc>
                  <a:txBody>
                    <a:bodyPr/>
                    <a:lstStyle/>
                    <a:p>
                      <a:pPr algn="ctr"/>
                      <a:r>
                        <a:rPr lang="en-GB" sz="1100" b="1">
                          <a:latin typeface="Avenir Next LT Pro Light" panose="020B0304020202020204" pitchFamily="34" charset="0"/>
                          <a:cs typeface="Arial"/>
                        </a:rPr>
                        <a:t>High </a:t>
                      </a:r>
                    </a:p>
                  </a:txBody>
                  <a:tcPr anchor="ctr">
                    <a:solidFill>
                      <a:schemeClr val="bg1">
                        <a:lumMod val="95000"/>
                      </a:schemeClr>
                    </a:solidFill>
                  </a:tcPr>
                </a:tc>
                <a:tc>
                  <a:txBody>
                    <a:bodyPr/>
                    <a:lstStyle/>
                    <a:p>
                      <a:pPr lvl="0" algn="ctr">
                        <a:buNone/>
                      </a:pPr>
                      <a:r>
                        <a:rPr lang="en-GB" sz="1100" b="1" i="0">
                          <a:solidFill>
                            <a:schemeClr val="tx1"/>
                          </a:solidFill>
                          <a:latin typeface="Avenir Next LT Pro Light" panose="020B0304020202020204" pitchFamily="34" charset="0"/>
                          <a:cs typeface="Arial"/>
                        </a:rPr>
                        <a:t>39.92sqm </a:t>
                      </a:r>
                    </a:p>
                    <a:p>
                      <a:pPr lvl="0" algn="ctr">
                        <a:buNone/>
                      </a:pPr>
                      <a:r>
                        <a:rPr lang="en-GB" sz="1100" b="1" i="0">
                          <a:solidFill>
                            <a:schemeClr val="tx1"/>
                          </a:solidFill>
                          <a:latin typeface="Avenir Next LT Pro Light" panose="020B0304020202020204" pitchFamily="34" charset="0"/>
                          <a:cs typeface="Arial"/>
                        </a:rPr>
                        <a:t>(June 2024) </a:t>
                      </a:r>
                    </a:p>
                  </a:txBody>
                  <a:tcPr anchor="ctr">
                    <a:solidFill>
                      <a:srgbClr val="92D050"/>
                    </a:solidFill>
                  </a:tcPr>
                </a:tc>
                <a:tc>
                  <a:txBody>
                    <a:bodyPr/>
                    <a:lstStyle/>
                    <a:p>
                      <a:pPr lvl="0" algn="ctr">
                        <a:buNone/>
                      </a:pPr>
                      <a:r>
                        <a:rPr lang="en-GB" sz="1100" b="1" i="0">
                          <a:latin typeface="Avenir Next LT Pro Light" panose="020B0304020202020204" pitchFamily="34" charset="0"/>
                          <a:cs typeface="Arial"/>
                        </a:rPr>
                        <a:t>+0.21</a:t>
                      </a:r>
                    </a:p>
                    <a:p>
                      <a:pPr lvl="0" algn="ctr">
                        <a:buNone/>
                      </a:pPr>
                      <a:r>
                        <a:rPr lang="en-GB" sz="1100" i="0">
                          <a:latin typeface="Avenir Next LT Pro Light" panose="020B0304020202020204" pitchFamily="34" charset="0"/>
                          <a:cs typeface="Arial"/>
                        </a:rPr>
                        <a:t>39.71sqm</a:t>
                      </a:r>
                    </a:p>
                    <a:p>
                      <a:pPr lvl="0" algn="ctr">
                        <a:buNone/>
                      </a:pPr>
                      <a:r>
                        <a:rPr lang="en-GB" sz="1100" i="0">
                          <a:latin typeface="Avenir Next LT Pro Light" panose="020B0304020202020204" pitchFamily="34" charset="0"/>
                          <a:cs typeface="Arial"/>
                        </a:rPr>
                        <a:t>(May 2023)</a:t>
                      </a:r>
                    </a:p>
                  </a:txBody>
                  <a:tcPr anchor="ctr">
                    <a:solidFill>
                      <a:schemeClr val="bg1">
                        <a:lumMod val="95000"/>
                      </a:schemeClr>
                    </a:solidFill>
                  </a:tcPr>
                </a:tc>
                <a:tc>
                  <a:txBody>
                    <a:bodyPr/>
                    <a:lstStyle/>
                    <a:p>
                      <a:pPr lvl="0" algn="ctr">
                        <a:buNone/>
                      </a:pPr>
                      <a:r>
                        <a:rPr lang="en-GB" sz="1100" b="1" i="0">
                          <a:latin typeface="Avenir Next LT Pro Light" panose="020B0304020202020204" pitchFamily="34" charset="0"/>
                          <a:cs typeface="Arial"/>
                        </a:rPr>
                        <a:t>Best</a:t>
                      </a:r>
                      <a:r>
                        <a:rPr lang="en-GB" sz="1100" i="0">
                          <a:latin typeface="Avenir Next LT Pro Light" panose="020B0304020202020204" pitchFamily="34" charset="0"/>
                          <a:cs typeface="Arial"/>
                        </a:rPr>
                        <a:t>: Waverley 73.33sqm </a:t>
                      </a:r>
                    </a:p>
                    <a:p>
                      <a:pPr lvl="0" algn="ctr">
                        <a:buNone/>
                      </a:pPr>
                      <a:r>
                        <a:rPr lang="en-GB" sz="1100" b="1" i="0">
                          <a:latin typeface="Avenir Next LT Pro Light" panose="020B0304020202020204" pitchFamily="34" charset="0"/>
                          <a:cs typeface="Arial"/>
                        </a:rPr>
                        <a:t>Worst</a:t>
                      </a:r>
                      <a:r>
                        <a:rPr lang="en-GB" sz="1100" i="0">
                          <a:latin typeface="Avenir Next LT Pro Light" panose="020B0304020202020204" pitchFamily="34" charset="0"/>
                          <a:cs typeface="Arial"/>
                        </a:rPr>
                        <a:t>: </a:t>
                      </a:r>
                      <a:r>
                        <a:rPr lang="en-GB" sz="1100" b="1" i="0" u="none" strike="noStrike" noProof="0">
                          <a:solidFill>
                            <a:srgbClr val="996633"/>
                          </a:solidFill>
                          <a:latin typeface="Avenir Next LT Pro Light" panose="020B0304020202020204" pitchFamily="34" charset="0"/>
                          <a:cs typeface="Arial"/>
                        </a:rPr>
                        <a:t>Spelthorne</a:t>
                      </a:r>
                      <a:r>
                        <a:rPr lang="en-GB" sz="1100" i="0">
                          <a:latin typeface="Avenir Next LT Pro Light" panose="020B0304020202020204" pitchFamily="34" charset="0"/>
                          <a:cs typeface="Arial"/>
                        </a:rPr>
                        <a:t>  19.34sqm </a:t>
                      </a:r>
                    </a:p>
                  </a:txBody>
                  <a:tcPr anchor="ctr">
                    <a:solidFill>
                      <a:schemeClr val="bg1">
                        <a:lumMod val="95000"/>
                      </a:schemeClr>
                    </a:solidFill>
                  </a:tcPr>
                </a:tc>
                <a:tc>
                  <a:txBody>
                    <a:bodyPr/>
                    <a:lstStyle/>
                    <a:p>
                      <a:pPr lvl="0" algn="ctr">
                        <a:buNone/>
                      </a:pPr>
                      <a:r>
                        <a:rPr lang="en-GB" sz="1100" i="0">
                          <a:latin typeface="Avenir Next LT Pro Light" panose="020B0304020202020204" pitchFamily="34" charset="0"/>
                          <a:cs typeface="Arial"/>
                        </a:rPr>
                        <a:t>Data not available at this geography</a:t>
                      </a:r>
                    </a:p>
                  </a:txBody>
                  <a:tcPr anchor="ctr">
                    <a:solidFill>
                      <a:schemeClr val="bg1">
                        <a:lumMod val="95000"/>
                      </a:schemeClr>
                    </a:solidFill>
                  </a:tcPr>
                </a:tc>
                <a:tc>
                  <a:txBody>
                    <a:bodyPr/>
                    <a:lstStyle/>
                    <a:p>
                      <a:pPr lvl="0" algn="ctr">
                        <a:buNone/>
                      </a:pPr>
                      <a:r>
                        <a:rPr lang="en-GB" sz="1100" i="0">
                          <a:latin typeface="Avenir Next LT Pro Light" panose="020B0304020202020204" pitchFamily="34" charset="0"/>
                          <a:cs typeface="Arial"/>
                        </a:rPr>
                        <a:t>Data not available at this geography</a:t>
                      </a:r>
                    </a:p>
                  </a:txBody>
                  <a:tcPr anchor="ctr">
                    <a:solidFill>
                      <a:schemeClr val="bg1">
                        <a:lumMod val="95000"/>
                      </a:schemeClr>
                    </a:solidFill>
                  </a:tcPr>
                </a:tc>
                <a:extLst>
                  <a:ext uri="{0D108BD9-81ED-4DB2-BD59-A6C34878D82A}">
                    <a16:rowId xmlns:a16="http://schemas.microsoft.com/office/drawing/2014/main" val="1093768645"/>
                  </a:ext>
                </a:extLst>
              </a:tr>
            </a:tbl>
          </a:graphicData>
        </a:graphic>
      </p:graphicFrame>
      <p:sp>
        <p:nvSpPr>
          <p:cNvPr id="5" name="TextBox 4">
            <a:extLst>
              <a:ext uri="{FF2B5EF4-FFF2-40B4-BE49-F238E27FC236}">
                <a16:creationId xmlns:a16="http://schemas.microsoft.com/office/drawing/2014/main" id="{228B59FD-4143-37E6-A116-5287E5BC7CC9}"/>
              </a:ext>
            </a:extLst>
          </p:cNvPr>
          <p:cNvSpPr txBox="1"/>
          <p:nvPr/>
        </p:nvSpPr>
        <p:spPr>
          <a:xfrm>
            <a:off x="131902" y="6154307"/>
            <a:ext cx="10685939" cy="338554"/>
          </a:xfrm>
          <a:prstGeom prst="rect">
            <a:avLst/>
          </a:prstGeom>
          <a:noFill/>
        </p:spPr>
        <p:txBody>
          <a:bodyPr wrap="none" lIns="91440" tIns="45720" rIns="91440" bIns="45720" rtlCol="0" anchor="t">
            <a:spAutoFit/>
          </a:bodyPr>
          <a:lstStyle/>
          <a:p>
            <a:pPr>
              <a:defRPr/>
            </a:pPr>
            <a:r>
              <a:rPr lang="en-GB" sz="800" i="1">
                <a:solidFill>
                  <a:prstClr val="black"/>
                </a:solidFill>
                <a:latin typeface="Avenir Next LT Pro Light" panose="020B0304020202020204" pitchFamily="34" charset="0"/>
                <a:cs typeface="Arial"/>
              </a:rPr>
              <a:t>*Surrey results are averages across borough and districts in Surrey. 24sqm is the minimum standard, 30sqm is the national average. For every 1,000 people minimum standard on Green Space Index should be </a:t>
            </a:r>
          </a:p>
          <a:p>
            <a:pPr>
              <a:defRPr/>
            </a:pPr>
            <a:r>
              <a:rPr lang="en-GB" sz="800" i="1">
                <a:solidFill>
                  <a:prstClr val="black"/>
                </a:solidFill>
                <a:latin typeface="Avenir Next LT Pro Light" panose="020B0304020202020204" pitchFamily="34" charset="0"/>
                <a:cs typeface="Arial"/>
              </a:rPr>
              <a:t> approximately 2.4ha  (10,000sqm) of accessible green space. Six borough and districts do not meet this standard - ranked worst to better, they are: Spelthorne, Woking, Reigate and Banstead, Tandridge, Surrey Heath, Elmbridge.</a:t>
            </a:r>
            <a:endParaRPr lang="en-GB" i="1">
              <a:solidFill>
                <a:prstClr val="black"/>
              </a:solidFill>
              <a:latin typeface="Avenir Next LT Pro Light" panose="020B0304020202020204" pitchFamily="34" charset="0"/>
              <a:ea typeface="Calibri" panose="020F0502020204030204"/>
              <a:cs typeface="Calibri" panose="020F0502020204030204"/>
            </a:endParaRPr>
          </a:p>
        </p:txBody>
      </p:sp>
      <p:sp>
        <p:nvSpPr>
          <p:cNvPr id="4" name="Title 1">
            <a:extLst>
              <a:ext uri="{FF2B5EF4-FFF2-40B4-BE49-F238E27FC236}">
                <a16:creationId xmlns:a16="http://schemas.microsoft.com/office/drawing/2014/main" id="{A2AA0063-B813-76EB-5ECA-1C0575098AD5}"/>
              </a:ext>
            </a:extLst>
          </p:cNvPr>
          <p:cNvSpPr txBox="1">
            <a:spLocks/>
          </p:cNvSpPr>
          <p:nvPr/>
        </p:nvSpPr>
        <p:spPr>
          <a:xfrm>
            <a:off x="65230" y="172411"/>
            <a:ext cx="11125284" cy="494116"/>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PRIORITY 3: Supporting those of all ages (babies, children, young people, adults and older adults) in the Priority Populations to reach their potential by addressing the wider determinants of health</a:t>
            </a:r>
          </a:p>
          <a:p>
            <a:pPr marL="0" marR="0" lvl="0" indent="0" algn="l" defTabSz="914400" rtl="0" eaLnBrk="1" fontAlgn="auto" latinLnBrk="0" hangingPunct="1">
              <a:lnSpc>
                <a:spcPct val="150000"/>
              </a:lnSpc>
              <a:spcBef>
                <a:spcPct val="0"/>
              </a:spcBef>
              <a:spcAft>
                <a:spcPts val="0"/>
              </a:spcAft>
              <a:buClrTx/>
              <a:buSzTx/>
              <a:buFontTx/>
              <a:buNone/>
              <a:tabLst/>
              <a:defRPr/>
            </a:pPr>
            <a:r>
              <a:rPr lang="en-GB" sz="1200">
                <a:solidFill>
                  <a:prstClr val="black"/>
                </a:solidFill>
                <a:latin typeface="Arial" panose="020B0604020202020204" pitchFamily="34" charset="0"/>
                <a:cs typeface="Arial" panose="020B0604020202020204" pitchFamily="34" charset="0"/>
              </a:rPr>
              <a:t>OUTCOME 5: The benefits of healthy environments are valued and maximised (</a:t>
            </a:r>
            <a:r>
              <a:rPr lang="en-GB" sz="1200" err="1">
                <a:solidFill>
                  <a:prstClr val="black"/>
                </a:solidFill>
                <a:latin typeface="Arial" panose="020B0604020202020204" pitchFamily="34" charset="0"/>
                <a:cs typeface="Arial" panose="020B0604020202020204" pitchFamily="34" charset="0"/>
              </a:rPr>
              <a:t>incl</a:t>
            </a:r>
            <a:r>
              <a:rPr lang="en-GB" sz="1200">
                <a:solidFill>
                  <a:prstClr val="black"/>
                </a:solidFill>
                <a:latin typeface="Arial" panose="020B0604020202020204" pitchFamily="34" charset="0"/>
                <a:cs typeface="Arial" panose="020B0604020202020204" pitchFamily="34" charset="0"/>
              </a:rPr>
              <a:t> transport, land use planning and responses to a changing climate)</a:t>
            </a:r>
            <a:endParaRPr kumimoji="0" lang="en-GB"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16022A26-CC40-BC6D-915D-C91D79AD5417}"/>
              </a:ext>
            </a:extLst>
          </p:cNvPr>
          <p:cNvGraphicFramePr>
            <a:graphicFrameLocks noGrp="1"/>
          </p:cNvGraphicFramePr>
          <p:nvPr>
            <p:extLst>
              <p:ext uri="{D42A27DB-BD31-4B8C-83A1-F6EECF244321}">
                <p14:modId xmlns:p14="http://schemas.microsoft.com/office/powerpoint/2010/main" val="3616959663"/>
              </p:ext>
            </p:extLst>
          </p:nvPr>
        </p:nvGraphicFramePr>
        <p:xfrm>
          <a:off x="11081656" y="5590720"/>
          <a:ext cx="1110343" cy="1267280"/>
        </p:xfrm>
        <a:graphic>
          <a:graphicData uri="http://schemas.openxmlformats.org/drawingml/2006/table">
            <a:tbl>
              <a:tblPr bandRow="1">
                <a:tableStyleId>{5C22544A-7EE6-4342-B048-85BDC9FD1C3A}</a:tableStyleId>
              </a:tblPr>
              <a:tblGrid>
                <a:gridCol w="378096">
                  <a:extLst>
                    <a:ext uri="{9D8B030D-6E8A-4147-A177-3AD203B41FA5}">
                      <a16:colId xmlns:a16="http://schemas.microsoft.com/office/drawing/2014/main" val="89605213"/>
                    </a:ext>
                  </a:extLst>
                </a:gridCol>
                <a:gridCol w="732247">
                  <a:extLst>
                    <a:ext uri="{9D8B030D-6E8A-4147-A177-3AD203B41FA5}">
                      <a16:colId xmlns:a16="http://schemas.microsoft.com/office/drawing/2014/main" val="915356183"/>
                    </a:ext>
                  </a:extLst>
                </a:gridCol>
              </a:tblGrid>
              <a:tr h="506054">
                <a:tc gridSpan="2">
                  <a:txBody>
                    <a:bodyPr/>
                    <a:lstStyle/>
                    <a:p>
                      <a:pPr algn="ctr" rtl="0" fontAlgn="base">
                        <a:lnSpc>
                          <a:spcPts val="750"/>
                        </a:lnSpc>
                      </a:pPr>
                      <a:r>
                        <a:rPr lang="en-GB" sz="600" b="1">
                          <a:solidFill>
                            <a:srgbClr val="000000"/>
                          </a:solidFill>
                          <a:effectLst/>
                          <a:latin typeface="Avenir Next LT Pro Light" panose="020B0304020202020204" pitchFamily="34" charset="0"/>
                        </a:rPr>
                        <a:t>Numerical Change from previous reporting period. Indicators with significant change are highlighted in cover paper`</a:t>
                      </a:r>
                      <a:endParaRPr lang="en-GB" sz="600" b="1">
                        <a:solidFill>
                          <a:srgbClr val="FFFFFF"/>
                        </a:solidFill>
                        <a:effectLst/>
                        <a:latin typeface="Avenir Next LT Pro Light" panose="020B0304020202020204" pitchFamily="34" charset="0"/>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35243" cap="flat" cmpd="sng" algn="ctr">
                      <a:solidFill>
                        <a:srgbClr val="FFFFF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20481983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FFC000"/>
                    </a:solidFill>
                  </a:tcPr>
                </a:tc>
                <a:tc>
                  <a:txBody>
                    <a:bodyPr/>
                    <a:lstStyle/>
                    <a:p>
                      <a:pPr rtl="0" fontAlgn="base">
                        <a:lnSpc>
                          <a:spcPts val="750"/>
                        </a:lnSpc>
                      </a:pPr>
                      <a:r>
                        <a:rPr lang="en-GB" sz="600" b="1">
                          <a:effectLst/>
                          <a:latin typeface="Avenir Next LT Pro Light" panose="020B0304020202020204" pitchFamily="34" charset="0"/>
                        </a:rPr>
                        <a:t>Decline</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35243"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84490405"/>
                  </a:ext>
                </a:extLst>
              </a:tr>
              <a:tr h="213967">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92D050"/>
                    </a:solidFill>
                  </a:tcPr>
                </a:tc>
                <a:tc>
                  <a:txBody>
                    <a:bodyPr/>
                    <a:lstStyle/>
                    <a:p>
                      <a:pPr rtl="0" fontAlgn="base">
                        <a:lnSpc>
                          <a:spcPts val="750"/>
                        </a:lnSpc>
                      </a:pPr>
                      <a:r>
                        <a:rPr lang="en-GB" sz="600" b="1">
                          <a:effectLst/>
                          <a:latin typeface="Avenir Next LT Pro Light" panose="020B0304020202020204" pitchFamily="34" charset="0"/>
                        </a:rPr>
                        <a:t>Improvement</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40186450"/>
                  </a:ext>
                </a:extLst>
              </a:tr>
              <a:tr h="253304">
                <a:tc>
                  <a:txBody>
                    <a:bodyPr/>
                    <a:lstStyle/>
                    <a:p>
                      <a:pPr fontAlgn="t"/>
                      <a:endParaRPr lang="en-US" sz="600" b="1">
                        <a:effectLst/>
                      </a:endParaRP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solidFill>
                      <a:srgbClr val="A6A6A6"/>
                    </a:solidFill>
                  </a:tcPr>
                </a:tc>
                <a:tc>
                  <a:txBody>
                    <a:bodyPr/>
                    <a:lstStyle/>
                    <a:p>
                      <a:pPr rtl="0" fontAlgn="base">
                        <a:lnSpc>
                          <a:spcPts val="750"/>
                        </a:lnSpc>
                      </a:pPr>
                      <a:r>
                        <a:rPr lang="en-GB" sz="600" b="1">
                          <a:effectLst/>
                          <a:latin typeface="Avenir Next LT Pro Light" panose="020B0304020202020204" pitchFamily="34" charset="0"/>
                        </a:rPr>
                        <a:t>No change </a:t>
                      </a:r>
                    </a:p>
                  </a:txBody>
                  <a:tcPr marL="84582" marR="84582" marT="42291" marB="42291">
                    <a:lnL w="11744" cap="flat" cmpd="sng" algn="ctr">
                      <a:solidFill>
                        <a:srgbClr val="FFFFFF"/>
                      </a:solidFill>
                      <a:prstDash val="solid"/>
                      <a:round/>
                      <a:headEnd type="none" w="med" len="med"/>
                      <a:tailEnd type="none" w="med" len="med"/>
                    </a:lnL>
                    <a:lnR w="11744" cap="flat" cmpd="sng" algn="ctr">
                      <a:solidFill>
                        <a:srgbClr val="FFFFFF"/>
                      </a:solidFill>
                      <a:prstDash val="solid"/>
                      <a:round/>
                      <a:headEnd type="none" w="med" len="med"/>
                      <a:tailEnd type="none" w="med" len="med"/>
                    </a:lnR>
                    <a:lnT w="11744" cap="flat" cmpd="sng" algn="ctr">
                      <a:solidFill>
                        <a:srgbClr val="FFFFFF"/>
                      </a:solidFill>
                      <a:prstDash val="solid"/>
                      <a:round/>
                      <a:headEnd type="none" w="med" len="med"/>
                      <a:tailEnd type="none" w="med" len="med"/>
                    </a:lnT>
                    <a:lnB w="11744"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915586"/>
                  </a:ext>
                </a:extLst>
              </a:tr>
            </a:tbl>
          </a:graphicData>
        </a:graphic>
      </p:graphicFrame>
    </p:spTree>
    <p:extLst>
      <p:ext uri="{BB962C8B-B14F-4D97-AF65-F5344CB8AC3E}">
        <p14:creationId xmlns:p14="http://schemas.microsoft.com/office/powerpoint/2010/main" val="3755668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2DE9AE0-FD51-4030-C96E-96B7033D1207}"/>
              </a:ext>
            </a:extLst>
          </p:cNvPr>
          <p:cNvSpPr txBox="1"/>
          <p:nvPr/>
        </p:nvSpPr>
        <p:spPr>
          <a:xfrm>
            <a:off x="7579459" y="972873"/>
            <a:ext cx="4395107" cy="4031873"/>
          </a:xfrm>
          <a:prstGeom prst="rect">
            <a:avLst/>
          </a:prstGeom>
          <a:noFill/>
        </p:spPr>
        <p:txBody>
          <a:bodyPr wrap="square" lIns="91440" tIns="45720" rIns="91440" bIns="45720" rtlCol="0" anchor="t">
            <a:spAutoFit/>
          </a:bodyPr>
          <a:lstStyle/>
          <a:p>
            <a:pPr algn="just">
              <a:defRPr/>
            </a:pPr>
            <a:r>
              <a:rPr kumimoji="0" lang="en-GB" sz="1600" i="0" u="none" strike="noStrike" kern="1200" cap="none" spc="0" normalizeH="0" baseline="0" noProof="0">
                <a:ln>
                  <a:noFill/>
                </a:ln>
                <a:solidFill>
                  <a:schemeClr val="accent1">
                    <a:lumMod val="75000"/>
                  </a:schemeClr>
                </a:solidFill>
                <a:effectLst/>
                <a:uLnTx/>
                <a:uFillTx/>
                <a:latin typeface="Arial"/>
                <a:cs typeface="Arial"/>
              </a:rPr>
              <a:t>Life expectancy at birth is a measure of how long a person on average can expect to live in years. </a:t>
            </a:r>
            <a:r>
              <a:rPr lang="en-GB" sz="1600">
                <a:solidFill>
                  <a:schemeClr val="accent1">
                    <a:lumMod val="75000"/>
                  </a:schemeClr>
                </a:solidFill>
                <a:latin typeface="Arial"/>
                <a:cs typeface="Arial"/>
              </a:rPr>
              <a:t>F</a:t>
            </a:r>
            <a:r>
              <a:rPr kumimoji="0" lang="en-GB" sz="1600" i="0" u="none" strike="noStrike" kern="1200" cap="none" spc="0" normalizeH="0" baseline="0" noProof="0">
                <a:ln>
                  <a:noFill/>
                </a:ln>
                <a:solidFill>
                  <a:schemeClr val="accent1">
                    <a:lumMod val="75000"/>
                  </a:schemeClr>
                </a:solidFill>
                <a:effectLst/>
                <a:uLnTx/>
                <a:uFillTx/>
                <a:latin typeface="Arial"/>
                <a:cs typeface="Arial"/>
              </a:rPr>
              <a:t>or males and females in Surrey</a:t>
            </a:r>
            <a:r>
              <a:rPr lang="en-GB" sz="1600">
                <a:solidFill>
                  <a:schemeClr val="accent1">
                    <a:lumMod val="75000"/>
                  </a:schemeClr>
                </a:solidFill>
                <a:latin typeface="Arial"/>
                <a:cs typeface="Arial"/>
              </a:rPr>
              <a:t>,</a:t>
            </a:r>
            <a:r>
              <a:rPr kumimoji="0" lang="en-GB" sz="1600" i="0" u="none" strike="noStrike" kern="1200" cap="none" spc="0" normalizeH="0" baseline="0" noProof="0">
                <a:ln>
                  <a:noFill/>
                </a:ln>
                <a:solidFill>
                  <a:schemeClr val="accent1">
                    <a:lumMod val="75000"/>
                  </a:schemeClr>
                </a:solidFill>
                <a:effectLst/>
                <a:uLnTx/>
                <a:uFillTx/>
                <a:latin typeface="Arial"/>
                <a:cs typeface="Arial"/>
              </a:rPr>
              <a:t> life expectancy is better than the regional </a:t>
            </a:r>
            <a:r>
              <a:rPr lang="en-GB" sz="1600">
                <a:solidFill>
                  <a:schemeClr val="accent1">
                    <a:lumMod val="75000"/>
                  </a:schemeClr>
                </a:solidFill>
                <a:latin typeface="Arial"/>
                <a:cs typeface="Arial"/>
              </a:rPr>
              <a:t>average</a:t>
            </a:r>
            <a:r>
              <a:rPr kumimoji="0" lang="en-GB" sz="1600" i="0" u="none" strike="noStrike" kern="1200" cap="none" spc="0" normalizeH="0" baseline="0" noProof="0">
                <a:ln>
                  <a:noFill/>
                </a:ln>
                <a:solidFill>
                  <a:schemeClr val="accent1">
                    <a:lumMod val="75000"/>
                  </a:schemeClr>
                </a:solidFill>
                <a:effectLst/>
                <a:uLnTx/>
                <a:uFillTx/>
                <a:latin typeface="Arial"/>
                <a:cs typeface="Arial"/>
              </a:rPr>
              <a:t>.</a:t>
            </a:r>
            <a:r>
              <a:rPr lang="en-GB" sz="1600">
                <a:solidFill>
                  <a:schemeClr val="accent1">
                    <a:lumMod val="75000"/>
                  </a:schemeClr>
                </a:solidFill>
                <a:latin typeface="Arial"/>
                <a:cs typeface="Arial"/>
              </a:rPr>
              <a:t> There has been an increase in life expectancy in Surrey for both females and males (in line with regional and national trends) in 2022-24). </a:t>
            </a:r>
          </a:p>
          <a:p>
            <a:pPr algn="just">
              <a:defRPr/>
            </a:pPr>
            <a:endParaRPr lang="en-GB" sz="1600">
              <a:solidFill>
                <a:schemeClr val="accent1">
                  <a:lumMod val="75000"/>
                </a:schemeClr>
              </a:solidFill>
              <a:latin typeface="Arial" panose="020B0604020202020204" pitchFamily="34" charset="0"/>
              <a:cs typeface="Arial" panose="020B0604020202020204" pitchFamily="34" charset="0"/>
            </a:endParaRPr>
          </a:p>
          <a:p>
            <a:pPr algn="just">
              <a:defRPr/>
            </a:pPr>
            <a:r>
              <a:rPr lang="en-GB" sz="1600">
                <a:solidFill>
                  <a:schemeClr val="accent1">
                    <a:lumMod val="75000"/>
                  </a:schemeClr>
                </a:solidFill>
                <a:latin typeface="Arial"/>
                <a:cs typeface="Arial"/>
              </a:rPr>
              <a:t>At ward level there is a 10-year difference for males and 12-year difference for females between the best and worst wards (based on previous ward geographies/latest data, where there were a total of 187 wards in Surrey; </a:t>
            </a:r>
            <a:r>
              <a:rPr lang="en-GB" sz="1600">
                <a:solidFill>
                  <a:schemeClr val="accent1">
                    <a:lumMod val="75000"/>
                  </a:schemeClr>
                </a:solidFill>
                <a:latin typeface="Arial"/>
                <a:cs typeface="Arial"/>
                <a:hlinkClick r:id="rId3">
                  <a:extLst>
                    <a:ext uri="{A12FA001-AC4F-418D-AE19-62706E023703}">
                      <ahyp:hlinkClr xmlns:ahyp="http://schemas.microsoft.com/office/drawing/2018/hyperlinkcolor" val="tx"/>
                    </a:ext>
                  </a:extLst>
                </a:hlinkClick>
              </a:rPr>
              <a:t>Life Expectancy data  at lower geographical levels</a:t>
            </a:r>
            <a:r>
              <a:rPr lang="en-GB" sz="1600">
                <a:solidFill>
                  <a:schemeClr val="accent1">
                    <a:lumMod val="75000"/>
                  </a:schemeClr>
                </a:solidFill>
                <a:latin typeface="Arial"/>
                <a:cs typeface="Arial"/>
              </a:rPr>
              <a:t>).</a:t>
            </a:r>
            <a:endParaRPr lang="en-GB" sz="1600">
              <a:solidFill>
                <a:schemeClr val="accent1">
                  <a:lumMod val="75000"/>
                </a:schemeClr>
              </a:solidFill>
              <a:latin typeface="Arial"/>
              <a:ea typeface="Calibri" panose="020F0502020204030204"/>
              <a:cs typeface="Arial"/>
            </a:endParaRPr>
          </a:p>
        </p:txBody>
      </p:sp>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131901" y="-3358"/>
            <a:ext cx="10169804" cy="786196"/>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0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Overarching Indicators: Life Expectancy at Birth</a:t>
            </a: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9" name="Table 8">
            <a:extLst>
              <a:ext uri="{FF2B5EF4-FFF2-40B4-BE49-F238E27FC236}">
                <a16:creationId xmlns:a16="http://schemas.microsoft.com/office/drawing/2014/main" id="{352E31C8-232F-B9FD-BD88-27ADFF9BB7DB}"/>
              </a:ext>
            </a:extLst>
          </p:cNvPr>
          <p:cNvGraphicFramePr>
            <a:graphicFrameLocks noGrp="1"/>
          </p:cNvGraphicFramePr>
          <p:nvPr>
            <p:extLst>
              <p:ext uri="{D42A27DB-BD31-4B8C-83A1-F6EECF244321}">
                <p14:modId xmlns:p14="http://schemas.microsoft.com/office/powerpoint/2010/main" val="2744520458"/>
              </p:ext>
            </p:extLst>
          </p:nvPr>
        </p:nvGraphicFramePr>
        <p:xfrm>
          <a:off x="131902" y="5492529"/>
          <a:ext cx="7058203" cy="1040362"/>
        </p:xfrm>
        <a:graphic>
          <a:graphicData uri="http://schemas.openxmlformats.org/drawingml/2006/table">
            <a:tbl>
              <a:tblPr/>
              <a:tblGrid>
                <a:gridCol w="1305106">
                  <a:extLst>
                    <a:ext uri="{9D8B030D-6E8A-4147-A177-3AD203B41FA5}">
                      <a16:colId xmlns:a16="http://schemas.microsoft.com/office/drawing/2014/main" val="3043400445"/>
                    </a:ext>
                  </a:extLst>
                </a:gridCol>
                <a:gridCol w="639233">
                  <a:extLst>
                    <a:ext uri="{9D8B030D-6E8A-4147-A177-3AD203B41FA5}">
                      <a16:colId xmlns:a16="http://schemas.microsoft.com/office/drawing/2014/main" val="2595656075"/>
                    </a:ext>
                  </a:extLst>
                </a:gridCol>
                <a:gridCol w="639233">
                  <a:extLst>
                    <a:ext uri="{9D8B030D-6E8A-4147-A177-3AD203B41FA5}">
                      <a16:colId xmlns:a16="http://schemas.microsoft.com/office/drawing/2014/main" val="945168028"/>
                    </a:ext>
                  </a:extLst>
                </a:gridCol>
                <a:gridCol w="639233">
                  <a:extLst>
                    <a:ext uri="{9D8B030D-6E8A-4147-A177-3AD203B41FA5}">
                      <a16:colId xmlns:a16="http://schemas.microsoft.com/office/drawing/2014/main" val="1117596600"/>
                    </a:ext>
                  </a:extLst>
                </a:gridCol>
                <a:gridCol w="639233">
                  <a:extLst>
                    <a:ext uri="{9D8B030D-6E8A-4147-A177-3AD203B41FA5}">
                      <a16:colId xmlns:a16="http://schemas.microsoft.com/office/drawing/2014/main" val="1466025697"/>
                    </a:ext>
                  </a:extLst>
                </a:gridCol>
                <a:gridCol w="639233">
                  <a:extLst>
                    <a:ext uri="{9D8B030D-6E8A-4147-A177-3AD203B41FA5}">
                      <a16:colId xmlns:a16="http://schemas.microsoft.com/office/drawing/2014/main" val="2599209955"/>
                    </a:ext>
                  </a:extLst>
                </a:gridCol>
                <a:gridCol w="639233">
                  <a:extLst>
                    <a:ext uri="{9D8B030D-6E8A-4147-A177-3AD203B41FA5}">
                      <a16:colId xmlns:a16="http://schemas.microsoft.com/office/drawing/2014/main" val="2020225157"/>
                    </a:ext>
                  </a:extLst>
                </a:gridCol>
                <a:gridCol w="639233">
                  <a:extLst>
                    <a:ext uri="{9D8B030D-6E8A-4147-A177-3AD203B41FA5}">
                      <a16:colId xmlns:a16="http://schemas.microsoft.com/office/drawing/2014/main" val="841761042"/>
                    </a:ext>
                  </a:extLst>
                </a:gridCol>
                <a:gridCol w="639233">
                  <a:extLst>
                    <a:ext uri="{9D8B030D-6E8A-4147-A177-3AD203B41FA5}">
                      <a16:colId xmlns:a16="http://schemas.microsoft.com/office/drawing/2014/main" val="854628652"/>
                    </a:ext>
                  </a:extLst>
                </a:gridCol>
                <a:gridCol w="639233">
                  <a:extLst>
                    <a:ext uri="{9D8B030D-6E8A-4147-A177-3AD203B41FA5}">
                      <a16:colId xmlns:a16="http://schemas.microsoft.com/office/drawing/2014/main" val="2017457008"/>
                    </a:ext>
                  </a:extLst>
                </a:gridCol>
              </a:tblGrid>
              <a:tr h="286491">
                <a:tc>
                  <a:txBody>
                    <a:bodyPr/>
                    <a:lstStyle/>
                    <a:p>
                      <a:pPr algn="l" fontAlgn="b"/>
                      <a:endParaRPr lang="en-GB" sz="1100" b="0" i="0" u="none" strike="noStrike">
                        <a:solidFill>
                          <a:srgbClr val="000000"/>
                        </a:solidFill>
                        <a:effectLst/>
                        <a:latin typeface="Avenir Next LT Pro Light" panose="020B0304020202020204" pitchFamily="34" charset="0"/>
                        <a:cs typeface="Arial" panose="020B0604020202020204" pitchFamily="34" charset="0"/>
                      </a:endParaRPr>
                    </a:p>
                  </a:txBody>
                  <a:tcPr marL="6350" marR="6350" marT="6350" marB="0" anchor="b">
                    <a:lnL>
                      <a:noFill/>
                    </a:lnL>
                    <a:lnR>
                      <a:noFill/>
                    </a:lnR>
                    <a:lnT>
                      <a:noFill/>
                    </a:lnT>
                    <a:lnB>
                      <a:noFill/>
                    </a:lnB>
                  </a:tcPr>
                </a:tc>
                <a:tc>
                  <a:txBody>
                    <a:bodyPr/>
                    <a:lstStyle/>
                    <a:p>
                      <a:pPr algn="ctr" fontAlgn="b"/>
                      <a:r>
                        <a:rPr lang="en-GB" sz="1050" b="1" i="0" u="none" strike="noStrike">
                          <a:solidFill>
                            <a:srgbClr val="000000"/>
                          </a:solidFill>
                          <a:effectLst/>
                          <a:latin typeface="Avenir Next LT Pro Light" panose="020B0304020202020204" pitchFamily="34" charset="0"/>
                          <a:cs typeface="Arial"/>
                        </a:rPr>
                        <a:t>2014-16</a:t>
                      </a:r>
                    </a:p>
                  </a:txBody>
                  <a:tcPr marL="6350" marR="6350" marT="6350" marB="0" anchor="ctr">
                    <a:lnL>
                      <a:noFill/>
                    </a:lnL>
                    <a:lnR>
                      <a:noFill/>
                    </a:lnR>
                    <a:lnT>
                      <a:noFill/>
                    </a:lnT>
                    <a:lnB>
                      <a:noFill/>
                    </a:lnB>
                  </a:tcPr>
                </a:tc>
                <a:tc>
                  <a:txBody>
                    <a:bodyPr/>
                    <a:lstStyle/>
                    <a:p>
                      <a:pPr algn="ctr" fontAlgn="b"/>
                      <a:r>
                        <a:rPr lang="en-GB" sz="1050" b="1" i="0" u="none" strike="noStrike">
                          <a:solidFill>
                            <a:srgbClr val="000000"/>
                          </a:solidFill>
                          <a:effectLst/>
                          <a:latin typeface="Avenir Next LT Pro Light" panose="020B0304020202020204" pitchFamily="34" charset="0"/>
                          <a:cs typeface="Arial"/>
                        </a:rPr>
                        <a:t>2015-17</a:t>
                      </a:r>
                    </a:p>
                  </a:txBody>
                  <a:tcPr marL="6350" marR="6350" marT="6350" marB="0" anchor="ctr">
                    <a:lnL>
                      <a:noFill/>
                    </a:lnL>
                    <a:lnR>
                      <a:noFill/>
                    </a:lnR>
                    <a:lnT>
                      <a:noFill/>
                    </a:lnT>
                    <a:lnB>
                      <a:noFill/>
                    </a:lnB>
                  </a:tcPr>
                </a:tc>
                <a:tc>
                  <a:txBody>
                    <a:bodyPr/>
                    <a:lstStyle/>
                    <a:p>
                      <a:pPr algn="ctr" fontAlgn="b"/>
                      <a:r>
                        <a:rPr lang="en-GB" sz="1050" b="1" i="0" u="none" strike="noStrike">
                          <a:solidFill>
                            <a:srgbClr val="000000"/>
                          </a:solidFill>
                          <a:effectLst/>
                          <a:latin typeface="Avenir Next LT Pro Light" panose="020B0304020202020204" pitchFamily="34" charset="0"/>
                          <a:cs typeface="Arial"/>
                        </a:rPr>
                        <a:t>2016-18</a:t>
                      </a:r>
                    </a:p>
                  </a:txBody>
                  <a:tcPr marL="6350" marR="6350" marT="6350" marB="0" anchor="ctr">
                    <a:lnL>
                      <a:noFill/>
                    </a:lnL>
                    <a:lnR>
                      <a:noFill/>
                    </a:lnR>
                    <a:lnT>
                      <a:noFill/>
                    </a:lnT>
                    <a:lnB>
                      <a:noFill/>
                    </a:lnB>
                  </a:tcPr>
                </a:tc>
                <a:tc>
                  <a:txBody>
                    <a:bodyPr/>
                    <a:lstStyle/>
                    <a:p>
                      <a:pPr algn="ctr" fontAlgn="b"/>
                      <a:r>
                        <a:rPr lang="en-GB" sz="1050" b="1" i="0" u="none" strike="noStrike">
                          <a:solidFill>
                            <a:srgbClr val="000000"/>
                          </a:solidFill>
                          <a:effectLst/>
                          <a:latin typeface="Avenir Next LT Pro Light" panose="020B0304020202020204" pitchFamily="34" charset="0"/>
                          <a:cs typeface="Arial"/>
                        </a:rPr>
                        <a:t>2017-19</a:t>
                      </a:r>
                    </a:p>
                  </a:txBody>
                  <a:tcPr marL="6350" marR="6350" marT="6350" marB="0" anchor="ctr">
                    <a:lnL>
                      <a:noFill/>
                    </a:lnL>
                    <a:lnR>
                      <a:noFill/>
                    </a:lnR>
                    <a:lnT>
                      <a:noFill/>
                    </a:lnT>
                    <a:lnB>
                      <a:noFill/>
                    </a:lnB>
                  </a:tcPr>
                </a:tc>
                <a:tc>
                  <a:txBody>
                    <a:bodyPr/>
                    <a:lstStyle/>
                    <a:p>
                      <a:pPr algn="ctr" fontAlgn="b"/>
                      <a:r>
                        <a:rPr lang="en-GB" sz="1050" b="1" i="0" u="none" strike="noStrike">
                          <a:solidFill>
                            <a:srgbClr val="000000"/>
                          </a:solidFill>
                          <a:effectLst/>
                          <a:latin typeface="Avenir Next LT Pro Light" panose="020B0304020202020204" pitchFamily="34" charset="0"/>
                          <a:cs typeface="Arial"/>
                        </a:rPr>
                        <a:t>2018-20</a:t>
                      </a:r>
                    </a:p>
                  </a:txBody>
                  <a:tcPr marL="6350" marR="6350" marT="6350" marB="0" anchor="ctr">
                    <a:lnL>
                      <a:noFill/>
                    </a:lnL>
                    <a:lnR>
                      <a:noFill/>
                    </a:lnR>
                    <a:lnT>
                      <a:noFill/>
                    </a:lnT>
                    <a:lnB>
                      <a:noFill/>
                    </a:lnB>
                  </a:tcPr>
                </a:tc>
                <a:tc>
                  <a:txBody>
                    <a:bodyPr/>
                    <a:lstStyle/>
                    <a:p>
                      <a:pPr algn="ctr" fontAlgn="b"/>
                      <a:r>
                        <a:rPr lang="en-GB" sz="1050" b="1" i="0" u="none" strike="noStrike">
                          <a:solidFill>
                            <a:srgbClr val="000000"/>
                          </a:solidFill>
                          <a:effectLst/>
                          <a:latin typeface="Avenir Next LT Pro Light" panose="020B0304020202020204" pitchFamily="34" charset="0"/>
                          <a:cs typeface="Arial"/>
                        </a:rPr>
                        <a:t>2019-21</a:t>
                      </a:r>
                    </a:p>
                  </a:txBody>
                  <a:tcPr marL="6350" marR="6350" marT="6350" marB="0" anchor="ctr">
                    <a:lnL>
                      <a:noFill/>
                    </a:lnL>
                    <a:lnR>
                      <a:noFill/>
                    </a:lnR>
                    <a:lnT>
                      <a:noFill/>
                    </a:lnT>
                    <a:lnB>
                      <a:noFill/>
                    </a:lnB>
                  </a:tcPr>
                </a:tc>
                <a:tc>
                  <a:txBody>
                    <a:bodyPr/>
                    <a:lstStyle/>
                    <a:p>
                      <a:pPr algn="ctr" fontAlgn="b"/>
                      <a:r>
                        <a:rPr lang="en-GB" sz="1050" b="1" i="0" u="none" strike="noStrike">
                          <a:solidFill>
                            <a:srgbClr val="000000"/>
                          </a:solidFill>
                          <a:effectLst/>
                          <a:latin typeface="Avenir Next LT Pro Light" panose="020B0304020202020204" pitchFamily="34" charset="0"/>
                          <a:cs typeface="Arial"/>
                        </a:rPr>
                        <a:t>2020-22</a:t>
                      </a:r>
                    </a:p>
                  </a:txBody>
                  <a:tcPr marL="6350" marR="6350" marT="6350" marB="0" anchor="ctr">
                    <a:lnL>
                      <a:noFill/>
                    </a:lnL>
                    <a:lnR>
                      <a:noFill/>
                    </a:lnR>
                    <a:lnT>
                      <a:noFill/>
                    </a:lnT>
                    <a:lnB>
                      <a:noFill/>
                    </a:lnB>
                  </a:tcPr>
                </a:tc>
                <a:tc>
                  <a:txBody>
                    <a:bodyPr/>
                    <a:lstStyle/>
                    <a:p>
                      <a:pPr lvl="0" algn="ctr">
                        <a:buNone/>
                      </a:pPr>
                      <a:r>
                        <a:rPr lang="en-GB" sz="1050" b="1" i="0" u="none" strike="noStrike">
                          <a:solidFill>
                            <a:srgbClr val="000000"/>
                          </a:solidFill>
                          <a:effectLst/>
                          <a:latin typeface="Avenir Next LT Pro Light" panose="020B0304020202020204" pitchFamily="34" charset="0"/>
                          <a:cs typeface="Arial"/>
                        </a:rPr>
                        <a:t>2021-23</a:t>
                      </a:r>
                    </a:p>
                  </a:txBody>
                  <a:tcPr marL="6350" marR="6350" marT="6350" marB="0" anchor="ctr">
                    <a:lnL w="0">
                      <a:noFill/>
                    </a:lnL>
                    <a:lnR w="0">
                      <a:noFill/>
                    </a:lnR>
                    <a:lnT w="0">
                      <a:noFill/>
                    </a:lnT>
                    <a:lnB w="0">
                      <a:noFill/>
                    </a:lnB>
                  </a:tcPr>
                </a:tc>
                <a:tc>
                  <a:txBody>
                    <a:bodyPr/>
                    <a:lstStyle/>
                    <a:p>
                      <a:pPr lvl="0" algn="ctr">
                        <a:buNone/>
                      </a:pPr>
                      <a:r>
                        <a:rPr lang="en-GB" sz="1050" b="1" i="0" u="none" strike="noStrike">
                          <a:solidFill>
                            <a:srgbClr val="000000"/>
                          </a:solidFill>
                          <a:effectLst/>
                          <a:latin typeface="Avenir Next LT Pro Light" panose="020B0304020202020204" pitchFamily="34" charset="0"/>
                          <a:cs typeface="Arial"/>
                        </a:rPr>
                        <a:t>2022-24</a:t>
                      </a:r>
                    </a:p>
                  </a:txBody>
                  <a:tcPr marL="6350" marR="6350" marT="6350" marB="0" anchor="ctr">
                    <a:lnL w="0">
                      <a:noFill/>
                    </a:lnL>
                    <a:lnR w="0">
                      <a:noFill/>
                    </a:lnR>
                    <a:lnT w="0">
                      <a:noFill/>
                    </a:lnT>
                    <a:lnB w="0">
                      <a:noFill/>
                    </a:lnB>
                  </a:tcPr>
                </a:tc>
                <a:extLst>
                  <a:ext uri="{0D108BD9-81ED-4DB2-BD59-A6C34878D82A}">
                    <a16:rowId xmlns:a16="http://schemas.microsoft.com/office/drawing/2014/main" val="1961910424"/>
                  </a:ext>
                </a:extLst>
              </a:tr>
              <a:tr h="239470">
                <a:tc>
                  <a:txBody>
                    <a:bodyPr/>
                    <a:lstStyle/>
                    <a:p>
                      <a:pPr algn="l" fontAlgn="b"/>
                      <a:r>
                        <a:rPr lang="en-GB" sz="1000" b="0" i="0" u="none" strike="noStrike">
                          <a:solidFill>
                            <a:srgbClr val="000000"/>
                          </a:solidFill>
                          <a:effectLst/>
                          <a:latin typeface="Avenir Next LT Pro Light" panose="020B0304020202020204" pitchFamily="34" charset="0"/>
                          <a:cs typeface="Arial"/>
                        </a:rPr>
                        <a:t>South East (female)</a:t>
                      </a:r>
                    </a:p>
                  </a:txBody>
                  <a:tcPr marL="6350" marR="6350" marT="6350" marB="0" anchor="b">
                    <a:lnL>
                      <a:noFill/>
                    </a:lnL>
                    <a:lnR>
                      <a:noFill/>
                    </a:lnR>
                    <a:lnT>
                      <a:noFill/>
                    </a:lnT>
                    <a:lnB>
                      <a:noFill/>
                    </a:lnB>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84</a:t>
                      </a:r>
                    </a:p>
                  </a:txBody>
                  <a:tcPr marL="6350" marR="6350" marT="6350" marB="0" anchor="ctr">
                    <a:lnL>
                      <a:noFill/>
                    </a:lnL>
                    <a:lnR>
                      <a:noFill/>
                    </a:lnR>
                    <a:lnT>
                      <a:noFill/>
                    </a:lnT>
                    <a:lnB>
                      <a:noFill/>
                    </a:lnB>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83.98</a:t>
                      </a:r>
                    </a:p>
                  </a:txBody>
                  <a:tcPr marL="6350" marR="6350" marT="6350" marB="0" anchor="ctr">
                    <a:lnL>
                      <a:noFill/>
                    </a:lnL>
                    <a:lnR>
                      <a:noFill/>
                    </a:lnR>
                    <a:lnT>
                      <a:noFill/>
                    </a:lnT>
                    <a:lnB>
                      <a:noFill/>
                    </a:lnB>
                    <a:solidFill>
                      <a:srgbClr val="FFC00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84.06</a:t>
                      </a:r>
                    </a:p>
                  </a:txBody>
                  <a:tcPr marL="6350" marR="6350" marT="6350" marB="0" anchor="ctr">
                    <a:lnL>
                      <a:noFill/>
                    </a:lnL>
                    <a:lnR>
                      <a:noFill/>
                    </a:lnR>
                    <a:lnT>
                      <a:noFill/>
                    </a:lnT>
                    <a:lnB>
                      <a:noFill/>
                    </a:lnB>
                    <a:solidFill>
                      <a:srgbClr val="92D05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84.21</a:t>
                      </a:r>
                    </a:p>
                  </a:txBody>
                  <a:tcPr marL="6350" marR="6350" marT="6350" marB="0" anchor="ctr">
                    <a:lnL>
                      <a:noFill/>
                    </a:lnL>
                    <a:lnR>
                      <a:noFill/>
                    </a:lnR>
                    <a:lnT>
                      <a:noFill/>
                    </a:lnT>
                    <a:lnB>
                      <a:noFill/>
                    </a:lnB>
                    <a:solidFill>
                      <a:srgbClr val="92D05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84.07</a:t>
                      </a:r>
                    </a:p>
                  </a:txBody>
                  <a:tcPr marL="6350" marR="6350" marT="6350" marB="0" anchor="ctr">
                    <a:lnL>
                      <a:noFill/>
                    </a:lnL>
                    <a:lnR>
                      <a:noFill/>
                    </a:lnR>
                    <a:lnT>
                      <a:noFill/>
                    </a:lnT>
                    <a:lnB>
                      <a:noFill/>
                    </a:lnB>
                    <a:solidFill>
                      <a:srgbClr val="FFC00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83.94</a:t>
                      </a:r>
                    </a:p>
                  </a:txBody>
                  <a:tcPr marL="6350" marR="6350" marT="6350" marB="0" anchor="ctr">
                    <a:lnL>
                      <a:noFill/>
                    </a:lnL>
                    <a:lnR>
                      <a:noFill/>
                    </a:lnR>
                    <a:lnT>
                      <a:noFill/>
                    </a:lnT>
                    <a:lnB>
                      <a:noFill/>
                    </a:lnB>
                    <a:solidFill>
                      <a:srgbClr val="FFC00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83.84</a:t>
                      </a:r>
                    </a:p>
                  </a:txBody>
                  <a:tcPr marL="6350" marR="6350" marT="6350" marB="0" anchor="ctr">
                    <a:lnL>
                      <a:noFill/>
                    </a:lnL>
                    <a:lnR>
                      <a:noFill/>
                    </a:lnR>
                    <a:lnT>
                      <a:noFill/>
                    </a:lnT>
                    <a:lnB>
                      <a:noFill/>
                    </a:lnB>
                    <a:solidFill>
                      <a:srgbClr val="FFC000"/>
                    </a:solidFill>
                  </a:tcPr>
                </a:tc>
                <a:tc>
                  <a:txBody>
                    <a:bodyPr/>
                    <a:lstStyle/>
                    <a:p>
                      <a:pPr lvl="0" algn="ctr">
                        <a:buNone/>
                      </a:pPr>
                      <a:r>
                        <a:rPr lang="en-GB" sz="1050" b="0" i="0" u="none" strike="noStrike">
                          <a:solidFill>
                            <a:srgbClr val="000000"/>
                          </a:solidFill>
                          <a:effectLst/>
                          <a:latin typeface="Avenir Next LT Pro Light" panose="020B0304020202020204" pitchFamily="34" charset="0"/>
                          <a:cs typeface="Arial"/>
                        </a:rPr>
                        <a:t>84.1</a:t>
                      </a:r>
                    </a:p>
                  </a:txBody>
                  <a:tcPr marL="6350" marR="6350" marT="6350" marB="0" anchor="ctr">
                    <a:lnL w="0">
                      <a:noFill/>
                    </a:lnL>
                    <a:lnR w="0">
                      <a:noFill/>
                    </a:lnR>
                    <a:lnT w="0">
                      <a:noFill/>
                    </a:lnT>
                    <a:lnB w="0">
                      <a:noFill/>
                    </a:lnB>
                    <a:solidFill>
                      <a:srgbClr val="92D050"/>
                    </a:solidFill>
                  </a:tcPr>
                </a:tc>
                <a:tc>
                  <a:txBody>
                    <a:bodyPr/>
                    <a:lstStyle/>
                    <a:p>
                      <a:pPr lvl="0" algn="ctr">
                        <a:buNone/>
                      </a:pPr>
                      <a:r>
                        <a:rPr lang="en-GB" sz="1050" b="0" i="0" u="none" strike="noStrike">
                          <a:solidFill>
                            <a:srgbClr val="000000"/>
                          </a:solidFill>
                          <a:effectLst/>
                          <a:latin typeface="Avenir Next LT Pro Light" panose="020B0304020202020204" pitchFamily="34" charset="0"/>
                          <a:cs typeface="Arial"/>
                        </a:rPr>
                        <a:t>83.3</a:t>
                      </a:r>
                    </a:p>
                  </a:txBody>
                  <a:tcPr marL="6350" marR="6350" marT="6350" marB="0" anchor="ctr">
                    <a:lnL w="0">
                      <a:noFill/>
                    </a:lnL>
                    <a:lnR w="0">
                      <a:noFill/>
                    </a:lnR>
                    <a:lnT w="0">
                      <a:noFill/>
                    </a:lnT>
                    <a:lnB w="0">
                      <a:noFill/>
                    </a:lnB>
                    <a:solidFill>
                      <a:srgbClr val="92D050"/>
                    </a:solidFill>
                  </a:tcPr>
                </a:tc>
                <a:extLst>
                  <a:ext uri="{0D108BD9-81ED-4DB2-BD59-A6C34878D82A}">
                    <a16:rowId xmlns:a16="http://schemas.microsoft.com/office/drawing/2014/main" val="3612274444"/>
                  </a:ext>
                </a:extLst>
              </a:tr>
              <a:tr h="151531">
                <a:tc>
                  <a:txBody>
                    <a:bodyPr/>
                    <a:lstStyle/>
                    <a:p>
                      <a:pPr algn="l" fontAlgn="b"/>
                      <a:r>
                        <a:rPr lang="en-GB" sz="1000" b="0" i="0" u="none" strike="noStrike">
                          <a:solidFill>
                            <a:srgbClr val="000000"/>
                          </a:solidFill>
                          <a:effectLst/>
                          <a:latin typeface="Avenir Next LT Pro Light" panose="020B0304020202020204" pitchFamily="34" charset="0"/>
                          <a:cs typeface="Arial"/>
                        </a:rPr>
                        <a:t>Surrey (female)</a:t>
                      </a:r>
                    </a:p>
                  </a:txBody>
                  <a:tcPr marL="6350" marR="6350" marT="6350" marB="0" anchor="b">
                    <a:lnL>
                      <a:noFill/>
                    </a:lnL>
                    <a:lnR>
                      <a:noFill/>
                    </a:lnR>
                    <a:lnT>
                      <a:noFill/>
                    </a:lnT>
                    <a:lnB>
                      <a:noFill/>
                    </a:lnB>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84.61</a:t>
                      </a:r>
                    </a:p>
                  </a:txBody>
                  <a:tcPr marL="6350" marR="6350" marT="6350" marB="0" anchor="ctr">
                    <a:lnL>
                      <a:noFill/>
                    </a:lnL>
                    <a:lnR>
                      <a:noFill/>
                    </a:lnR>
                    <a:lnT>
                      <a:noFill/>
                    </a:lnT>
                    <a:lnB>
                      <a:noFill/>
                    </a:lnB>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84.75</a:t>
                      </a:r>
                    </a:p>
                  </a:txBody>
                  <a:tcPr marL="6350" marR="6350" marT="6350" marB="0" anchor="ctr">
                    <a:lnL>
                      <a:noFill/>
                    </a:lnL>
                    <a:lnR>
                      <a:noFill/>
                    </a:lnR>
                    <a:lnT>
                      <a:noFill/>
                    </a:lnT>
                    <a:lnB>
                      <a:noFill/>
                    </a:lnB>
                    <a:solidFill>
                      <a:srgbClr val="92D05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85.05</a:t>
                      </a:r>
                    </a:p>
                  </a:txBody>
                  <a:tcPr marL="6350" marR="6350" marT="6350" marB="0" anchor="ctr">
                    <a:lnL>
                      <a:noFill/>
                    </a:lnL>
                    <a:lnR>
                      <a:noFill/>
                    </a:lnR>
                    <a:lnT>
                      <a:noFill/>
                    </a:lnT>
                    <a:lnB>
                      <a:noFill/>
                    </a:lnB>
                    <a:solidFill>
                      <a:srgbClr val="92D05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85.27</a:t>
                      </a:r>
                    </a:p>
                  </a:txBody>
                  <a:tcPr marL="6350" marR="6350" marT="6350" marB="0" anchor="ctr">
                    <a:lnL>
                      <a:noFill/>
                    </a:lnL>
                    <a:lnR>
                      <a:noFill/>
                    </a:lnR>
                    <a:lnT>
                      <a:noFill/>
                    </a:lnT>
                    <a:lnB>
                      <a:noFill/>
                    </a:lnB>
                    <a:solidFill>
                      <a:srgbClr val="92D05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84.97</a:t>
                      </a:r>
                    </a:p>
                  </a:txBody>
                  <a:tcPr marL="6350" marR="6350" marT="6350" marB="0" anchor="ctr">
                    <a:lnL>
                      <a:noFill/>
                    </a:lnL>
                    <a:lnR>
                      <a:noFill/>
                    </a:lnR>
                    <a:lnT>
                      <a:noFill/>
                    </a:lnT>
                    <a:lnB>
                      <a:noFill/>
                    </a:lnB>
                    <a:solidFill>
                      <a:srgbClr val="FFC00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84.74</a:t>
                      </a:r>
                    </a:p>
                  </a:txBody>
                  <a:tcPr marL="6350" marR="6350" marT="6350" marB="0" anchor="ctr">
                    <a:lnL>
                      <a:noFill/>
                    </a:lnL>
                    <a:lnR>
                      <a:noFill/>
                    </a:lnR>
                    <a:lnT>
                      <a:noFill/>
                    </a:lnT>
                    <a:lnB>
                      <a:noFill/>
                    </a:lnB>
                    <a:solidFill>
                      <a:srgbClr val="FFC00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84.65</a:t>
                      </a:r>
                    </a:p>
                  </a:txBody>
                  <a:tcPr marL="6350" marR="6350" marT="6350" marB="0" anchor="ctr">
                    <a:lnL>
                      <a:noFill/>
                    </a:lnL>
                    <a:lnR>
                      <a:noFill/>
                    </a:lnR>
                    <a:lnT>
                      <a:noFill/>
                    </a:lnT>
                    <a:lnB>
                      <a:noFill/>
                    </a:lnB>
                    <a:solidFill>
                      <a:srgbClr val="FFC000"/>
                    </a:solidFill>
                  </a:tcPr>
                </a:tc>
                <a:tc>
                  <a:txBody>
                    <a:bodyPr/>
                    <a:lstStyle/>
                    <a:p>
                      <a:pPr lvl="0" algn="ctr">
                        <a:buNone/>
                      </a:pPr>
                      <a:r>
                        <a:rPr lang="en-GB" sz="1050" b="0" i="0" u="none" strike="noStrike">
                          <a:solidFill>
                            <a:srgbClr val="000000"/>
                          </a:solidFill>
                          <a:effectLst/>
                          <a:latin typeface="Avenir Next LT Pro Light" panose="020B0304020202020204" pitchFamily="34" charset="0"/>
                          <a:cs typeface="Arial"/>
                        </a:rPr>
                        <a:t>85.0</a:t>
                      </a:r>
                    </a:p>
                  </a:txBody>
                  <a:tcPr marL="6350" marR="6350" marT="6350" marB="0" anchor="ctr">
                    <a:lnL w="0">
                      <a:noFill/>
                    </a:lnL>
                    <a:lnR w="0">
                      <a:noFill/>
                    </a:lnR>
                    <a:lnT w="0">
                      <a:noFill/>
                    </a:lnT>
                    <a:lnB w="0">
                      <a:noFill/>
                    </a:lnB>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b="0" i="0" u="none" strike="noStrike">
                          <a:solidFill>
                            <a:srgbClr val="000000"/>
                          </a:solidFill>
                          <a:effectLst/>
                          <a:latin typeface="Avenir Next LT Pro Light" panose="020B0304020202020204" pitchFamily="34" charset="0"/>
                          <a:cs typeface="Arial"/>
                        </a:rPr>
                        <a:t>85.3</a:t>
                      </a:r>
                    </a:p>
                  </a:txBody>
                  <a:tcPr marL="6350" marR="6350" marT="6350" marB="0" anchor="ctr">
                    <a:lnL w="0">
                      <a:noFill/>
                    </a:lnL>
                    <a:lnR w="0">
                      <a:noFill/>
                    </a:lnR>
                    <a:lnT w="0">
                      <a:noFill/>
                    </a:lnT>
                    <a:lnB w="0">
                      <a:noFill/>
                    </a:lnB>
                    <a:solidFill>
                      <a:srgbClr val="92D050"/>
                    </a:solidFill>
                  </a:tcPr>
                </a:tc>
                <a:extLst>
                  <a:ext uri="{0D108BD9-81ED-4DB2-BD59-A6C34878D82A}">
                    <a16:rowId xmlns:a16="http://schemas.microsoft.com/office/drawing/2014/main" val="2166429627"/>
                  </a:ext>
                </a:extLst>
              </a:tr>
              <a:tr h="181661">
                <a:tc>
                  <a:txBody>
                    <a:bodyPr/>
                    <a:lstStyle/>
                    <a:p>
                      <a:pPr algn="l" fontAlgn="b"/>
                      <a:r>
                        <a:rPr lang="en-GB" sz="1000" b="0" i="0" u="none" strike="noStrike">
                          <a:solidFill>
                            <a:srgbClr val="000000"/>
                          </a:solidFill>
                          <a:effectLst/>
                          <a:latin typeface="Avenir Next LT Pro Light" panose="020B0304020202020204" pitchFamily="34" charset="0"/>
                          <a:cs typeface="Arial"/>
                        </a:rPr>
                        <a:t>South East (male)</a:t>
                      </a:r>
                    </a:p>
                  </a:txBody>
                  <a:tcPr marL="6350" marR="6350" marT="6350" marB="0" anchor="b">
                    <a:lnL>
                      <a:noFill/>
                    </a:lnL>
                    <a:lnR>
                      <a:noFill/>
                    </a:lnR>
                    <a:lnT>
                      <a:noFill/>
                    </a:lnT>
                    <a:lnB>
                      <a:noFill/>
                    </a:lnB>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80.54</a:t>
                      </a:r>
                    </a:p>
                  </a:txBody>
                  <a:tcPr marL="6350" marR="6350" marT="6350" marB="0" anchor="ctr">
                    <a:lnL>
                      <a:noFill/>
                    </a:lnL>
                    <a:lnR>
                      <a:noFill/>
                    </a:lnR>
                    <a:lnT>
                      <a:noFill/>
                    </a:lnT>
                    <a:lnB>
                      <a:noFill/>
                    </a:lnB>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80.51</a:t>
                      </a:r>
                    </a:p>
                  </a:txBody>
                  <a:tcPr marL="6350" marR="6350" marT="6350" marB="0" anchor="ctr">
                    <a:lnL>
                      <a:noFill/>
                    </a:lnL>
                    <a:lnR>
                      <a:noFill/>
                    </a:lnR>
                    <a:lnT>
                      <a:noFill/>
                    </a:lnT>
                    <a:lnB>
                      <a:noFill/>
                    </a:lnB>
                    <a:solidFill>
                      <a:srgbClr val="FFC00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80.57</a:t>
                      </a:r>
                      <a:endParaRPr lang="en-US" sz="1050">
                        <a:latin typeface="Avenir Next LT Pro Light" panose="020B0304020202020204" pitchFamily="34" charset="0"/>
                      </a:endParaRPr>
                    </a:p>
                  </a:txBody>
                  <a:tcPr marL="6350" marR="6350" marT="6350" marB="0" anchor="ctr">
                    <a:lnL>
                      <a:noFill/>
                    </a:lnL>
                    <a:lnR>
                      <a:noFill/>
                    </a:lnR>
                    <a:lnT>
                      <a:noFill/>
                    </a:lnT>
                    <a:lnB>
                      <a:noFill/>
                    </a:lnB>
                    <a:solidFill>
                      <a:srgbClr val="92D05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80.7</a:t>
                      </a:r>
                    </a:p>
                  </a:txBody>
                  <a:tcPr marL="6350" marR="6350" marT="6350" marB="0" anchor="ctr">
                    <a:lnL>
                      <a:noFill/>
                    </a:lnL>
                    <a:lnR>
                      <a:noFill/>
                    </a:lnR>
                    <a:lnT>
                      <a:noFill/>
                    </a:lnT>
                    <a:lnB>
                      <a:noFill/>
                    </a:lnB>
                    <a:solidFill>
                      <a:srgbClr val="92D05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80.48</a:t>
                      </a:r>
                    </a:p>
                  </a:txBody>
                  <a:tcPr marL="6350" marR="6350" marT="6350" marB="0" anchor="ctr">
                    <a:lnL>
                      <a:noFill/>
                    </a:lnL>
                    <a:lnR>
                      <a:noFill/>
                    </a:lnR>
                    <a:lnT>
                      <a:noFill/>
                    </a:lnT>
                    <a:lnB>
                      <a:noFill/>
                    </a:lnB>
                    <a:solidFill>
                      <a:srgbClr val="FFC00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80.22</a:t>
                      </a:r>
                    </a:p>
                  </a:txBody>
                  <a:tcPr marL="6350" marR="6350" marT="6350" marB="0" anchor="ctr">
                    <a:lnL>
                      <a:noFill/>
                    </a:lnL>
                    <a:lnR>
                      <a:noFill/>
                    </a:lnR>
                    <a:lnT>
                      <a:noFill/>
                    </a:lnT>
                    <a:lnB>
                      <a:noFill/>
                    </a:lnB>
                    <a:solidFill>
                      <a:srgbClr val="FFC00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80.12</a:t>
                      </a:r>
                    </a:p>
                  </a:txBody>
                  <a:tcPr marL="6350" marR="6350" marT="6350" marB="0" anchor="ctr">
                    <a:lnL>
                      <a:noFill/>
                    </a:lnL>
                    <a:lnR>
                      <a:noFill/>
                    </a:lnR>
                    <a:lnT>
                      <a:noFill/>
                    </a:lnT>
                    <a:lnB>
                      <a:noFill/>
                    </a:lnB>
                    <a:solidFill>
                      <a:srgbClr val="FFC000"/>
                    </a:solidFill>
                  </a:tcPr>
                </a:tc>
                <a:tc>
                  <a:txBody>
                    <a:bodyPr/>
                    <a:lstStyle/>
                    <a:p>
                      <a:pPr lvl="0" algn="ctr">
                        <a:buNone/>
                      </a:pPr>
                      <a:r>
                        <a:rPr lang="en-GB" sz="1050" b="0" i="0" u="none" strike="noStrike">
                          <a:solidFill>
                            <a:srgbClr val="000000"/>
                          </a:solidFill>
                          <a:effectLst/>
                          <a:latin typeface="Avenir Next LT Pro Light" panose="020B0304020202020204" pitchFamily="34" charset="0"/>
                          <a:cs typeface="Arial"/>
                        </a:rPr>
                        <a:t>80.3</a:t>
                      </a:r>
                    </a:p>
                  </a:txBody>
                  <a:tcPr marL="6350" marR="6350" marT="6350" marB="0" anchor="ctr">
                    <a:lnL w="0">
                      <a:noFill/>
                    </a:lnL>
                    <a:lnR w="0">
                      <a:noFill/>
                    </a:lnR>
                    <a:lnT w="0">
                      <a:noFill/>
                    </a:lnT>
                    <a:lnB w="0">
                      <a:noFill/>
                    </a:lnB>
                    <a:solidFill>
                      <a:srgbClr val="92D050"/>
                    </a:solidFill>
                  </a:tcPr>
                </a:tc>
                <a:tc>
                  <a:txBody>
                    <a:bodyPr/>
                    <a:lstStyle/>
                    <a:p>
                      <a:pPr lvl="0" algn="ctr">
                        <a:buNone/>
                      </a:pPr>
                      <a:r>
                        <a:rPr lang="en-GB" sz="1050" b="0" i="0" u="none" strike="noStrike">
                          <a:solidFill>
                            <a:srgbClr val="000000"/>
                          </a:solidFill>
                          <a:effectLst/>
                          <a:latin typeface="Avenir Next LT Pro Light" panose="020B0304020202020204" pitchFamily="34" charset="0"/>
                          <a:cs typeface="Arial"/>
                        </a:rPr>
                        <a:t>80.7</a:t>
                      </a:r>
                    </a:p>
                  </a:txBody>
                  <a:tcPr marL="6350" marR="6350" marT="6350" marB="0" anchor="ctr">
                    <a:lnL w="0">
                      <a:noFill/>
                    </a:lnL>
                    <a:lnR w="0">
                      <a:noFill/>
                    </a:lnR>
                    <a:lnT w="0">
                      <a:noFill/>
                    </a:lnT>
                    <a:lnB w="0">
                      <a:noFill/>
                    </a:lnB>
                    <a:solidFill>
                      <a:srgbClr val="92D050"/>
                    </a:solidFill>
                  </a:tcPr>
                </a:tc>
                <a:extLst>
                  <a:ext uri="{0D108BD9-81ED-4DB2-BD59-A6C34878D82A}">
                    <a16:rowId xmlns:a16="http://schemas.microsoft.com/office/drawing/2014/main" val="1169638621"/>
                  </a:ext>
                </a:extLst>
              </a:tr>
              <a:tr h="154428">
                <a:tc>
                  <a:txBody>
                    <a:bodyPr/>
                    <a:lstStyle/>
                    <a:p>
                      <a:pPr algn="l" fontAlgn="b"/>
                      <a:r>
                        <a:rPr lang="en-GB" sz="1000" b="0" i="0" u="none" strike="noStrike">
                          <a:solidFill>
                            <a:srgbClr val="000000"/>
                          </a:solidFill>
                          <a:effectLst/>
                          <a:latin typeface="Avenir Next LT Pro Light" panose="020B0304020202020204" pitchFamily="34" charset="0"/>
                          <a:cs typeface="Arial"/>
                        </a:rPr>
                        <a:t>Surrey (male)</a:t>
                      </a:r>
                    </a:p>
                  </a:txBody>
                  <a:tcPr marL="6350" marR="6350" marT="6350" marB="0" anchor="b">
                    <a:lnL>
                      <a:noFill/>
                    </a:lnL>
                    <a:lnR>
                      <a:noFill/>
                    </a:lnR>
                    <a:lnT>
                      <a:noFill/>
                    </a:lnT>
                    <a:lnB>
                      <a:noFill/>
                    </a:lnB>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81.38</a:t>
                      </a:r>
                    </a:p>
                  </a:txBody>
                  <a:tcPr marL="6350" marR="6350" marT="6350" marB="0" anchor="ctr">
                    <a:lnL>
                      <a:noFill/>
                    </a:lnL>
                    <a:lnR>
                      <a:noFill/>
                    </a:lnR>
                    <a:lnT>
                      <a:noFill/>
                    </a:lnT>
                    <a:lnB>
                      <a:noFill/>
                    </a:lnB>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81.4</a:t>
                      </a:r>
                    </a:p>
                  </a:txBody>
                  <a:tcPr marL="6350" marR="6350" marT="6350" marB="0" anchor="ctr">
                    <a:lnL>
                      <a:noFill/>
                    </a:lnL>
                    <a:lnR>
                      <a:noFill/>
                    </a:lnR>
                    <a:lnT>
                      <a:noFill/>
                    </a:lnT>
                    <a:lnB>
                      <a:noFill/>
                    </a:lnB>
                    <a:solidFill>
                      <a:srgbClr val="92D05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81.63</a:t>
                      </a:r>
                    </a:p>
                  </a:txBody>
                  <a:tcPr marL="6350" marR="6350" marT="6350" marB="0" anchor="ctr">
                    <a:lnL>
                      <a:noFill/>
                    </a:lnL>
                    <a:lnR>
                      <a:noFill/>
                    </a:lnR>
                    <a:lnT>
                      <a:noFill/>
                    </a:lnT>
                    <a:lnB>
                      <a:noFill/>
                    </a:lnB>
                    <a:solidFill>
                      <a:srgbClr val="92D05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81.96</a:t>
                      </a:r>
                    </a:p>
                  </a:txBody>
                  <a:tcPr marL="6350" marR="6350" marT="6350" marB="0" anchor="ctr">
                    <a:lnL>
                      <a:noFill/>
                    </a:lnL>
                    <a:lnR>
                      <a:noFill/>
                    </a:lnR>
                    <a:lnT>
                      <a:noFill/>
                    </a:lnT>
                    <a:lnB>
                      <a:noFill/>
                    </a:lnB>
                    <a:solidFill>
                      <a:srgbClr val="92D05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81.5</a:t>
                      </a:r>
                    </a:p>
                  </a:txBody>
                  <a:tcPr marL="6350" marR="6350" marT="6350" marB="0" anchor="ctr">
                    <a:lnL>
                      <a:noFill/>
                    </a:lnL>
                    <a:lnR>
                      <a:noFill/>
                    </a:lnR>
                    <a:lnT>
                      <a:noFill/>
                    </a:lnT>
                    <a:lnB>
                      <a:noFill/>
                    </a:lnB>
                    <a:solidFill>
                      <a:srgbClr val="FFC00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81.28</a:t>
                      </a:r>
                    </a:p>
                  </a:txBody>
                  <a:tcPr marL="6350" marR="6350" marT="6350" marB="0" anchor="ctr">
                    <a:lnL>
                      <a:noFill/>
                    </a:lnL>
                    <a:lnR>
                      <a:noFill/>
                    </a:lnR>
                    <a:lnT>
                      <a:noFill/>
                    </a:lnT>
                    <a:lnB>
                      <a:noFill/>
                    </a:lnB>
                    <a:solidFill>
                      <a:srgbClr val="FFC000"/>
                    </a:solidFill>
                  </a:tcPr>
                </a:tc>
                <a:tc>
                  <a:txBody>
                    <a:bodyPr/>
                    <a:lstStyle/>
                    <a:p>
                      <a:pPr algn="ctr" fontAlgn="b"/>
                      <a:r>
                        <a:rPr lang="en-GB" sz="1050" b="0" i="0" u="none" strike="noStrike">
                          <a:solidFill>
                            <a:srgbClr val="000000"/>
                          </a:solidFill>
                          <a:effectLst/>
                          <a:latin typeface="Avenir Next LT Pro Light" panose="020B0304020202020204" pitchFamily="34" charset="0"/>
                          <a:cs typeface="Arial"/>
                        </a:rPr>
                        <a:t>81.14</a:t>
                      </a:r>
                    </a:p>
                  </a:txBody>
                  <a:tcPr marL="6350" marR="6350" marT="6350" marB="0" anchor="ctr">
                    <a:lnL>
                      <a:noFill/>
                    </a:lnL>
                    <a:lnR>
                      <a:noFill/>
                    </a:lnR>
                    <a:lnT>
                      <a:noFill/>
                    </a:lnT>
                    <a:lnB>
                      <a:noFill/>
                    </a:lnB>
                    <a:solidFill>
                      <a:srgbClr val="FFC000"/>
                    </a:solidFill>
                  </a:tcPr>
                </a:tc>
                <a:tc>
                  <a:txBody>
                    <a:bodyPr/>
                    <a:lstStyle/>
                    <a:p>
                      <a:pPr lvl="0" algn="ctr">
                        <a:buNone/>
                      </a:pPr>
                      <a:r>
                        <a:rPr lang="en-GB" sz="1050" b="0" i="0" u="none" strike="noStrike">
                          <a:solidFill>
                            <a:srgbClr val="000000"/>
                          </a:solidFill>
                          <a:effectLst/>
                          <a:latin typeface="Avenir Next LT Pro Light" panose="020B0304020202020204" pitchFamily="34" charset="0"/>
                          <a:cs typeface="Arial"/>
                        </a:rPr>
                        <a:t>81.5</a:t>
                      </a:r>
                    </a:p>
                  </a:txBody>
                  <a:tcPr marL="6350" marR="6350" marT="6350" marB="0" anchor="ctr">
                    <a:lnL w="0">
                      <a:noFill/>
                    </a:lnL>
                    <a:lnR w="0">
                      <a:noFill/>
                    </a:lnR>
                    <a:lnT w="0">
                      <a:noFill/>
                    </a:lnT>
                    <a:lnB w="0">
                      <a:noFill/>
                    </a:lnB>
                    <a:solidFill>
                      <a:srgbClr val="92D050"/>
                    </a:solidFill>
                  </a:tcPr>
                </a:tc>
                <a:tc>
                  <a:txBody>
                    <a:bodyPr/>
                    <a:lstStyle/>
                    <a:p>
                      <a:pPr lvl="0" algn="ctr">
                        <a:buNone/>
                      </a:pPr>
                      <a:r>
                        <a:rPr lang="en-GB" sz="1050" b="0" i="0" u="none" strike="noStrike">
                          <a:solidFill>
                            <a:srgbClr val="000000"/>
                          </a:solidFill>
                          <a:effectLst/>
                          <a:latin typeface="Avenir Next LT Pro Light" panose="020B0304020202020204" pitchFamily="34" charset="0"/>
                          <a:cs typeface="Arial"/>
                        </a:rPr>
                        <a:t>81.8</a:t>
                      </a:r>
                    </a:p>
                  </a:txBody>
                  <a:tcPr marL="6350" marR="6350" marT="6350" marB="0" anchor="ctr">
                    <a:lnL w="0">
                      <a:noFill/>
                    </a:lnL>
                    <a:lnR w="0">
                      <a:noFill/>
                    </a:lnR>
                    <a:lnT w="0">
                      <a:noFill/>
                    </a:lnT>
                    <a:lnB w="0">
                      <a:noFill/>
                    </a:lnB>
                    <a:solidFill>
                      <a:srgbClr val="92D050"/>
                    </a:solidFill>
                  </a:tcPr>
                </a:tc>
                <a:extLst>
                  <a:ext uri="{0D108BD9-81ED-4DB2-BD59-A6C34878D82A}">
                    <a16:rowId xmlns:a16="http://schemas.microsoft.com/office/drawing/2014/main" val="3628662663"/>
                  </a:ext>
                </a:extLst>
              </a:tr>
            </a:tbl>
          </a:graphicData>
        </a:graphic>
      </p:graphicFrame>
      <p:grpSp>
        <p:nvGrpSpPr>
          <p:cNvPr id="12" name="Group 11">
            <a:extLst>
              <a:ext uri="{FF2B5EF4-FFF2-40B4-BE49-F238E27FC236}">
                <a16:creationId xmlns:a16="http://schemas.microsoft.com/office/drawing/2014/main" id="{7E016286-2FE7-1C81-26CE-720B4AF8B7AE}"/>
              </a:ext>
            </a:extLst>
          </p:cNvPr>
          <p:cNvGrpSpPr/>
          <p:nvPr/>
        </p:nvGrpSpPr>
        <p:grpSpPr>
          <a:xfrm>
            <a:off x="8590299" y="5958293"/>
            <a:ext cx="2133600" cy="281495"/>
            <a:chOff x="8023654" y="5301158"/>
            <a:chExt cx="2133600" cy="281495"/>
          </a:xfrm>
        </p:grpSpPr>
        <p:sp>
          <p:nvSpPr>
            <p:cNvPr id="5" name="TextBox 4">
              <a:extLst>
                <a:ext uri="{FF2B5EF4-FFF2-40B4-BE49-F238E27FC236}">
                  <a16:creationId xmlns:a16="http://schemas.microsoft.com/office/drawing/2014/main" id="{CB6C3E87-5476-C50A-D588-67A21495C61A}"/>
                </a:ext>
              </a:extLst>
            </p:cNvPr>
            <p:cNvSpPr txBox="1"/>
            <p:nvPr/>
          </p:nvSpPr>
          <p:spPr>
            <a:xfrm>
              <a:off x="8023654" y="5336432"/>
              <a:ext cx="2133600" cy="246221"/>
            </a:xfrm>
            <a:prstGeom prst="rect">
              <a:avLst/>
            </a:prstGeom>
            <a:noFill/>
          </p:spPr>
          <p:txBody>
            <a:bodyPr wrap="square" rtlCol="0">
              <a:spAutoFit/>
            </a:bodyPr>
            <a:lstStyle/>
            <a:p>
              <a:r>
                <a:rPr lang="en-GB" sz="1000" b="1">
                  <a:solidFill>
                    <a:srgbClr val="2F5597"/>
                  </a:solidFill>
                  <a:latin typeface="Avenir Next LT Pro Light" panose="020B0304020202020204" pitchFamily="34" charset="0"/>
                  <a:cs typeface="Arial" panose="020B0604020202020204" pitchFamily="34" charset="0"/>
                </a:rPr>
                <a:t>Good to be high </a:t>
              </a:r>
            </a:p>
          </p:txBody>
        </p:sp>
        <p:sp>
          <p:nvSpPr>
            <p:cNvPr id="10" name="Arrow: Up 9">
              <a:extLst>
                <a:ext uri="{FF2B5EF4-FFF2-40B4-BE49-F238E27FC236}">
                  <a16:creationId xmlns:a16="http://schemas.microsoft.com/office/drawing/2014/main" id="{3CE24767-54CD-C461-4082-D77A97EBC00F}"/>
                </a:ext>
              </a:extLst>
            </p:cNvPr>
            <p:cNvSpPr/>
            <p:nvPr/>
          </p:nvSpPr>
          <p:spPr>
            <a:xfrm>
              <a:off x="9167013" y="5301158"/>
              <a:ext cx="172995" cy="276999"/>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atin typeface="Avenir Next LT Pro Light" panose="020B0304020202020204" pitchFamily="34" charset="0"/>
              </a:endParaRPr>
            </a:p>
          </p:txBody>
        </p:sp>
      </p:grpSp>
      <p:graphicFrame>
        <p:nvGraphicFramePr>
          <p:cNvPr id="6" name="Chart 5">
            <a:extLst>
              <a:ext uri="{FF2B5EF4-FFF2-40B4-BE49-F238E27FC236}">
                <a16:creationId xmlns:a16="http://schemas.microsoft.com/office/drawing/2014/main" id="{C634B151-D074-F5AC-C8A0-46797109D85C}"/>
              </a:ext>
            </a:extLst>
          </p:cNvPr>
          <p:cNvGraphicFramePr>
            <a:graphicFrameLocks/>
          </p:cNvGraphicFramePr>
          <p:nvPr>
            <p:extLst>
              <p:ext uri="{D42A27DB-BD31-4B8C-83A1-F6EECF244321}">
                <p14:modId xmlns:p14="http://schemas.microsoft.com/office/powerpoint/2010/main" val="127356349"/>
              </p:ext>
            </p:extLst>
          </p:nvPr>
        </p:nvGraphicFramePr>
        <p:xfrm>
          <a:off x="285750" y="1049547"/>
          <a:ext cx="7058205" cy="437566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Table 6">
            <a:extLst>
              <a:ext uri="{FF2B5EF4-FFF2-40B4-BE49-F238E27FC236}">
                <a16:creationId xmlns:a16="http://schemas.microsoft.com/office/drawing/2014/main" id="{D2738821-4B2A-3A37-AAB9-FEF3BAA7747B}"/>
              </a:ext>
            </a:extLst>
          </p:cNvPr>
          <p:cNvGraphicFramePr>
            <a:graphicFrameLocks noGrp="1"/>
          </p:cNvGraphicFramePr>
          <p:nvPr>
            <p:extLst>
              <p:ext uri="{D42A27DB-BD31-4B8C-83A1-F6EECF244321}">
                <p14:modId xmlns:p14="http://schemas.microsoft.com/office/powerpoint/2010/main" val="2555015084"/>
              </p:ext>
            </p:extLst>
          </p:nvPr>
        </p:nvGraphicFramePr>
        <p:xfrm>
          <a:off x="7402388" y="5461719"/>
          <a:ext cx="1450547" cy="1101981"/>
        </p:xfrm>
        <a:graphic>
          <a:graphicData uri="http://schemas.openxmlformats.org/drawingml/2006/table">
            <a:tbl>
              <a:tblPr firstRow="1" bandRow="1">
                <a:tableStyleId>{5C22544A-7EE6-4342-B048-85BDC9FD1C3A}</a:tableStyleId>
              </a:tblPr>
              <a:tblGrid>
                <a:gridCol w="317500">
                  <a:extLst>
                    <a:ext uri="{9D8B030D-6E8A-4147-A177-3AD203B41FA5}">
                      <a16:colId xmlns:a16="http://schemas.microsoft.com/office/drawing/2014/main" val="2323743836"/>
                    </a:ext>
                  </a:extLst>
                </a:gridCol>
                <a:gridCol w="1133047">
                  <a:extLst>
                    <a:ext uri="{9D8B030D-6E8A-4147-A177-3AD203B41FA5}">
                      <a16:colId xmlns:a16="http://schemas.microsoft.com/office/drawing/2014/main" val="2006601243"/>
                    </a:ext>
                  </a:extLst>
                </a:gridCol>
              </a:tblGrid>
              <a:tr h="308000">
                <a:tc gridSpan="2">
                  <a:txBody>
                    <a:bodyPr/>
                    <a:lstStyle/>
                    <a:p>
                      <a:r>
                        <a:rPr lang="en-GB" sz="800">
                          <a:solidFill>
                            <a:schemeClr val="tx1"/>
                          </a:solidFill>
                          <a:latin typeface="Avenir Next LT Pro Light" panose="020B0304020202020204" pitchFamily="34" charset="0"/>
                          <a:cs typeface="Arial" panose="020B0604020202020204" pitchFamily="34" charset="0"/>
                        </a:rPr>
                        <a:t>Change from previous reporting period</a:t>
                      </a:r>
                    </a:p>
                  </a:txBody>
                  <a:tcPr>
                    <a:noFill/>
                  </a:tcPr>
                </a:tc>
                <a:tc hMerge="1">
                  <a:txBody>
                    <a:bodyPr/>
                    <a:lstStyle/>
                    <a:p>
                      <a:endParaRPr lang="en-GB"/>
                    </a:p>
                  </a:txBody>
                  <a:tcPr>
                    <a:noFill/>
                  </a:tcPr>
                </a:tc>
                <a:extLst>
                  <a:ext uri="{0D108BD9-81ED-4DB2-BD59-A6C34878D82A}">
                    <a16:rowId xmlns:a16="http://schemas.microsoft.com/office/drawing/2014/main" val="3585194192"/>
                  </a:ext>
                </a:extLst>
              </a:tr>
              <a:tr h="255567">
                <a:tc>
                  <a:txBody>
                    <a:bodyPr/>
                    <a:lstStyle/>
                    <a:p>
                      <a:endParaRPr lang="en-GB" sz="800">
                        <a:latin typeface="Avenir Next LT Pro Light" panose="020B0304020202020204" pitchFamily="34" charset="0"/>
                      </a:endParaRPr>
                    </a:p>
                  </a:txBody>
                  <a:tcPr>
                    <a:solidFill>
                      <a:srgbClr val="92D050"/>
                    </a:solidFill>
                  </a:tcPr>
                </a:tc>
                <a:tc>
                  <a:txBody>
                    <a:bodyPr/>
                    <a:lstStyle/>
                    <a:p>
                      <a:r>
                        <a:rPr lang="en-GB" sz="800">
                          <a:latin typeface="Avenir Next LT Pro Light" panose="020B0304020202020204" pitchFamily="34" charset="0"/>
                          <a:cs typeface="Arial" panose="020B0604020202020204" pitchFamily="34" charset="0"/>
                        </a:rPr>
                        <a:t>Increase</a:t>
                      </a:r>
                    </a:p>
                  </a:txBody>
                  <a:tcPr>
                    <a:noFill/>
                  </a:tcPr>
                </a:tc>
                <a:extLst>
                  <a:ext uri="{0D108BD9-81ED-4DB2-BD59-A6C34878D82A}">
                    <a16:rowId xmlns:a16="http://schemas.microsoft.com/office/drawing/2014/main" val="737390418"/>
                  </a:ext>
                </a:extLst>
              </a:tr>
              <a:tr h="255567">
                <a:tc>
                  <a:txBody>
                    <a:bodyPr/>
                    <a:lstStyle/>
                    <a:p>
                      <a:endParaRPr lang="en-GB" sz="800">
                        <a:latin typeface="Avenir Next LT Pro Light" panose="020B0304020202020204" pitchFamily="34" charset="0"/>
                      </a:endParaRPr>
                    </a:p>
                  </a:txBody>
                  <a:tcPr>
                    <a:solidFill>
                      <a:srgbClr val="FFC000"/>
                    </a:solidFill>
                  </a:tcPr>
                </a:tc>
                <a:tc>
                  <a:txBody>
                    <a:bodyPr/>
                    <a:lstStyle/>
                    <a:p>
                      <a:r>
                        <a:rPr lang="en-GB" sz="800">
                          <a:latin typeface="Avenir Next LT Pro Light" panose="020B0304020202020204" pitchFamily="34" charset="0"/>
                          <a:cs typeface="Arial" panose="020B0604020202020204" pitchFamily="34" charset="0"/>
                        </a:rPr>
                        <a:t>Decrease</a:t>
                      </a:r>
                    </a:p>
                  </a:txBody>
                  <a:tcPr>
                    <a:noFill/>
                  </a:tcPr>
                </a:tc>
                <a:extLst>
                  <a:ext uri="{0D108BD9-81ED-4DB2-BD59-A6C34878D82A}">
                    <a16:rowId xmlns:a16="http://schemas.microsoft.com/office/drawing/2014/main" val="4169924937"/>
                  </a:ext>
                </a:extLst>
              </a:tr>
              <a:tr h="255567">
                <a:tc>
                  <a:txBody>
                    <a:bodyPr/>
                    <a:lstStyle/>
                    <a:p>
                      <a:endParaRPr lang="en-GB" sz="800">
                        <a:latin typeface="Avenir Next LT Pro Light" panose="020B0304020202020204" pitchFamily="34" charset="0"/>
                      </a:endParaRPr>
                    </a:p>
                  </a:txBody>
                  <a:tcPr>
                    <a:solidFill>
                      <a:schemeClr val="bg1">
                        <a:lumMod val="65000"/>
                      </a:schemeClr>
                    </a:solidFill>
                  </a:tcPr>
                </a:tc>
                <a:tc>
                  <a:txBody>
                    <a:bodyPr/>
                    <a:lstStyle/>
                    <a:p>
                      <a:r>
                        <a:rPr lang="en-GB" sz="800">
                          <a:latin typeface="Avenir Next LT Pro Light" panose="020B0304020202020204" pitchFamily="34" charset="0"/>
                          <a:cs typeface="Arial" panose="020B0604020202020204" pitchFamily="34" charset="0"/>
                        </a:rPr>
                        <a:t>No Change</a:t>
                      </a:r>
                    </a:p>
                  </a:txBody>
                  <a:tcPr>
                    <a:noFill/>
                  </a:tcPr>
                </a:tc>
                <a:extLst>
                  <a:ext uri="{0D108BD9-81ED-4DB2-BD59-A6C34878D82A}">
                    <a16:rowId xmlns:a16="http://schemas.microsoft.com/office/drawing/2014/main" val="1052189379"/>
                  </a:ext>
                </a:extLst>
              </a:tr>
            </a:tbl>
          </a:graphicData>
        </a:graphic>
      </p:graphicFrame>
    </p:spTree>
    <p:extLst>
      <p:ext uri="{BB962C8B-B14F-4D97-AF65-F5344CB8AC3E}">
        <p14:creationId xmlns:p14="http://schemas.microsoft.com/office/powerpoint/2010/main" val="1721133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2DE9AE0-FD51-4030-C96E-96B7033D1207}"/>
              </a:ext>
            </a:extLst>
          </p:cNvPr>
          <p:cNvSpPr txBox="1"/>
          <p:nvPr/>
        </p:nvSpPr>
        <p:spPr>
          <a:xfrm>
            <a:off x="6328610" y="1107370"/>
            <a:ext cx="5441106" cy="3693319"/>
          </a:xfrm>
          <a:prstGeom prst="rect">
            <a:avLst/>
          </a:prstGeom>
          <a:noFill/>
        </p:spPr>
        <p:txBody>
          <a:bodyPr wrap="square" lIns="91440" tIns="45720" rIns="91440" bIns="45720" rtlCol="0" anchor="t">
            <a:spAutoFit/>
          </a:bodyPr>
          <a:lstStyle/>
          <a:p>
            <a:pPr algn="just"/>
            <a:r>
              <a:rPr lang="en-GB">
                <a:solidFill>
                  <a:schemeClr val="accent1">
                    <a:lumMod val="75000"/>
                  </a:schemeClr>
                </a:solidFill>
                <a:latin typeface="Arial"/>
                <a:cs typeface="Arial"/>
              </a:rPr>
              <a:t>Healthy life</a:t>
            </a:r>
            <a:r>
              <a:rPr kumimoji="0" lang="en-GB" i="0" u="none" strike="noStrike" kern="1200" cap="none" spc="0" normalizeH="0" baseline="0" noProof="0">
                <a:ln>
                  <a:noFill/>
                </a:ln>
                <a:solidFill>
                  <a:schemeClr val="accent1">
                    <a:lumMod val="75000"/>
                  </a:schemeClr>
                </a:solidFill>
                <a:effectLst/>
                <a:uLnTx/>
                <a:uFillTx/>
                <a:latin typeface="Arial"/>
                <a:cs typeface="Arial"/>
              </a:rPr>
              <a:t> expectancy at birth is a measure of the average number of years a person would expect to live from birth in good health. This is better for males and females in Surrey</a:t>
            </a:r>
            <a:r>
              <a:rPr kumimoji="0" lang="en-GB"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rPr>
              <a:t> </a:t>
            </a:r>
            <a:r>
              <a:rPr kumimoji="0" lang="en-GB" i="0" u="none" strike="noStrike" kern="1200" cap="none" spc="0" normalizeH="0" baseline="0" noProof="0">
                <a:ln>
                  <a:noFill/>
                </a:ln>
                <a:solidFill>
                  <a:schemeClr val="accent1">
                    <a:lumMod val="75000"/>
                  </a:schemeClr>
                </a:solidFill>
                <a:effectLst/>
                <a:uLnTx/>
                <a:uFillTx/>
                <a:latin typeface="Arial"/>
                <a:cs typeface="Arial"/>
              </a:rPr>
              <a:t>than the regional </a:t>
            </a:r>
            <a:r>
              <a:rPr lang="en-GB">
                <a:solidFill>
                  <a:schemeClr val="accent1">
                    <a:lumMod val="75000"/>
                  </a:schemeClr>
                </a:solidFill>
                <a:latin typeface="Arial"/>
                <a:cs typeface="Arial"/>
              </a:rPr>
              <a:t>average</a:t>
            </a:r>
            <a:r>
              <a:rPr kumimoji="0" lang="en-GB" i="0" u="none" strike="noStrike" kern="1200" cap="none" spc="0" normalizeH="0" baseline="0" noProof="0">
                <a:ln>
                  <a:noFill/>
                </a:ln>
                <a:solidFill>
                  <a:schemeClr val="accent1">
                    <a:lumMod val="75000"/>
                  </a:schemeClr>
                </a:solidFill>
                <a:effectLst/>
                <a:uLnTx/>
                <a:uFillTx/>
                <a:latin typeface="Arial"/>
                <a:cs typeface="Arial"/>
              </a:rPr>
              <a:t>. </a:t>
            </a:r>
            <a:r>
              <a:rPr lang="en-GB">
                <a:solidFill>
                  <a:schemeClr val="accent1">
                    <a:lumMod val="75000"/>
                  </a:schemeClr>
                </a:solidFill>
                <a:latin typeface="Arial"/>
                <a:cs typeface="Arial"/>
              </a:rPr>
              <a:t>There</a:t>
            </a:r>
            <a:r>
              <a:rPr kumimoji="0" lang="en-GB" i="0" u="none" strike="noStrike" kern="1200" cap="none" spc="0" normalizeH="0" baseline="0" noProof="0">
                <a:ln>
                  <a:noFill/>
                </a:ln>
                <a:solidFill>
                  <a:schemeClr val="accent1">
                    <a:lumMod val="75000"/>
                  </a:schemeClr>
                </a:solidFill>
                <a:effectLst/>
                <a:uLnTx/>
                <a:uFillTx/>
                <a:latin typeface="Arial"/>
                <a:cs typeface="Arial"/>
              </a:rPr>
              <a:t> has been some notable </a:t>
            </a:r>
            <a:r>
              <a:rPr lang="en-GB">
                <a:solidFill>
                  <a:schemeClr val="accent1">
                    <a:lumMod val="75000"/>
                  </a:schemeClr>
                </a:solidFill>
                <a:latin typeface="Arial"/>
                <a:cs typeface="Arial"/>
              </a:rPr>
              <a:t>fluctuations</a:t>
            </a:r>
            <a:r>
              <a:rPr kumimoji="0" lang="en-GB" i="0" u="none" strike="noStrike" kern="1200" cap="none" spc="0" normalizeH="0" baseline="0" noProof="0">
                <a:ln>
                  <a:noFill/>
                </a:ln>
                <a:solidFill>
                  <a:schemeClr val="accent1">
                    <a:lumMod val="75000"/>
                  </a:schemeClr>
                </a:solidFill>
                <a:effectLst/>
                <a:uLnTx/>
                <a:uFillTx/>
                <a:latin typeface="Arial"/>
                <a:cs typeface="Arial"/>
              </a:rPr>
              <a:t> in past years</a:t>
            </a:r>
            <a:r>
              <a:rPr lang="en-GB">
                <a:solidFill>
                  <a:schemeClr val="accent1">
                    <a:lumMod val="75000"/>
                  </a:schemeClr>
                </a:solidFill>
                <a:latin typeface="Arial"/>
                <a:cs typeface="Arial"/>
              </a:rPr>
              <a:t> for males and females. </a:t>
            </a:r>
          </a:p>
          <a:p>
            <a:pPr algn="just">
              <a:defRPr/>
            </a:pPr>
            <a:endParaRPr lang="en-GB">
              <a:solidFill>
                <a:schemeClr val="accent1">
                  <a:lumMod val="75000"/>
                </a:schemeClr>
              </a:solidFill>
              <a:latin typeface="Arial" panose="020B0604020202020204" pitchFamily="34" charset="0"/>
              <a:cs typeface="Arial" panose="020B0604020202020204" pitchFamily="34" charset="0"/>
            </a:endParaRPr>
          </a:p>
          <a:p>
            <a:pPr algn="just">
              <a:defRPr/>
            </a:pPr>
            <a:r>
              <a:rPr kumimoji="0" lang="en-GB" i="0" u="none" strike="noStrike" kern="1200" cap="none" spc="0" normalizeH="0" baseline="0" noProof="0">
                <a:ln>
                  <a:noFill/>
                </a:ln>
                <a:solidFill>
                  <a:schemeClr val="accent1">
                    <a:lumMod val="75000"/>
                  </a:schemeClr>
                </a:solidFill>
                <a:effectLst/>
                <a:uLnTx/>
                <a:uFillTx/>
                <a:latin typeface="Arial"/>
                <a:cs typeface="Arial"/>
              </a:rPr>
              <a:t>The </a:t>
            </a:r>
            <a:r>
              <a:rPr lang="en-GB">
                <a:solidFill>
                  <a:schemeClr val="accent1">
                    <a:lumMod val="75000"/>
                  </a:schemeClr>
                </a:solidFill>
                <a:latin typeface="Arial"/>
                <a:cs typeface="Arial"/>
              </a:rPr>
              <a:t>most</a:t>
            </a:r>
            <a:r>
              <a:rPr kumimoji="0" lang="en-GB" i="0" u="none" strike="noStrike" kern="1200" cap="none" spc="0" normalizeH="0" baseline="0" noProof="0">
                <a:ln>
                  <a:noFill/>
                </a:ln>
                <a:solidFill>
                  <a:schemeClr val="accent1">
                    <a:lumMod val="75000"/>
                  </a:schemeClr>
                </a:solidFill>
                <a:effectLst/>
                <a:uLnTx/>
                <a:uFillTx/>
                <a:latin typeface="Arial"/>
                <a:cs typeface="Arial"/>
              </a:rPr>
              <a:t> recent trend in the available data is </a:t>
            </a:r>
            <a:r>
              <a:rPr lang="en-GB">
                <a:solidFill>
                  <a:schemeClr val="accent1">
                    <a:lumMod val="75000"/>
                  </a:schemeClr>
                </a:solidFill>
                <a:latin typeface="Arial"/>
                <a:cs typeface="Arial"/>
              </a:rPr>
              <a:t>downwards</a:t>
            </a:r>
            <a:r>
              <a:rPr kumimoji="0" lang="en-GB" i="0" u="none" strike="noStrike" kern="1200" cap="none" spc="0" normalizeH="0" baseline="0" noProof="0">
                <a:ln>
                  <a:noFill/>
                </a:ln>
                <a:solidFill>
                  <a:schemeClr val="accent1">
                    <a:lumMod val="75000"/>
                  </a:schemeClr>
                </a:solidFill>
                <a:effectLst/>
                <a:uLnTx/>
                <a:uFillTx/>
                <a:latin typeface="Arial"/>
                <a:cs typeface="Arial"/>
              </a:rPr>
              <a:t>, with </a:t>
            </a:r>
            <a:r>
              <a:rPr lang="en-GB">
                <a:solidFill>
                  <a:schemeClr val="accent1">
                    <a:lumMod val="75000"/>
                  </a:schemeClr>
                </a:solidFill>
                <a:latin typeface="Arial"/>
                <a:cs typeface="Arial"/>
              </a:rPr>
              <a:t>a very sharp decrease </a:t>
            </a:r>
            <a:r>
              <a:rPr kumimoji="0" lang="en-GB" i="0" u="none" strike="noStrike" kern="1200" cap="none" spc="0" normalizeH="0" baseline="0" noProof="0">
                <a:ln>
                  <a:noFill/>
                </a:ln>
                <a:solidFill>
                  <a:schemeClr val="accent1">
                    <a:lumMod val="75000"/>
                  </a:schemeClr>
                </a:solidFill>
                <a:effectLst/>
                <a:uLnTx/>
                <a:uFillTx/>
                <a:latin typeface="Arial"/>
                <a:cs typeface="Arial"/>
              </a:rPr>
              <a:t>of </a:t>
            </a:r>
            <a:r>
              <a:rPr lang="en-GB">
                <a:solidFill>
                  <a:schemeClr val="accent1">
                    <a:lumMod val="75000"/>
                  </a:schemeClr>
                </a:solidFill>
                <a:latin typeface="Arial"/>
                <a:cs typeface="Arial"/>
              </a:rPr>
              <a:t>2.1 years of healthy</a:t>
            </a:r>
            <a:r>
              <a:rPr kumimoji="0" lang="en-GB" i="0" u="none" strike="noStrike" kern="1200" cap="none" spc="0" normalizeH="0" baseline="0" noProof="0">
                <a:ln>
                  <a:noFill/>
                </a:ln>
                <a:solidFill>
                  <a:schemeClr val="accent1">
                    <a:lumMod val="75000"/>
                  </a:schemeClr>
                </a:solidFill>
                <a:effectLst/>
                <a:uLnTx/>
                <a:uFillTx/>
                <a:latin typeface="Arial"/>
                <a:cs typeface="Arial"/>
              </a:rPr>
              <a:t> life expectancy for males and </a:t>
            </a:r>
            <a:r>
              <a:rPr lang="en-GB">
                <a:solidFill>
                  <a:schemeClr val="accent1">
                    <a:lumMod val="75000"/>
                  </a:schemeClr>
                </a:solidFill>
                <a:latin typeface="Arial"/>
                <a:cs typeface="Arial"/>
              </a:rPr>
              <a:t>3.2 </a:t>
            </a:r>
            <a:r>
              <a:rPr kumimoji="0" lang="en-GB" i="0" u="none" strike="noStrike" kern="1200" cap="none" spc="0" normalizeH="0" baseline="0" noProof="0">
                <a:ln>
                  <a:noFill/>
                </a:ln>
                <a:solidFill>
                  <a:schemeClr val="accent1">
                    <a:lumMod val="75000"/>
                  </a:schemeClr>
                </a:solidFill>
                <a:effectLst/>
                <a:uLnTx/>
                <a:uFillTx/>
                <a:latin typeface="Arial"/>
                <a:cs typeface="Arial"/>
              </a:rPr>
              <a:t>years for females in Surrey between </a:t>
            </a:r>
            <a:r>
              <a:rPr lang="en-GB">
                <a:solidFill>
                  <a:schemeClr val="accent1">
                    <a:lumMod val="75000"/>
                  </a:schemeClr>
                </a:solidFill>
                <a:latin typeface="Arial"/>
                <a:cs typeface="Arial"/>
              </a:rPr>
              <a:t>2018-20 </a:t>
            </a:r>
            <a:r>
              <a:rPr kumimoji="0" lang="en-GB" i="0" u="none" strike="noStrike" kern="1200" cap="none" spc="0" normalizeH="0" baseline="0" noProof="0">
                <a:ln>
                  <a:noFill/>
                </a:ln>
                <a:solidFill>
                  <a:schemeClr val="accent1">
                    <a:lumMod val="75000"/>
                  </a:schemeClr>
                </a:solidFill>
                <a:effectLst/>
                <a:uLnTx/>
                <a:uFillTx/>
                <a:latin typeface="Arial"/>
                <a:cs typeface="Arial"/>
              </a:rPr>
              <a:t>and </a:t>
            </a:r>
            <a:r>
              <a:rPr lang="en-GB">
                <a:solidFill>
                  <a:schemeClr val="accent1">
                    <a:lumMod val="75000"/>
                  </a:schemeClr>
                </a:solidFill>
                <a:latin typeface="Arial"/>
                <a:cs typeface="Arial"/>
              </a:rPr>
              <a:t>2021-23, in line with decreases in the South East.</a:t>
            </a:r>
          </a:p>
        </p:txBody>
      </p:sp>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367205" y="-23981"/>
            <a:ext cx="11025977" cy="786196"/>
          </a:xfrm>
          <a:prstGeom prst="rect">
            <a:avLst/>
          </a:prstGeom>
          <a:solidFill>
            <a:schemeClr val="bg1"/>
          </a:solidFill>
          <a:ln>
            <a:solidFill>
              <a:schemeClr val="bg1"/>
            </a:solid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just" defTabSz="914400" rtl="0" eaLnBrk="1" fontAlgn="auto" latinLnBrk="0" hangingPunct="1">
              <a:lnSpc>
                <a:spcPct val="90000"/>
              </a:lnSpc>
              <a:spcBef>
                <a:spcPct val="0"/>
              </a:spcBef>
              <a:spcAft>
                <a:spcPts val="0"/>
              </a:spcAft>
              <a:buClrTx/>
              <a:buSzTx/>
              <a:buFontTx/>
              <a:buNone/>
              <a:tabLst/>
              <a:defRPr/>
            </a:pPr>
            <a:r>
              <a:rPr kumimoji="0" lang="en-GB" sz="20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Overarching Indicators: Healthy Life Expectancy at Birth</a:t>
            </a: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4" name="Table 3">
            <a:extLst>
              <a:ext uri="{FF2B5EF4-FFF2-40B4-BE49-F238E27FC236}">
                <a16:creationId xmlns:a16="http://schemas.microsoft.com/office/drawing/2014/main" id="{D7F57FCA-9AF4-6059-0AE5-C8E1B3A12616}"/>
              </a:ext>
            </a:extLst>
          </p:cNvPr>
          <p:cNvGraphicFramePr>
            <a:graphicFrameLocks noGrp="1"/>
          </p:cNvGraphicFramePr>
          <p:nvPr>
            <p:extLst>
              <p:ext uri="{D42A27DB-BD31-4B8C-83A1-F6EECF244321}">
                <p14:modId xmlns:p14="http://schemas.microsoft.com/office/powerpoint/2010/main" val="3326510710"/>
              </p:ext>
            </p:extLst>
          </p:nvPr>
        </p:nvGraphicFramePr>
        <p:xfrm>
          <a:off x="7471784" y="5203223"/>
          <a:ext cx="1450547" cy="1101981"/>
        </p:xfrm>
        <a:graphic>
          <a:graphicData uri="http://schemas.openxmlformats.org/drawingml/2006/table">
            <a:tbl>
              <a:tblPr firstRow="1" bandRow="1">
                <a:tableStyleId>{5C22544A-7EE6-4342-B048-85BDC9FD1C3A}</a:tableStyleId>
              </a:tblPr>
              <a:tblGrid>
                <a:gridCol w="317500">
                  <a:extLst>
                    <a:ext uri="{9D8B030D-6E8A-4147-A177-3AD203B41FA5}">
                      <a16:colId xmlns:a16="http://schemas.microsoft.com/office/drawing/2014/main" val="2323743836"/>
                    </a:ext>
                  </a:extLst>
                </a:gridCol>
                <a:gridCol w="1133047">
                  <a:extLst>
                    <a:ext uri="{9D8B030D-6E8A-4147-A177-3AD203B41FA5}">
                      <a16:colId xmlns:a16="http://schemas.microsoft.com/office/drawing/2014/main" val="2006601243"/>
                    </a:ext>
                  </a:extLst>
                </a:gridCol>
              </a:tblGrid>
              <a:tr h="308000">
                <a:tc gridSpan="2">
                  <a:txBody>
                    <a:bodyPr/>
                    <a:lstStyle/>
                    <a:p>
                      <a:r>
                        <a:rPr lang="en-GB" sz="800">
                          <a:solidFill>
                            <a:schemeClr val="tx1"/>
                          </a:solidFill>
                          <a:latin typeface="Avenir Next LT Pro Light" panose="020B0304020202020204" pitchFamily="34" charset="0"/>
                          <a:cs typeface="Arial" panose="020B0604020202020204" pitchFamily="34" charset="0"/>
                        </a:rPr>
                        <a:t>Change from previous reporting period</a:t>
                      </a:r>
                    </a:p>
                  </a:txBody>
                  <a:tcPr>
                    <a:noFill/>
                  </a:tcPr>
                </a:tc>
                <a:tc hMerge="1">
                  <a:txBody>
                    <a:bodyPr/>
                    <a:lstStyle/>
                    <a:p>
                      <a:endParaRPr lang="en-GB"/>
                    </a:p>
                  </a:txBody>
                  <a:tcPr>
                    <a:noFill/>
                  </a:tcPr>
                </a:tc>
                <a:extLst>
                  <a:ext uri="{0D108BD9-81ED-4DB2-BD59-A6C34878D82A}">
                    <a16:rowId xmlns:a16="http://schemas.microsoft.com/office/drawing/2014/main" val="3585194192"/>
                  </a:ext>
                </a:extLst>
              </a:tr>
              <a:tr h="255567">
                <a:tc>
                  <a:txBody>
                    <a:bodyPr/>
                    <a:lstStyle/>
                    <a:p>
                      <a:endParaRPr lang="en-GB" sz="800">
                        <a:latin typeface="Avenir Next LT Pro Light" panose="020B0304020202020204" pitchFamily="34" charset="0"/>
                      </a:endParaRPr>
                    </a:p>
                  </a:txBody>
                  <a:tcPr>
                    <a:solidFill>
                      <a:srgbClr val="92D050"/>
                    </a:solidFill>
                  </a:tcPr>
                </a:tc>
                <a:tc>
                  <a:txBody>
                    <a:bodyPr/>
                    <a:lstStyle/>
                    <a:p>
                      <a:r>
                        <a:rPr lang="en-GB" sz="800">
                          <a:latin typeface="Avenir Next LT Pro Light" panose="020B0304020202020204" pitchFamily="34" charset="0"/>
                          <a:cs typeface="Arial" panose="020B0604020202020204" pitchFamily="34" charset="0"/>
                        </a:rPr>
                        <a:t>Increase</a:t>
                      </a:r>
                    </a:p>
                  </a:txBody>
                  <a:tcPr>
                    <a:noFill/>
                  </a:tcPr>
                </a:tc>
                <a:extLst>
                  <a:ext uri="{0D108BD9-81ED-4DB2-BD59-A6C34878D82A}">
                    <a16:rowId xmlns:a16="http://schemas.microsoft.com/office/drawing/2014/main" val="737390418"/>
                  </a:ext>
                </a:extLst>
              </a:tr>
              <a:tr h="255567">
                <a:tc>
                  <a:txBody>
                    <a:bodyPr/>
                    <a:lstStyle/>
                    <a:p>
                      <a:endParaRPr lang="en-GB" sz="800">
                        <a:latin typeface="Avenir Next LT Pro Light" panose="020B0304020202020204" pitchFamily="34" charset="0"/>
                      </a:endParaRPr>
                    </a:p>
                  </a:txBody>
                  <a:tcPr>
                    <a:solidFill>
                      <a:srgbClr val="FFC000"/>
                    </a:solidFill>
                  </a:tcPr>
                </a:tc>
                <a:tc>
                  <a:txBody>
                    <a:bodyPr/>
                    <a:lstStyle/>
                    <a:p>
                      <a:r>
                        <a:rPr lang="en-GB" sz="800">
                          <a:latin typeface="Avenir Next LT Pro Light" panose="020B0304020202020204" pitchFamily="34" charset="0"/>
                          <a:cs typeface="Arial" panose="020B0604020202020204" pitchFamily="34" charset="0"/>
                        </a:rPr>
                        <a:t>Decrease</a:t>
                      </a:r>
                    </a:p>
                  </a:txBody>
                  <a:tcPr>
                    <a:noFill/>
                  </a:tcPr>
                </a:tc>
                <a:extLst>
                  <a:ext uri="{0D108BD9-81ED-4DB2-BD59-A6C34878D82A}">
                    <a16:rowId xmlns:a16="http://schemas.microsoft.com/office/drawing/2014/main" val="4169924937"/>
                  </a:ext>
                </a:extLst>
              </a:tr>
              <a:tr h="255567">
                <a:tc>
                  <a:txBody>
                    <a:bodyPr/>
                    <a:lstStyle/>
                    <a:p>
                      <a:endParaRPr lang="en-GB" sz="800">
                        <a:latin typeface="Avenir Next LT Pro Light" panose="020B0304020202020204" pitchFamily="34" charset="0"/>
                      </a:endParaRPr>
                    </a:p>
                  </a:txBody>
                  <a:tcPr>
                    <a:solidFill>
                      <a:schemeClr val="bg1">
                        <a:lumMod val="65000"/>
                      </a:schemeClr>
                    </a:solidFill>
                  </a:tcPr>
                </a:tc>
                <a:tc>
                  <a:txBody>
                    <a:bodyPr/>
                    <a:lstStyle/>
                    <a:p>
                      <a:r>
                        <a:rPr lang="en-GB" sz="800">
                          <a:latin typeface="Avenir Next LT Pro Light" panose="020B0304020202020204" pitchFamily="34" charset="0"/>
                          <a:cs typeface="Arial" panose="020B0604020202020204" pitchFamily="34" charset="0"/>
                        </a:rPr>
                        <a:t>No Change</a:t>
                      </a:r>
                    </a:p>
                  </a:txBody>
                  <a:tcPr>
                    <a:noFill/>
                  </a:tcPr>
                </a:tc>
                <a:extLst>
                  <a:ext uri="{0D108BD9-81ED-4DB2-BD59-A6C34878D82A}">
                    <a16:rowId xmlns:a16="http://schemas.microsoft.com/office/drawing/2014/main" val="1052189379"/>
                  </a:ext>
                </a:extLst>
              </a:tr>
            </a:tbl>
          </a:graphicData>
        </a:graphic>
      </p:graphicFrame>
      <p:graphicFrame>
        <p:nvGraphicFramePr>
          <p:cNvPr id="6" name="Table 5">
            <a:extLst>
              <a:ext uri="{FF2B5EF4-FFF2-40B4-BE49-F238E27FC236}">
                <a16:creationId xmlns:a16="http://schemas.microsoft.com/office/drawing/2014/main" id="{49B0B537-ADE3-D741-D731-06D5BEDBFA7B}"/>
              </a:ext>
            </a:extLst>
          </p:cNvPr>
          <p:cNvGraphicFramePr>
            <a:graphicFrameLocks noGrp="1"/>
          </p:cNvGraphicFramePr>
          <p:nvPr>
            <p:extLst>
              <p:ext uri="{D42A27DB-BD31-4B8C-83A1-F6EECF244321}">
                <p14:modId xmlns:p14="http://schemas.microsoft.com/office/powerpoint/2010/main" val="810598430"/>
              </p:ext>
            </p:extLst>
          </p:nvPr>
        </p:nvGraphicFramePr>
        <p:xfrm>
          <a:off x="367205" y="5232387"/>
          <a:ext cx="6730988" cy="1047750"/>
        </p:xfrm>
        <a:graphic>
          <a:graphicData uri="http://schemas.openxmlformats.org/drawingml/2006/table">
            <a:tbl>
              <a:tblPr>
                <a:tableStyleId>{5C22544A-7EE6-4342-B048-85BDC9FD1C3A}</a:tableStyleId>
              </a:tblPr>
              <a:tblGrid>
                <a:gridCol w="1074678">
                  <a:extLst>
                    <a:ext uri="{9D8B030D-6E8A-4147-A177-3AD203B41FA5}">
                      <a16:colId xmlns:a16="http://schemas.microsoft.com/office/drawing/2014/main" val="1342935052"/>
                    </a:ext>
                  </a:extLst>
                </a:gridCol>
                <a:gridCol w="565631">
                  <a:extLst>
                    <a:ext uri="{9D8B030D-6E8A-4147-A177-3AD203B41FA5}">
                      <a16:colId xmlns:a16="http://schemas.microsoft.com/office/drawing/2014/main" val="4235590714"/>
                    </a:ext>
                  </a:extLst>
                </a:gridCol>
                <a:gridCol w="565631">
                  <a:extLst>
                    <a:ext uri="{9D8B030D-6E8A-4147-A177-3AD203B41FA5}">
                      <a16:colId xmlns:a16="http://schemas.microsoft.com/office/drawing/2014/main" val="67168193"/>
                    </a:ext>
                  </a:extLst>
                </a:gridCol>
                <a:gridCol w="565631">
                  <a:extLst>
                    <a:ext uri="{9D8B030D-6E8A-4147-A177-3AD203B41FA5}">
                      <a16:colId xmlns:a16="http://schemas.microsoft.com/office/drawing/2014/main" val="1907243020"/>
                    </a:ext>
                  </a:extLst>
                </a:gridCol>
                <a:gridCol w="565631">
                  <a:extLst>
                    <a:ext uri="{9D8B030D-6E8A-4147-A177-3AD203B41FA5}">
                      <a16:colId xmlns:a16="http://schemas.microsoft.com/office/drawing/2014/main" val="1154446623"/>
                    </a:ext>
                  </a:extLst>
                </a:gridCol>
                <a:gridCol w="565631">
                  <a:extLst>
                    <a:ext uri="{9D8B030D-6E8A-4147-A177-3AD203B41FA5}">
                      <a16:colId xmlns:a16="http://schemas.microsoft.com/office/drawing/2014/main" val="3919192263"/>
                    </a:ext>
                  </a:extLst>
                </a:gridCol>
                <a:gridCol w="565631">
                  <a:extLst>
                    <a:ext uri="{9D8B030D-6E8A-4147-A177-3AD203B41FA5}">
                      <a16:colId xmlns:a16="http://schemas.microsoft.com/office/drawing/2014/main" val="761779382"/>
                    </a:ext>
                  </a:extLst>
                </a:gridCol>
                <a:gridCol w="565631">
                  <a:extLst>
                    <a:ext uri="{9D8B030D-6E8A-4147-A177-3AD203B41FA5}">
                      <a16:colId xmlns:a16="http://schemas.microsoft.com/office/drawing/2014/main" val="1825063565"/>
                    </a:ext>
                  </a:extLst>
                </a:gridCol>
                <a:gridCol w="565631">
                  <a:extLst>
                    <a:ext uri="{9D8B030D-6E8A-4147-A177-3AD203B41FA5}">
                      <a16:colId xmlns:a16="http://schemas.microsoft.com/office/drawing/2014/main" val="2341679247"/>
                    </a:ext>
                  </a:extLst>
                </a:gridCol>
                <a:gridCol w="565631">
                  <a:extLst>
                    <a:ext uri="{9D8B030D-6E8A-4147-A177-3AD203B41FA5}">
                      <a16:colId xmlns:a16="http://schemas.microsoft.com/office/drawing/2014/main" val="2190786561"/>
                    </a:ext>
                  </a:extLst>
                </a:gridCol>
                <a:gridCol w="565631">
                  <a:extLst>
                    <a:ext uri="{9D8B030D-6E8A-4147-A177-3AD203B41FA5}">
                      <a16:colId xmlns:a16="http://schemas.microsoft.com/office/drawing/2014/main" val="3041912451"/>
                    </a:ext>
                  </a:extLst>
                </a:gridCol>
              </a:tblGrid>
              <a:tr h="184150">
                <a:tc>
                  <a:txBody>
                    <a:bodyPr/>
                    <a:lstStyle/>
                    <a:p>
                      <a:pPr algn="l" fontAlgn="b"/>
                      <a:endParaRPr lang="en-GB" sz="1000" b="0" i="0" u="none" strike="noStrike">
                        <a:solidFill>
                          <a:srgbClr val="000000"/>
                        </a:solidFill>
                        <a:effectLst/>
                        <a:latin typeface="Avenir Next LT Pro Light" panose="020B0304020202020204" pitchFamily="34" charset="0"/>
                        <a:cs typeface="Arial" panose="020B0604020202020204" pitchFamily="34" charset="0"/>
                      </a:endParaRPr>
                    </a:p>
                  </a:txBody>
                  <a:tcPr marL="6350" marR="6350" marT="6350" marB="0" anchor="b">
                    <a:noFill/>
                  </a:tcPr>
                </a:tc>
                <a:tc>
                  <a:txBody>
                    <a:bodyPr/>
                    <a:lstStyle/>
                    <a:p>
                      <a:pPr algn="ctr" fontAlgn="b"/>
                      <a:r>
                        <a:rPr lang="en-GB" sz="1000" b="1" u="none" strike="noStrike">
                          <a:effectLst/>
                          <a:latin typeface="Avenir Next LT Pro Light" panose="020B0304020202020204" pitchFamily="34" charset="0"/>
                          <a:cs typeface="Arial"/>
                        </a:rPr>
                        <a:t>2010-12</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b="1" u="none" strike="noStrike">
                          <a:effectLst/>
                          <a:latin typeface="Avenir Next LT Pro Light" panose="020B0304020202020204" pitchFamily="34" charset="0"/>
                          <a:cs typeface="Arial"/>
                        </a:rPr>
                        <a:t>2011-13</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b="1" u="none" strike="noStrike">
                          <a:effectLst/>
                          <a:latin typeface="Avenir Next LT Pro Light" panose="020B0304020202020204" pitchFamily="34" charset="0"/>
                          <a:cs typeface="Arial"/>
                        </a:rPr>
                        <a:t>2012-14</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b="1" u="none" strike="noStrike">
                          <a:effectLst/>
                          <a:latin typeface="Avenir Next LT Pro Light" panose="020B0304020202020204" pitchFamily="34" charset="0"/>
                          <a:cs typeface="Arial"/>
                        </a:rPr>
                        <a:t>2013-15</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b="1" u="none" strike="noStrike">
                          <a:effectLst/>
                          <a:latin typeface="Avenir Next LT Pro Light" panose="020B0304020202020204" pitchFamily="34" charset="0"/>
                          <a:cs typeface="Arial"/>
                        </a:rPr>
                        <a:t>2014-16</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b="1" u="none" strike="noStrike">
                          <a:effectLst/>
                          <a:latin typeface="Avenir Next LT Pro Light" panose="020B0304020202020204" pitchFamily="34" charset="0"/>
                          <a:cs typeface="Arial"/>
                        </a:rPr>
                        <a:t>2015-17</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b="1" u="none" strike="noStrike">
                          <a:effectLst/>
                          <a:latin typeface="Avenir Next LT Pro Light" panose="020B0304020202020204" pitchFamily="34" charset="0"/>
                          <a:cs typeface="Arial"/>
                        </a:rPr>
                        <a:t>2016-18</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b="1" u="none" strike="noStrike">
                          <a:effectLst/>
                          <a:latin typeface="Avenir Next LT Pro Light" panose="020B0304020202020204" pitchFamily="34" charset="0"/>
                          <a:cs typeface="Arial"/>
                        </a:rPr>
                        <a:t>2017-19</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b="1" u="none" strike="noStrike">
                          <a:effectLst/>
                          <a:latin typeface="Avenir Next LT Pro Light" panose="020B0304020202020204" pitchFamily="34" charset="0"/>
                          <a:cs typeface="Arial"/>
                        </a:rPr>
                        <a:t>2018-20</a:t>
                      </a:r>
                      <a:endParaRPr lang="en-GB" sz="10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lvl="0" algn="ctr">
                        <a:buNone/>
                      </a:pPr>
                      <a:r>
                        <a:rPr lang="en-GB" sz="1000" b="1" u="none" strike="noStrike">
                          <a:effectLst/>
                          <a:latin typeface="Avenir Next LT Pro Light" panose="020B0304020202020204" pitchFamily="34" charset="0"/>
                          <a:cs typeface="Arial"/>
                        </a:rPr>
                        <a:t>2021-23</a:t>
                      </a:r>
                    </a:p>
                  </a:txBody>
                  <a:tcPr marL="6350" marR="6350" marT="6350" marB="0" anchor="ctr">
                    <a:noFill/>
                  </a:tcPr>
                </a:tc>
                <a:extLst>
                  <a:ext uri="{0D108BD9-81ED-4DB2-BD59-A6C34878D82A}">
                    <a16:rowId xmlns:a16="http://schemas.microsoft.com/office/drawing/2014/main" val="879106670"/>
                  </a:ext>
                </a:extLst>
              </a:tr>
              <a:tr h="184150">
                <a:tc>
                  <a:txBody>
                    <a:bodyPr/>
                    <a:lstStyle/>
                    <a:p>
                      <a:pPr algn="l" fontAlgn="b"/>
                      <a:r>
                        <a:rPr lang="en-GB" sz="1000" u="none" strike="noStrike">
                          <a:effectLst/>
                          <a:latin typeface="Avenir Next LT Pro Light" panose="020B0304020202020204" pitchFamily="34" charset="0"/>
                          <a:cs typeface="Arial"/>
                        </a:rPr>
                        <a:t>South East (male)</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b"/>
                      <a:r>
                        <a:rPr lang="en-GB" sz="1000" u="none" strike="noStrike">
                          <a:effectLst/>
                          <a:latin typeface="Avenir Next LT Pro Light" panose="020B0304020202020204" pitchFamily="34" charset="0"/>
                          <a:cs typeface="Arial"/>
                        </a:rPr>
                        <a:t>65.5</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u="none" strike="noStrike">
                          <a:effectLst/>
                          <a:latin typeface="Avenir Next LT Pro Light" panose="020B0304020202020204" pitchFamily="34" charset="0"/>
                          <a:cs typeface="Arial"/>
                        </a:rPr>
                        <a:t>65.4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65.9</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b"/>
                      <a:r>
                        <a:rPr lang="en-GB" sz="1000" u="none" strike="noStrike">
                          <a:effectLst/>
                          <a:latin typeface="Avenir Next LT Pro Light" panose="020B0304020202020204" pitchFamily="34" charset="0"/>
                          <a:cs typeface="Arial"/>
                        </a:rPr>
                        <a:t>65.9</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bg1">
                        <a:lumMod val="65000"/>
                      </a:schemeClr>
                    </a:solidFill>
                  </a:tcPr>
                </a:tc>
                <a:tc>
                  <a:txBody>
                    <a:bodyPr/>
                    <a:lstStyle/>
                    <a:p>
                      <a:pPr algn="ctr" fontAlgn="b"/>
                      <a:r>
                        <a:rPr lang="en-GB" sz="1000" u="none" strike="noStrike">
                          <a:effectLst/>
                          <a:latin typeface="Avenir Next LT Pro Light" panose="020B0304020202020204" pitchFamily="34" charset="0"/>
                          <a:cs typeface="Arial"/>
                        </a:rPr>
                        <a:t>66.1</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b"/>
                      <a:r>
                        <a:rPr lang="en-GB" sz="1000" u="none" strike="noStrike">
                          <a:effectLst/>
                          <a:latin typeface="Avenir Next LT Pro Light" panose="020B0304020202020204" pitchFamily="34" charset="0"/>
                          <a:cs typeface="Arial"/>
                        </a:rPr>
                        <a:t>66.1</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bg1">
                        <a:lumMod val="65000"/>
                      </a:schemeClr>
                    </a:solidFill>
                  </a:tcPr>
                </a:tc>
                <a:tc>
                  <a:txBody>
                    <a:bodyPr/>
                    <a:lstStyle/>
                    <a:p>
                      <a:pPr algn="ctr" fontAlgn="b"/>
                      <a:r>
                        <a:rPr lang="en-GB" sz="1000" u="none" strike="noStrike">
                          <a:effectLst/>
                          <a:latin typeface="Avenir Next LT Pro Light" panose="020B0304020202020204" pitchFamily="34" charset="0"/>
                          <a:cs typeface="Arial"/>
                        </a:rPr>
                        <a:t>65.6</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b"/>
                      <a:r>
                        <a:rPr lang="en-GB" sz="1000" u="none" strike="noStrike">
                          <a:effectLst/>
                          <a:latin typeface="Avenir Next LT Pro Light" panose="020B0304020202020204" pitchFamily="34" charset="0"/>
                          <a:cs typeface="Arial"/>
                        </a:rPr>
                        <a:t>65.3</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b"/>
                      <a:r>
                        <a:rPr lang="en-GB" sz="1000" u="none" strike="noStrike">
                          <a:effectLst/>
                          <a:latin typeface="Avenir Next LT Pro Light" panose="020B0304020202020204" pitchFamily="34" charset="0"/>
                          <a:cs typeface="Arial"/>
                        </a:rPr>
                        <a:t>65.5</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lvl="0" algn="ctr">
                        <a:buNone/>
                      </a:pPr>
                      <a:r>
                        <a:rPr lang="en-GB" sz="1000" u="none" strike="noStrike">
                          <a:effectLst/>
                          <a:latin typeface="Avenir Next LT Pro Light" panose="020B0304020202020204" pitchFamily="34" charset="0"/>
                          <a:cs typeface="Arial"/>
                        </a:rPr>
                        <a:t>63.5</a:t>
                      </a:r>
                    </a:p>
                  </a:txBody>
                  <a:tcPr marL="6350" marR="6350" marT="6350" marB="0" anchor="ctr">
                    <a:solidFill>
                      <a:srgbClr val="FFC000"/>
                    </a:solidFill>
                  </a:tcPr>
                </a:tc>
                <a:extLst>
                  <a:ext uri="{0D108BD9-81ED-4DB2-BD59-A6C34878D82A}">
                    <a16:rowId xmlns:a16="http://schemas.microsoft.com/office/drawing/2014/main" val="1339057051"/>
                  </a:ext>
                </a:extLst>
              </a:tr>
              <a:tr h="184150">
                <a:tc>
                  <a:txBody>
                    <a:bodyPr/>
                    <a:lstStyle/>
                    <a:p>
                      <a:pPr algn="l" fontAlgn="b"/>
                      <a:r>
                        <a:rPr lang="en-GB" sz="1000" u="none" strike="noStrike">
                          <a:effectLst/>
                          <a:latin typeface="Avenir Next LT Pro Light" panose="020B0304020202020204" pitchFamily="34" charset="0"/>
                          <a:cs typeface="Arial"/>
                        </a:rPr>
                        <a:t>Surrey (male)</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b"/>
                      <a:r>
                        <a:rPr lang="en-GB" sz="1000" u="none" strike="noStrike">
                          <a:effectLst/>
                          <a:latin typeface="Avenir Next LT Pro Light" panose="020B0304020202020204" pitchFamily="34" charset="0"/>
                          <a:cs typeface="Arial"/>
                        </a:rPr>
                        <a:t>68.1</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u="none" strike="noStrike">
                          <a:effectLst/>
                          <a:latin typeface="Avenir Next LT Pro Light" panose="020B0304020202020204" pitchFamily="34" charset="0"/>
                          <a:cs typeface="Arial"/>
                        </a:rPr>
                        <a:t>68</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67.4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b"/>
                      <a:r>
                        <a:rPr lang="en-GB" sz="1000" u="none" strike="noStrike">
                          <a:effectLst/>
                          <a:latin typeface="Avenir Next LT Pro Light" panose="020B0304020202020204" pitchFamily="34" charset="0"/>
                          <a:cs typeface="Arial"/>
                        </a:rPr>
                        <a:t>68.6</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b"/>
                      <a:r>
                        <a:rPr lang="en-GB" sz="1000" u="none" strike="noStrike">
                          <a:effectLst/>
                          <a:latin typeface="Avenir Next LT Pro Light" panose="020B0304020202020204" pitchFamily="34" charset="0"/>
                          <a:cs typeface="Arial"/>
                        </a:rPr>
                        <a:t>68.8</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b"/>
                      <a:r>
                        <a:rPr lang="en-GB" sz="1000" u="none" strike="noStrike">
                          <a:effectLst/>
                          <a:latin typeface="Avenir Next LT Pro Light" panose="020B0304020202020204" pitchFamily="34" charset="0"/>
                          <a:cs typeface="Arial"/>
                        </a:rPr>
                        <a:t>68.3</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68.6</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b"/>
                      <a:r>
                        <a:rPr lang="en-GB" sz="1000" u="none" strike="noStrike">
                          <a:effectLst/>
                          <a:latin typeface="Avenir Next LT Pro Light" panose="020B0304020202020204" pitchFamily="34" charset="0"/>
                          <a:cs typeface="Arial"/>
                        </a:rPr>
                        <a:t>67.2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67.8</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lvl="0" algn="ctr">
                        <a:buNone/>
                      </a:pPr>
                      <a:r>
                        <a:rPr lang="en-GB" sz="1000" u="none" strike="noStrike">
                          <a:effectLst/>
                          <a:latin typeface="Avenir Next LT Pro Light" panose="020B0304020202020204" pitchFamily="34" charset="0"/>
                          <a:cs typeface="Arial"/>
                        </a:rPr>
                        <a:t>65.7</a:t>
                      </a:r>
                    </a:p>
                  </a:txBody>
                  <a:tcPr marL="6350" marR="6350" marT="6350" marB="0" anchor="ctr">
                    <a:solidFill>
                      <a:srgbClr val="FFC000"/>
                    </a:solidFill>
                  </a:tcPr>
                </a:tc>
                <a:extLst>
                  <a:ext uri="{0D108BD9-81ED-4DB2-BD59-A6C34878D82A}">
                    <a16:rowId xmlns:a16="http://schemas.microsoft.com/office/drawing/2014/main" val="2050545724"/>
                  </a:ext>
                </a:extLst>
              </a:tr>
              <a:tr h="184150">
                <a:tc>
                  <a:txBody>
                    <a:bodyPr/>
                    <a:lstStyle/>
                    <a:p>
                      <a:pPr algn="l" fontAlgn="b"/>
                      <a:r>
                        <a:rPr lang="en-GB" sz="1000" u="none" strike="noStrike">
                          <a:effectLst/>
                          <a:latin typeface="Avenir Next LT Pro Light" panose="020B0304020202020204" pitchFamily="34" charset="0"/>
                          <a:cs typeface="Arial"/>
                        </a:rPr>
                        <a:t>South East (female)</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b"/>
                      <a:r>
                        <a:rPr lang="en-GB" sz="1000" u="none" strike="noStrike">
                          <a:effectLst/>
                          <a:latin typeface="Avenir Next LT Pro Light" panose="020B0304020202020204" pitchFamily="34" charset="0"/>
                          <a:cs typeface="Arial"/>
                        </a:rPr>
                        <a:t>67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u="none" strike="noStrike">
                          <a:effectLst/>
                          <a:latin typeface="Avenir Next LT Pro Light" panose="020B0304020202020204" pitchFamily="34" charset="0"/>
                          <a:cs typeface="Arial"/>
                        </a:rPr>
                        <a:t>66.4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66.4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bg1">
                        <a:lumMod val="65000"/>
                      </a:schemeClr>
                    </a:solidFill>
                  </a:tcPr>
                </a:tc>
                <a:tc>
                  <a:txBody>
                    <a:bodyPr/>
                    <a:lstStyle/>
                    <a:p>
                      <a:pPr algn="ctr" fontAlgn="b"/>
                      <a:r>
                        <a:rPr lang="en-GB" sz="1000" u="none" strike="noStrike">
                          <a:effectLst/>
                          <a:latin typeface="Avenir Next LT Pro Light" panose="020B0304020202020204" pitchFamily="34" charset="0"/>
                          <a:cs typeface="Arial"/>
                        </a:rPr>
                        <a:t>66.7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b"/>
                      <a:r>
                        <a:rPr lang="en-GB" sz="1000" u="none" strike="noStrike">
                          <a:effectLst/>
                          <a:latin typeface="Avenir Next LT Pro Light" panose="020B0304020202020204" pitchFamily="34" charset="0"/>
                          <a:cs typeface="Arial"/>
                        </a:rPr>
                        <a:t>66.3</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66.2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66.9</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b"/>
                      <a:r>
                        <a:rPr lang="en-GB" sz="1000" u="none" strike="noStrike">
                          <a:effectLst/>
                          <a:latin typeface="Avenir Next LT Pro Light" panose="020B0304020202020204" pitchFamily="34" charset="0"/>
                          <a:cs typeface="Arial"/>
                        </a:rPr>
                        <a:t>65.9</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65.9</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bg1">
                        <a:lumMod val="65000"/>
                      </a:schemeClr>
                    </a:solidFill>
                  </a:tcPr>
                </a:tc>
                <a:tc>
                  <a:txBody>
                    <a:bodyPr/>
                    <a:lstStyle/>
                    <a:p>
                      <a:pPr lvl="0" algn="ctr">
                        <a:buNone/>
                      </a:pPr>
                      <a:r>
                        <a:rPr lang="en-GB" sz="1000" u="none" strike="noStrike">
                          <a:effectLst/>
                          <a:latin typeface="Avenir Next LT Pro Light" panose="020B0304020202020204" pitchFamily="34" charset="0"/>
                          <a:cs typeface="Arial"/>
                        </a:rPr>
                        <a:t>64.4</a:t>
                      </a:r>
                    </a:p>
                  </a:txBody>
                  <a:tcPr marL="6350" marR="6350" marT="6350" marB="0" anchor="ctr">
                    <a:solidFill>
                      <a:srgbClr val="FFC000"/>
                    </a:solidFill>
                  </a:tcPr>
                </a:tc>
                <a:extLst>
                  <a:ext uri="{0D108BD9-81ED-4DB2-BD59-A6C34878D82A}">
                    <a16:rowId xmlns:a16="http://schemas.microsoft.com/office/drawing/2014/main" val="442734335"/>
                  </a:ext>
                </a:extLst>
              </a:tr>
              <a:tr h="184150">
                <a:tc>
                  <a:txBody>
                    <a:bodyPr/>
                    <a:lstStyle/>
                    <a:p>
                      <a:pPr algn="l" fontAlgn="b"/>
                      <a:r>
                        <a:rPr lang="en-GB" sz="1000" u="none" strike="noStrike">
                          <a:effectLst/>
                          <a:latin typeface="Avenir Next LT Pro Light" panose="020B0304020202020204" pitchFamily="34" charset="0"/>
                          <a:cs typeface="Arial"/>
                        </a:rPr>
                        <a:t>Surrey (female)</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b"/>
                      <a:r>
                        <a:rPr lang="en-GB" sz="1000" u="none" strike="noStrike">
                          <a:effectLst/>
                          <a:latin typeface="Avenir Next LT Pro Light" panose="020B0304020202020204" pitchFamily="34" charset="0"/>
                          <a:cs typeface="Arial"/>
                        </a:rPr>
                        <a:t>68.6</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b"/>
                      <a:r>
                        <a:rPr lang="en-GB" sz="1000" u="none" strike="noStrike">
                          <a:effectLst/>
                          <a:latin typeface="Avenir Next LT Pro Light" panose="020B0304020202020204" pitchFamily="34" charset="0"/>
                          <a:cs typeface="Arial"/>
                        </a:rPr>
                        <a:t>69.5</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b"/>
                      <a:r>
                        <a:rPr lang="en-GB" sz="1000" u="none" strike="noStrike">
                          <a:effectLst/>
                          <a:latin typeface="Avenir Next LT Pro Light" panose="020B0304020202020204" pitchFamily="34" charset="0"/>
                          <a:cs typeface="Arial"/>
                        </a:rPr>
                        <a:t>68.9</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68.7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68</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68.7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b"/>
                      <a:r>
                        <a:rPr lang="en-GB" sz="1000" u="none" strike="noStrike">
                          <a:effectLst/>
                          <a:latin typeface="Avenir Next LT Pro Light" panose="020B0304020202020204" pitchFamily="34" charset="0"/>
                          <a:cs typeface="Arial"/>
                        </a:rPr>
                        <a:t>71.2</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algn="ctr" fontAlgn="b"/>
                      <a:r>
                        <a:rPr lang="en-GB" sz="1000" u="none" strike="noStrike">
                          <a:effectLst/>
                          <a:latin typeface="Avenir Next LT Pro Light" panose="020B0304020202020204" pitchFamily="34" charset="0"/>
                          <a:cs typeface="Arial"/>
                        </a:rPr>
                        <a:t>69.4</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chemeClr val="accent4"/>
                    </a:solidFill>
                  </a:tcPr>
                </a:tc>
                <a:tc>
                  <a:txBody>
                    <a:bodyPr/>
                    <a:lstStyle/>
                    <a:p>
                      <a:pPr algn="ctr" fontAlgn="b"/>
                      <a:r>
                        <a:rPr lang="en-GB" sz="1000" u="none" strike="noStrike">
                          <a:effectLst/>
                          <a:latin typeface="Avenir Next LT Pro Light" panose="020B0304020202020204" pitchFamily="34" charset="0"/>
                          <a:cs typeface="Arial"/>
                        </a:rPr>
                        <a:t>69.7</a:t>
                      </a:r>
                      <a:endParaRPr lang="en-GB" sz="10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lvl="0" algn="ctr">
                        <a:buNone/>
                      </a:pPr>
                      <a:r>
                        <a:rPr lang="en-GB" sz="1000" u="none" strike="noStrike">
                          <a:effectLst/>
                          <a:latin typeface="Avenir Next LT Pro Light" panose="020B0304020202020204" pitchFamily="34" charset="0"/>
                          <a:cs typeface="Arial"/>
                        </a:rPr>
                        <a:t>66.5</a:t>
                      </a:r>
                    </a:p>
                  </a:txBody>
                  <a:tcPr marL="6350" marR="6350" marT="6350" marB="0" anchor="ctr">
                    <a:solidFill>
                      <a:srgbClr val="FFC000"/>
                    </a:solidFill>
                  </a:tcPr>
                </a:tc>
                <a:extLst>
                  <a:ext uri="{0D108BD9-81ED-4DB2-BD59-A6C34878D82A}">
                    <a16:rowId xmlns:a16="http://schemas.microsoft.com/office/drawing/2014/main" val="649825444"/>
                  </a:ext>
                </a:extLst>
              </a:tr>
            </a:tbl>
          </a:graphicData>
        </a:graphic>
      </p:graphicFrame>
      <p:grpSp>
        <p:nvGrpSpPr>
          <p:cNvPr id="9" name="Group 8">
            <a:extLst>
              <a:ext uri="{FF2B5EF4-FFF2-40B4-BE49-F238E27FC236}">
                <a16:creationId xmlns:a16="http://schemas.microsoft.com/office/drawing/2014/main" id="{C32615BC-0EAE-94DF-7AF7-865734C0F6E4}"/>
              </a:ext>
            </a:extLst>
          </p:cNvPr>
          <p:cNvGrpSpPr/>
          <p:nvPr/>
        </p:nvGrpSpPr>
        <p:grpSpPr>
          <a:xfrm>
            <a:off x="8760442" y="5613465"/>
            <a:ext cx="2133600" cy="281495"/>
            <a:chOff x="8023654" y="5301158"/>
            <a:chExt cx="2133600" cy="281495"/>
          </a:xfrm>
        </p:grpSpPr>
        <p:sp>
          <p:nvSpPr>
            <p:cNvPr id="10" name="TextBox 9">
              <a:extLst>
                <a:ext uri="{FF2B5EF4-FFF2-40B4-BE49-F238E27FC236}">
                  <a16:creationId xmlns:a16="http://schemas.microsoft.com/office/drawing/2014/main" id="{E00B2EEE-5DA5-E56B-491B-DC596A37225D}"/>
                </a:ext>
              </a:extLst>
            </p:cNvPr>
            <p:cNvSpPr txBox="1"/>
            <p:nvPr/>
          </p:nvSpPr>
          <p:spPr>
            <a:xfrm>
              <a:off x="8023654" y="5336432"/>
              <a:ext cx="2133600" cy="246221"/>
            </a:xfrm>
            <a:prstGeom prst="rect">
              <a:avLst/>
            </a:prstGeom>
            <a:noFill/>
          </p:spPr>
          <p:txBody>
            <a:bodyPr wrap="square" rtlCol="0">
              <a:spAutoFit/>
            </a:bodyPr>
            <a:lstStyle/>
            <a:p>
              <a:r>
                <a:rPr lang="en-GB" sz="1000" b="1">
                  <a:solidFill>
                    <a:srgbClr val="2F5597"/>
                  </a:solidFill>
                  <a:latin typeface="Avenir Next LT Pro Light" panose="020B0304020202020204" pitchFamily="34" charset="0"/>
                  <a:cs typeface="Arial" panose="020B0604020202020204" pitchFamily="34" charset="0"/>
                </a:rPr>
                <a:t>Good to be high </a:t>
              </a:r>
            </a:p>
          </p:txBody>
        </p:sp>
        <p:sp>
          <p:nvSpPr>
            <p:cNvPr id="12" name="Arrow: Up 11">
              <a:extLst>
                <a:ext uri="{FF2B5EF4-FFF2-40B4-BE49-F238E27FC236}">
                  <a16:creationId xmlns:a16="http://schemas.microsoft.com/office/drawing/2014/main" id="{F1F54AEF-5A1F-61CB-CE02-9121D1514B22}"/>
                </a:ext>
              </a:extLst>
            </p:cNvPr>
            <p:cNvSpPr/>
            <p:nvPr/>
          </p:nvSpPr>
          <p:spPr>
            <a:xfrm>
              <a:off x="9167013" y="5301158"/>
              <a:ext cx="172995" cy="276999"/>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7" name="Chart 6">
            <a:extLst>
              <a:ext uri="{FF2B5EF4-FFF2-40B4-BE49-F238E27FC236}">
                <a16:creationId xmlns:a16="http://schemas.microsoft.com/office/drawing/2014/main" id="{F026D0B1-F9AA-D985-AEA0-59D298F8BDFE}"/>
              </a:ext>
            </a:extLst>
          </p:cNvPr>
          <p:cNvGraphicFramePr>
            <a:graphicFrameLocks/>
          </p:cNvGraphicFramePr>
          <p:nvPr/>
        </p:nvGraphicFramePr>
        <p:xfrm>
          <a:off x="619586" y="1047443"/>
          <a:ext cx="5476875" cy="38131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72090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2DE9AE0-FD51-4030-C96E-96B7033D1207}"/>
              </a:ext>
            </a:extLst>
          </p:cNvPr>
          <p:cNvSpPr txBox="1"/>
          <p:nvPr/>
        </p:nvSpPr>
        <p:spPr>
          <a:xfrm>
            <a:off x="6876052" y="1173418"/>
            <a:ext cx="5125857" cy="3754874"/>
          </a:xfrm>
          <a:prstGeom prst="rect">
            <a:avLst/>
          </a:prstGeom>
          <a:noFill/>
        </p:spPr>
        <p:txBody>
          <a:bodyPr wrap="square" lIns="91440" tIns="45720" rIns="91440" bIns="4572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4472C4">
                    <a:lumMod val="75000"/>
                  </a:srgbClr>
                </a:solidFill>
                <a:effectLst/>
                <a:uLnTx/>
                <a:uFillTx/>
                <a:latin typeface="Arial"/>
                <a:cs typeface="Arial"/>
              </a:rPr>
              <a:t>Inequality in life expectancy at birth is a measure of the difference in life expectancy in years between someone living in the most deprived areas in the county and someone living in the least deprived areas.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4472C4">
                  <a:lumMod val="75000"/>
                </a:srgbClr>
              </a:solidFill>
              <a:effectLst/>
              <a:uLnTx/>
              <a:uFillTx/>
              <a:latin typeface="Arial" panose="020B0604020202020204" pitchFamily="34" charset="0"/>
              <a:cs typeface="Arial" panose="020B0604020202020204" pitchFamily="34" charset="0"/>
            </a:endParaRPr>
          </a:p>
          <a:p>
            <a:pPr algn="just">
              <a:defRPr/>
            </a:pPr>
            <a:r>
              <a:rPr kumimoji="0" lang="en-GB" sz="1400" b="0" i="0" u="none" strike="noStrike" kern="1200" cap="none" spc="0" normalizeH="0" baseline="0" noProof="0">
                <a:ln>
                  <a:noFill/>
                </a:ln>
                <a:solidFill>
                  <a:srgbClr val="4472C4">
                    <a:lumMod val="75000"/>
                  </a:srgbClr>
                </a:solidFill>
                <a:effectLst/>
                <a:uLnTx/>
                <a:uFillTx/>
                <a:latin typeface="Arial"/>
                <a:cs typeface="Arial"/>
              </a:rPr>
              <a:t>This inequality is lower in Surrey for both males and females compared to the region and has fluctuated up and down by small margins over the past few years. There has been a 0.1-year decrease in inequality in the 5 years since 2016-18 for females and 0.9-year increase for males over the same</a:t>
            </a:r>
            <a:r>
              <a:rPr lang="en-GB" sz="1400">
                <a:solidFill>
                  <a:srgbClr val="4472C4">
                    <a:lumMod val="75000"/>
                  </a:srgbClr>
                </a:solidFill>
                <a:latin typeface="Arial"/>
                <a:cs typeface="Arial"/>
              </a:rPr>
              <a:t> period; this is notably resulting from the most recent reporting period, which does not follow the county or regional trend. The</a:t>
            </a:r>
            <a:r>
              <a:rPr kumimoji="0" lang="en-GB" sz="1400" b="0" i="0" u="none" strike="noStrike" kern="1200" cap="none" spc="0" normalizeH="0" baseline="0" noProof="0">
                <a:ln>
                  <a:noFill/>
                </a:ln>
                <a:solidFill>
                  <a:srgbClr val="4472C4">
                    <a:lumMod val="75000"/>
                  </a:srgbClr>
                </a:solidFill>
                <a:effectLst/>
                <a:uLnTx/>
                <a:uFillTx/>
                <a:latin typeface="Arial"/>
                <a:cs typeface="Arial"/>
              </a:rPr>
              <a:t> longer-term trend in Surrey is a slight increase in inequality for both females and males.</a:t>
            </a:r>
            <a:endParaRPr lang="en-GB" sz="1400" b="0" i="0" u="none" strike="noStrike" kern="1200" cap="none" spc="0" normalizeH="0" baseline="0" noProof="0">
              <a:ln>
                <a:noFill/>
              </a:ln>
              <a:solidFill>
                <a:srgbClr val="4472C4">
                  <a:lumMod val="75000"/>
                </a:srgbClr>
              </a:solidFill>
              <a:effectLst/>
              <a:uLnTx/>
              <a:uFillTx/>
              <a:latin typeface="Arial"/>
              <a:cs typeface="Arial"/>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4472C4">
                  <a:lumMod val="75000"/>
                </a:srgbClr>
              </a:solidFill>
              <a:effectLst/>
              <a:uLnTx/>
              <a:uFillTx/>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4472C4">
                    <a:lumMod val="75000"/>
                  </a:srgbClr>
                </a:solidFill>
                <a:effectLst/>
                <a:uLnTx/>
                <a:uFillTx/>
                <a:latin typeface="Arial"/>
                <a:cs typeface="Arial"/>
              </a:rPr>
              <a:t>Surrey performs better than the South East for both females and males on this measure. </a:t>
            </a:r>
            <a:endParaRPr lang="en-GB" sz="1400" b="0" i="0" u="none" strike="noStrike" kern="1200" cap="none" spc="0" normalizeH="0" baseline="0" noProof="0">
              <a:ln>
                <a:noFill/>
              </a:ln>
              <a:solidFill>
                <a:srgbClr val="4472C4">
                  <a:lumMod val="75000"/>
                </a:srgbClr>
              </a:solidFill>
              <a:effectLst/>
              <a:uLnTx/>
              <a:uFillTx/>
              <a:latin typeface="Arial"/>
              <a:cs typeface="Arial"/>
            </a:endParaRPr>
          </a:p>
        </p:txBody>
      </p:sp>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131902" y="25983"/>
            <a:ext cx="12060099" cy="786196"/>
          </a:xfrm>
          <a:prstGeom prst="rect">
            <a:avLst/>
          </a:prstGeom>
          <a:noFill/>
          <a:ln>
            <a:no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0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Overarching Indicators: Inequality in Life Expectancy at Birth</a:t>
            </a: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18" name="Table 17">
            <a:extLst>
              <a:ext uri="{FF2B5EF4-FFF2-40B4-BE49-F238E27FC236}">
                <a16:creationId xmlns:a16="http://schemas.microsoft.com/office/drawing/2014/main" id="{B37326D7-A921-D30D-59FE-0BADA66049E9}"/>
              </a:ext>
            </a:extLst>
          </p:cNvPr>
          <p:cNvGraphicFramePr>
            <a:graphicFrameLocks noGrp="1"/>
          </p:cNvGraphicFramePr>
          <p:nvPr>
            <p:extLst>
              <p:ext uri="{D42A27DB-BD31-4B8C-83A1-F6EECF244321}">
                <p14:modId xmlns:p14="http://schemas.microsoft.com/office/powerpoint/2010/main" val="3525324515"/>
              </p:ext>
            </p:extLst>
          </p:nvPr>
        </p:nvGraphicFramePr>
        <p:xfrm>
          <a:off x="619419" y="5210693"/>
          <a:ext cx="6897795" cy="920750"/>
        </p:xfrm>
        <a:graphic>
          <a:graphicData uri="http://schemas.openxmlformats.org/drawingml/2006/table">
            <a:tbl>
              <a:tblPr>
                <a:tableStyleId>{5C22544A-7EE6-4342-B048-85BDC9FD1C3A}</a:tableStyleId>
              </a:tblPr>
              <a:tblGrid>
                <a:gridCol w="1148095">
                  <a:extLst>
                    <a:ext uri="{9D8B030D-6E8A-4147-A177-3AD203B41FA5}">
                      <a16:colId xmlns:a16="http://schemas.microsoft.com/office/drawing/2014/main" val="383176121"/>
                    </a:ext>
                  </a:extLst>
                </a:gridCol>
                <a:gridCol w="574970">
                  <a:extLst>
                    <a:ext uri="{9D8B030D-6E8A-4147-A177-3AD203B41FA5}">
                      <a16:colId xmlns:a16="http://schemas.microsoft.com/office/drawing/2014/main" val="2102462290"/>
                    </a:ext>
                  </a:extLst>
                </a:gridCol>
                <a:gridCol w="574970">
                  <a:extLst>
                    <a:ext uri="{9D8B030D-6E8A-4147-A177-3AD203B41FA5}">
                      <a16:colId xmlns:a16="http://schemas.microsoft.com/office/drawing/2014/main" val="1324337434"/>
                    </a:ext>
                  </a:extLst>
                </a:gridCol>
                <a:gridCol w="574970">
                  <a:extLst>
                    <a:ext uri="{9D8B030D-6E8A-4147-A177-3AD203B41FA5}">
                      <a16:colId xmlns:a16="http://schemas.microsoft.com/office/drawing/2014/main" val="299897543"/>
                    </a:ext>
                  </a:extLst>
                </a:gridCol>
                <a:gridCol w="574970">
                  <a:extLst>
                    <a:ext uri="{9D8B030D-6E8A-4147-A177-3AD203B41FA5}">
                      <a16:colId xmlns:a16="http://schemas.microsoft.com/office/drawing/2014/main" val="3072176489"/>
                    </a:ext>
                  </a:extLst>
                </a:gridCol>
                <a:gridCol w="574970">
                  <a:extLst>
                    <a:ext uri="{9D8B030D-6E8A-4147-A177-3AD203B41FA5}">
                      <a16:colId xmlns:a16="http://schemas.microsoft.com/office/drawing/2014/main" val="1281725042"/>
                    </a:ext>
                  </a:extLst>
                </a:gridCol>
                <a:gridCol w="574970">
                  <a:extLst>
                    <a:ext uri="{9D8B030D-6E8A-4147-A177-3AD203B41FA5}">
                      <a16:colId xmlns:a16="http://schemas.microsoft.com/office/drawing/2014/main" val="4036041534"/>
                    </a:ext>
                  </a:extLst>
                </a:gridCol>
                <a:gridCol w="574970">
                  <a:extLst>
                    <a:ext uri="{9D8B030D-6E8A-4147-A177-3AD203B41FA5}">
                      <a16:colId xmlns:a16="http://schemas.microsoft.com/office/drawing/2014/main" val="432860346"/>
                    </a:ext>
                  </a:extLst>
                </a:gridCol>
                <a:gridCol w="574970">
                  <a:extLst>
                    <a:ext uri="{9D8B030D-6E8A-4147-A177-3AD203B41FA5}">
                      <a16:colId xmlns:a16="http://schemas.microsoft.com/office/drawing/2014/main" val="3490904497"/>
                    </a:ext>
                  </a:extLst>
                </a:gridCol>
                <a:gridCol w="574970">
                  <a:extLst>
                    <a:ext uri="{9D8B030D-6E8A-4147-A177-3AD203B41FA5}">
                      <a16:colId xmlns:a16="http://schemas.microsoft.com/office/drawing/2014/main" val="1687034911"/>
                    </a:ext>
                  </a:extLst>
                </a:gridCol>
                <a:gridCol w="574970">
                  <a:extLst>
                    <a:ext uri="{9D8B030D-6E8A-4147-A177-3AD203B41FA5}">
                      <a16:colId xmlns:a16="http://schemas.microsoft.com/office/drawing/2014/main" val="542313934"/>
                    </a:ext>
                  </a:extLst>
                </a:gridCol>
              </a:tblGrid>
              <a:tr h="184150">
                <a:tc>
                  <a:txBody>
                    <a:bodyPr/>
                    <a:lstStyle/>
                    <a:p>
                      <a:pPr algn="l" fontAlgn="b"/>
                      <a:endParaRPr lang="en-GB" sz="1000" b="0" i="0" u="none" strike="noStrike">
                        <a:solidFill>
                          <a:srgbClr val="000000"/>
                        </a:solidFill>
                        <a:effectLst/>
                        <a:latin typeface="Avenir Next LT Pro Light" panose="020B0304020202020204" pitchFamily="34" charset="0"/>
                        <a:cs typeface="Arial" panose="020B0604020202020204" pitchFamily="34" charset="0"/>
                      </a:endParaRPr>
                    </a:p>
                  </a:txBody>
                  <a:tcPr marL="6350" marR="6350" marT="6350" marB="0" anchor="b">
                    <a:noFill/>
                  </a:tcPr>
                </a:tc>
                <a:tc>
                  <a:txBody>
                    <a:bodyPr/>
                    <a:lstStyle/>
                    <a:p>
                      <a:pPr algn="ctr" fontAlgn="b"/>
                      <a:r>
                        <a:rPr lang="en-GB" sz="1000" b="1" u="none" strike="noStrike">
                          <a:effectLst/>
                          <a:latin typeface="Avenir Next LT Pro Light"/>
                          <a:cs typeface="Arial"/>
                        </a:rPr>
                        <a:t>2010-12</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b"/>
                      <a:r>
                        <a:rPr lang="en-GB" sz="1000" b="1" u="none" strike="noStrike">
                          <a:effectLst/>
                          <a:latin typeface="Avenir Next LT Pro Light"/>
                          <a:cs typeface="Arial"/>
                        </a:rPr>
                        <a:t>2011-13</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b"/>
                      <a:r>
                        <a:rPr lang="en-GB" sz="1000" b="1" u="none" strike="noStrike">
                          <a:effectLst/>
                          <a:latin typeface="Avenir Next LT Pro Light"/>
                          <a:cs typeface="Arial"/>
                        </a:rPr>
                        <a:t>2012-14</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b"/>
                      <a:r>
                        <a:rPr lang="en-GB" sz="1000" b="1" u="none" strike="noStrike">
                          <a:effectLst/>
                          <a:latin typeface="Avenir Next LT Pro Light"/>
                          <a:cs typeface="Arial"/>
                        </a:rPr>
                        <a:t>2013-15</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b"/>
                      <a:r>
                        <a:rPr lang="en-GB" sz="1000" b="1" u="none" strike="noStrike">
                          <a:effectLst/>
                          <a:latin typeface="Avenir Next LT Pro Light"/>
                          <a:cs typeface="Arial"/>
                        </a:rPr>
                        <a:t>2014-16</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b"/>
                      <a:r>
                        <a:rPr lang="en-GB" sz="1000" b="1" u="none" strike="noStrike">
                          <a:effectLst/>
                          <a:latin typeface="Avenir Next LT Pro Light"/>
                          <a:cs typeface="Arial"/>
                        </a:rPr>
                        <a:t>2015-17</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b"/>
                      <a:r>
                        <a:rPr lang="en-GB" sz="1000" b="1" u="none" strike="noStrike">
                          <a:effectLst/>
                          <a:latin typeface="Avenir Next LT Pro Light"/>
                          <a:cs typeface="Arial"/>
                        </a:rPr>
                        <a:t>2016-18</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b"/>
                      <a:r>
                        <a:rPr lang="en-GB" sz="1000" b="1" u="none" strike="noStrike">
                          <a:effectLst/>
                          <a:latin typeface="Avenir Next LT Pro Light"/>
                          <a:cs typeface="Arial"/>
                        </a:rPr>
                        <a:t>2017-19</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b"/>
                      <a:r>
                        <a:rPr lang="en-GB" sz="1000" b="1" u="none" strike="noStrike">
                          <a:effectLst/>
                          <a:latin typeface="Avenir Next LT Pro Light"/>
                          <a:cs typeface="Arial"/>
                        </a:rPr>
                        <a:t>2018-20</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b"/>
                      <a:r>
                        <a:rPr lang="en-GB" sz="1000" b="1" i="0" u="none" strike="noStrike">
                          <a:solidFill>
                            <a:srgbClr val="000000"/>
                          </a:solidFill>
                          <a:effectLst/>
                          <a:latin typeface="Avenir Next LT Pro Light"/>
                          <a:cs typeface="Arial"/>
                        </a:rPr>
                        <a:t>2021-23</a:t>
                      </a:r>
                    </a:p>
                  </a:txBody>
                  <a:tcPr marL="6350" marR="6350" marT="6350" marB="0" anchor="ctr">
                    <a:noFill/>
                  </a:tcPr>
                </a:tc>
                <a:extLst>
                  <a:ext uri="{0D108BD9-81ED-4DB2-BD59-A6C34878D82A}">
                    <a16:rowId xmlns:a16="http://schemas.microsoft.com/office/drawing/2014/main" val="1482620157"/>
                  </a:ext>
                </a:extLst>
              </a:tr>
              <a:tr h="184150">
                <a:tc>
                  <a:txBody>
                    <a:bodyPr/>
                    <a:lstStyle/>
                    <a:p>
                      <a:pPr algn="l" fontAlgn="b"/>
                      <a:r>
                        <a:rPr lang="en-GB" sz="1000" u="none" strike="noStrike">
                          <a:effectLst/>
                          <a:latin typeface="Avenir Next LT Pro Light"/>
                          <a:cs typeface="Arial"/>
                        </a:rPr>
                        <a:t>South East (male)</a:t>
                      </a:r>
                      <a:endParaRPr lang="en-GB" sz="1000" b="0" i="0" u="none" strike="noStrike">
                        <a:solidFill>
                          <a:srgbClr val="000000"/>
                        </a:solidFill>
                        <a:effectLst/>
                        <a:latin typeface="Avenir Next LT Pro Light"/>
                        <a:cs typeface="Arial"/>
                      </a:endParaRPr>
                    </a:p>
                  </a:txBody>
                  <a:tcPr marL="6350" marR="6350" marT="6350" marB="0" anchor="b">
                    <a:noFill/>
                  </a:tcPr>
                </a:tc>
                <a:tc>
                  <a:txBody>
                    <a:bodyPr/>
                    <a:lstStyle/>
                    <a:p>
                      <a:pPr algn="ctr" fontAlgn="ctr"/>
                      <a:r>
                        <a:rPr lang="en-GB" sz="1000" u="none" strike="noStrike">
                          <a:effectLst/>
                          <a:latin typeface="Avenir Next LT Pro Light"/>
                          <a:cs typeface="Arial"/>
                        </a:rPr>
                        <a:t>7.5</a:t>
                      </a:r>
                      <a:endParaRPr lang="en-GB" sz="1000" b="0"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u="none" strike="noStrike">
                          <a:effectLst/>
                          <a:latin typeface="Avenir Next LT Pro Light"/>
                          <a:cs typeface="Arial"/>
                        </a:rPr>
                        <a:t>7.6</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7.5</a:t>
                      </a:r>
                      <a:endParaRPr lang="en-GB" sz="1000" b="0" i="0" u="none" strike="noStrike">
                        <a:solidFill>
                          <a:srgbClr val="000000"/>
                        </a:solidFill>
                        <a:effectLst/>
                        <a:latin typeface="Avenir Next LT Pro Light"/>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7.8</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7.8</a:t>
                      </a:r>
                      <a:endParaRPr lang="en-GB" sz="1000" b="0" i="0" u="none" strike="noStrike">
                        <a:solidFill>
                          <a:srgbClr val="000000"/>
                        </a:solidFill>
                        <a:effectLst/>
                        <a:latin typeface="Avenir Next LT Pro Light"/>
                        <a:cs typeface="Arial"/>
                      </a:endParaRPr>
                    </a:p>
                  </a:txBody>
                  <a:tcPr marL="6350" marR="6350" marT="6350" marB="0" anchor="ctr">
                    <a:solidFill>
                      <a:schemeClr val="bg1">
                        <a:lumMod val="65000"/>
                      </a:schemeClr>
                    </a:solidFill>
                  </a:tcPr>
                </a:tc>
                <a:tc>
                  <a:txBody>
                    <a:bodyPr/>
                    <a:lstStyle/>
                    <a:p>
                      <a:pPr algn="ctr" fontAlgn="ctr"/>
                      <a:r>
                        <a:rPr lang="en-GB" sz="1000" u="none" strike="noStrike">
                          <a:effectLst/>
                          <a:latin typeface="Avenir Next LT Pro Light"/>
                          <a:cs typeface="Arial"/>
                        </a:rPr>
                        <a:t>8</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7.9</a:t>
                      </a:r>
                      <a:endParaRPr lang="en-GB" sz="1000" b="0" i="0" u="none" strike="noStrike">
                        <a:solidFill>
                          <a:srgbClr val="000000"/>
                        </a:solidFill>
                        <a:effectLst/>
                        <a:latin typeface="Avenir Next LT Pro Light"/>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7.8</a:t>
                      </a:r>
                      <a:endParaRPr lang="en-GB" sz="1000" b="0" i="0" u="none" strike="noStrike">
                        <a:solidFill>
                          <a:srgbClr val="000000"/>
                        </a:solidFill>
                        <a:effectLst/>
                        <a:latin typeface="Avenir Next LT Pro Light"/>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7.9</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b="0" i="0" u="none" strike="noStrike">
                          <a:solidFill>
                            <a:srgbClr val="000000"/>
                          </a:solidFill>
                          <a:effectLst/>
                          <a:latin typeface="Avenir Next LT Pro Light"/>
                          <a:cs typeface="Arial"/>
                        </a:rPr>
                        <a:t>8.5</a:t>
                      </a:r>
                    </a:p>
                  </a:txBody>
                  <a:tcPr marL="6350" marR="6350" marT="6350" marB="0" anchor="ctr">
                    <a:solidFill>
                      <a:schemeClr val="accent4"/>
                    </a:solidFill>
                  </a:tcPr>
                </a:tc>
                <a:extLst>
                  <a:ext uri="{0D108BD9-81ED-4DB2-BD59-A6C34878D82A}">
                    <a16:rowId xmlns:a16="http://schemas.microsoft.com/office/drawing/2014/main" val="3449892766"/>
                  </a:ext>
                </a:extLst>
              </a:tr>
              <a:tr h="184150">
                <a:tc>
                  <a:txBody>
                    <a:bodyPr/>
                    <a:lstStyle/>
                    <a:p>
                      <a:pPr algn="l" fontAlgn="b"/>
                      <a:r>
                        <a:rPr lang="en-GB" sz="1000" u="none" strike="noStrike">
                          <a:effectLst/>
                          <a:latin typeface="Avenir Next LT Pro Light"/>
                          <a:cs typeface="Arial"/>
                        </a:rPr>
                        <a:t>Surrey (male)</a:t>
                      </a:r>
                      <a:endParaRPr lang="en-GB" sz="1000" b="0" i="0" u="none" strike="noStrike">
                        <a:solidFill>
                          <a:srgbClr val="000000"/>
                        </a:solidFill>
                        <a:effectLst/>
                        <a:latin typeface="Avenir Next LT Pro Light"/>
                        <a:cs typeface="Arial"/>
                      </a:endParaRPr>
                    </a:p>
                  </a:txBody>
                  <a:tcPr marL="6350" marR="6350" marT="6350" marB="0" anchor="b">
                    <a:noFill/>
                  </a:tcPr>
                </a:tc>
                <a:tc>
                  <a:txBody>
                    <a:bodyPr/>
                    <a:lstStyle/>
                    <a:p>
                      <a:pPr algn="ctr" fontAlgn="ctr"/>
                      <a:r>
                        <a:rPr lang="en-GB" sz="1000" u="none" strike="noStrike">
                          <a:effectLst/>
                          <a:latin typeface="Avenir Next LT Pro Light"/>
                          <a:cs typeface="Arial"/>
                        </a:rPr>
                        <a:t>6.2</a:t>
                      </a:r>
                      <a:endParaRPr lang="en-GB" sz="1000" b="0"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u="none" strike="noStrike">
                          <a:effectLst/>
                          <a:latin typeface="Avenir Next LT Pro Light"/>
                          <a:cs typeface="Arial"/>
                        </a:rPr>
                        <a:t>6.1</a:t>
                      </a:r>
                      <a:endParaRPr lang="en-GB" sz="1000" b="0" i="0" u="none" strike="noStrike">
                        <a:solidFill>
                          <a:srgbClr val="000000"/>
                        </a:solidFill>
                        <a:effectLst/>
                        <a:latin typeface="Avenir Next LT Pro Light"/>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6</a:t>
                      </a:r>
                      <a:endParaRPr lang="en-GB" sz="1000" b="0" i="0" u="none" strike="noStrike">
                        <a:solidFill>
                          <a:srgbClr val="000000"/>
                        </a:solidFill>
                        <a:effectLst/>
                        <a:latin typeface="Avenir Next LT Pro Light"/>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5.9</a:t>
                      </a:r>
                      <a:endParaRPr lang="en-GB" sz="1000" b="0" i="0" u="none" strike="noStrike">
                        <a:solidFill>
                          <a:srgbClr val="000000"/>
                        </a:solidFill>
                        <a:effectLst/>
                        <a:latin typeface="Avenir Next LT Pro Light"/>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5.6</a:t>
                      </a:r>
                      <a:endParaRPr lang="en-GB" sz="1000" b="0" i="0" u="none" strike="noStrike">
                        <a:solidFill>
                          <a:srgbClr val="000000"/>
                        </a:solidFill>
                        <a:effectLst/>
                        <a:latin typeface="Avenir Next LT Pro Light"/>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5.9</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5.8</a:t>
                      </a:r>
                      <a:endParaRPr lang="en-GB" sz="1000" b="0" i="0" u="none" strike="noStrike">
                        <a:solidFill>
                          <a:srgbClr val="000000"/>
                        </a:solidFill>
                        <a:effectLst/>
                        <a:latin typeface="Avenir Next LT Pro Light"/>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6.1</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6.2</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b="0" i="0" u="none" strike="noStrike">
                          <a:solidFill>
                            <a:srgbClr val="000000"/>
                          </a:solidFill>
                          <a:effectLst/>
                          <a:latin typeface="Avenir Next LT Pro Light"/>
                          <a:cs typeface="Arial"/>
                        </a:rPr>
                        <a:t>6.7</a:t>
                      </a:r>
                    </a:p>
                  </a:txBody>
                  <a:tcPr marL="6350" marR="6350" marT="6350" marB="0" anchor="ctr">
                    <a:solidFill>
                      <a:schemeClr val="accent4"/>
                    </a:solidFill>
                  </a:tcPr>
                </a:tc>
                <a:extLst>
                  <a:ext uri="{0D108BD9-81ED-4DB2-BD59-A6C34878D82A}">
                    <a16:rowId xmlns:a16="http://schemas.microsoft.com/office/drawing/2014/main" val="4235984355"/>
                  </a:ext>
                </a:extLst>
              </a:tr>
              <a:tr h="184150">
                <a:tc>
                  <a:txBody>
                    <a:bodyPr/>
                    <a:lstStyle/>
                    <a:p>
                      <a:pPr algn="l" fontAlgn="b"/>
                      <a:r>
                        <a:rPr lang="en-GB" sz="1000" u="none" strike="noStrike">
                          <a:effectLst/>
                          <a:latin typeface="Avenir Next LT Pro Light"/>
                          <a:cs typeface="Arial"/>
                        </a:rPr>
                        <a:t>South East (female)</a:t>
                      </a:r>
                      <a:endParaRPr lang="en-GB" sz="1000" b="0" i="0" u="none" strike="noStrike">
                        <a:solidFill>
                          <a:srgbClr val="000000"/>
                        </a:solidFill>
                        <a:effectLst/>
                        <a:latin typeface="Avenir Next LT Pro Light"/>
                        <a:cs typeface="Arial"/>
                      </a:endParaRPr>
                    </a:p>
                  </a:txBody>
                  <a:tcPr marL="6350" marR="6350" marT="6350" marB="0" anchor="b">
                    <a:noFill/>
                  </a:tcPr>
                </a:tc>
                <a:tc>
                  <a:txBody>
                    <a:bodyPr/>
                    <a:lstStyle/>
                    <a:p>
                      <a:pPr algn="ctr" fontAlgn="ctr"/>
                      <a:r>
                        <a:rPr lang="en-GB" sz="1000" u="none" strike="noStrike">
                          <a:effectLst/>
                          <a:latin typeface="Avenir Next LT Pro Light"/>
                          <a:cs typeface="Arial"/>
                        </a:rPr>
                        <a:t>5.3</a:t>
                      </a:r>
                      <a:endParaRPr lang="en-GB" sz="1000" b="0"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u="none" strike="noStrike">
                          <a:effectLst/>
                          <a:latin typeface="Avenir Next LT Pro Light"/>
                          <a:cs typeface="Arial"/>
                        </a:rPr>
                        <a:t>5.4</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5.5</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5.5</a:t>
                      </a:r>
                      <a:endParaRPr lang="en-GB" sz="1000" b="0" i="0" u="none" strike="noStrike">
                        <a:solidFill>
                          <a:srgbClr val="000000"/>
                        </a:solidFill>
                        <a:effectLst/>
                        <a:latin typeface="Avenir Next LT Pro Light"/>
                        <a:cs typeface="Arial"/>
                      </a:endParaRPr>
                    </a:p>
                  </a:txBody>
                  <a:tcPr marL="6350" marR="6350" marT="6350" marB="0" anchor="ctr">
                    <a:solidFill>
                      <a:schemeClr val="bg1">
                        <a:lumMod val="65000"/>
                      </a:schemeClr>
                    </a:solidFill>
                  </a:tcPr>
                </a:tc>
                <a:tc>
                  <a:txBody>
                    <a:bodyPr/>
                    <a:lstStyle/>
                    <a:p>
                      <a:pPr algn="ctr" fontAlgn="ctr"/>
                      <a:r>
                        <a:rPr lang="en-GB" sz="1000" u="none" strike="noStrike">
                          <a:effectLst/>
                          <a:latin typeface="Avenir Next LT Pro Light"/>
                          <a:cs typeface="Arial"/>
                        </a:rPr>
                        <a:t>5.7</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5.9</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6</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6.1</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6</a:t>
                      </a:r>
                      <a:endParaRPr lang="en-GB" sz="1000" b="0" i="0" u="none" strike="noStrike">
                        <a:solidFill>
                          <a:srgbClr val="000000"/>
                        </a:solidFill>
                        <a:effectLst/>
                        <a:latin typeface="Avenir Next LT Pro Light"/>
                        <a:cs typeface="Arial"/>
                      </a:endParaRPr>
                    </a:p>
                  </a:txBody>
                  <a:tcPr marL="6350" marR="6350" marT="6350" marB="0" anchor="ctr">
                    <a:solidFill>
                      <a:srgbClr val="92D050"/>
                    </a:solidFill>
                  </a:tcPr>
                </a:tc>
                <a:tc>
                  <a:txBody>
                    <a:bodyPr/>
                    <a:lstStyle/>
                    <a:p>
                      <a:pPr algn="ctr" fontAlgn="ctr"/>
                      <a:r>
                        <a:rPr lang="en-GB" sz="1000" b="0" i="0" u="none" strike="noStrike">
                          <a:solidFill>
                            <a:srgbClr val="000000"/>
                          </a:solidFill>
                          <a:effectLst/>
                          <a:latin typeface="Avenir Next LT Pro Light"/>
                          <a:cs typeface="Arial"/>
                        </a:rPr>
                        <a:t>6.6</a:t>
                      </a:r>
                    </a:p>
                  </a:txBody>
                  <a:tcPr marL="6350" marR="6350" marT="6350" marB="0" anchor="ctr">
                    <a:solidFill>
                      <a:srgbClr val="FFC000"/>
                    </a:solidFill>
                  </a:tcPr>
                </a:tc>
                <a:extLst>
                  <a:ext uri="{0D108BD9-81ED-4DB2-BD59-A6C34878D82A}">
                    <a16:rowId xmlns:a16="http://schemas.microsoft.com/office/drawing/2014/main" val="3531328102"/>
                  </a:ext>
                </a:extLst>
              </a:tr>
              <a:tr h="184150">
                <a:tc>
                  <a:txBody>
                    <a:bodyPr/>
                    <a:lstStyle/>
                    <a:p>
                      <a:pPr algn="l" fontAlgn="b"/>
                      <a:r>
                        <a:rPr lang="en-GB" sz="1000" u="none" strike="noStrike">
                          <a:effectLst/>
                          <a:latin typeface="Avenir Next LT Pro Light"/>
                          <a:cs typeface="Arial"/>
                        </a:rPr>
                        <a:t>Surrey (female)</a:t>
                      </a:r>
                      <a:endParaRPr lang="en-GB" sz="1000" b="0" i="0" u="none" strike="noStrike">
                        <a:solidFill>
                          <a:srgbClr val="000000"/>
                        </a:solidFill>
                        <a:effectLst/>
                        <a:latin typeface="Avenir Next LT Pro Light"/>
                        <a:cs typeface="Arial"/>
                      </a:endParaRPr>
                    </a:p>
                  </a:txBody>
                  <a:tcPr marL="6350" marR="6350" marT="6350" marB="0" anchor="b">
                    <a:noFill/>
                  </a:tcPr>
                </a:tc>
                <a:tc>
                  <a:txBody>
                    <a:bodyPr/>
                    <a:lstStyle/>
                    <a:p>
                      <a:pPr algn="ctr" fontAlgn="ctr"/>
                      <a:r>
                        <a:rPr lang="en-GB" sz="1000" u="none" strike="noStrike">
                          <a:effectLst/>
                          <a:latin typeface="Avenir Next LT Pro Light"/>
                          <a:cs typeface="Arial"/>
                        </a:rPr>
                        <a:t>4.3</a:t>
                      </a:r>
                      <a:endParaRPr lang="en-GB" sz="1000" b="0"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u="none" strike="noStrike">
                          <a:effectLst/>
                          <a:latin typeface="Avenir Next LT Pro Light"/>
                          <a:cs typeface="Arial"/>
                        </a:rPr>
                        <a:t>4.6</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4.7</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4.7</a:t>
                      </a:r>
                      <a:endParaRPr lang="en-GB" sz="1000" b="0" i="0" u="none" strike="noStrike">
                        <a:solidFill>
                          <a:srgbClr val="000000"/>
                        </a:solidFill>
                        <a:effectLst/>
                        <a:latin typeface="Avenir Next LT Pro Light"/>
                        <a:cs typeface="Arial"/>
                      </a:endParaRPr>
                    </a:p>
                  </a:txBody>
                  <a:tcPr marL="6350" marR="6350" marT="6350" marB="0" anchor="ctr">
                    <a:solidFill>
                      <a:schemeClr val="bg1">
                        <a:lumMod val="65000"/>
                      </a:schemeClr>
                    </a:solidFill>
                  </a:tcPr>
                </a:tc>
                <a:tc>
                  <a:txBody>
                    <a:bodyPr/>
                    <a:lstStyle/>
                    <a:p>
                      <a:pPr algn="ctr" fontAlgn="ctr"/>
                      <a:r>
                        <a:rPr lang="en-GB" sz="1000" u="none" strike="noStrike">
                          <a:effectLst/>
                          <a:latin typeface="Avenir Next LT Pro Light"/>
                          <a:cs typeface="Arial"/>
                        </a:rPr>
                        <a:t>4.4</a:t>
                      </a:r>
                      <a:endParaRPr lang="en-GB" sz="1000" b="0" i="0" u="none" strike="noStrike">
                        <a:solidFill>
                          <a:srgbClr val="000000"/>
                        </a:solidFill>
                        <a:effectLst/>
                        <a:latin typeface="Avenir Next LT Pro Light"/>
                        <a:cs typeface="Arial"/>
                      </a:endParaRP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4.6</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4.7</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5.3</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u="none" strike="noStrike">
                          <a:effectLst/>
                          <a:latin typeface="Avenir Next LT Pro Light"/>
                          <a:cs typeface="Arial"/>
                        </a:rPr>
                        <a:t>5.4</a:t>
                      </a:r>
                      <a:endParaRPr lang="en-GB" sz="1000" b="0" i="0" u="none" strike="noStrike">
                        <a:solidFill>
                          <a:srgbClr val="000000"/>
                        </a:solidFill>
                        <a:effectLst/>
                        <a:latin typeface="Avenir Next LT Pro Light"/>
                        <a:cs typeface="Arial"/>
                      </a:endParaRPr>
                    </a:p>
                  </a:txBody>
                  <a:tcPr marL="6350" marR="6350" marT="6350" marB="0" anchor="ctr">
                    <a:solidFill>
                      <a:schemeClr val="accent4"/>
                    </a:solidFill>
                  </a:tcPr>
                </a:tc>
                <a:tc>
                  <a:txBody>
                    <a:bodyPr/>
                    <a:lstStyle/>
                    <a:p>
                      <a:pPr algn="ctr" fontAlgn="ctr"/>
                      <a:r>
                        <a:rPr lang="en-GB" sz="1000" b="0" i="0" u="none" strike="noStrike">
                          <a:solidFill>
                            <a:srgbClr val="000000"/>
                          </a:solidFill>
                          <a:effectLst/>
                          <a:latin typeface="Avenir Next LT Pro Light"/>
                          <a:cs typeface="Arial"/>
                        </a:rPr>
                        <a:t>4.6</a:t>
                      </a:r>
                    </a:p>
                  </a:txBody>
                  <a:tcPr marL="6350" marR="6350" marT="6350" marB="0" anchor="ctr">
                    <a:solidFill>
                      <a:srgbClr val="92D050"/>
                    </a:solidFill>
                  </a:tcPr>
                </a:tc>
                <a:extLst>
                  <a:ext uri="{0D108BD9-81ED-4DB2-BD59-A6C34878D82A}">
                    <a16:rowId xmlns:a16="http://schemas.microsoft.com/office/drawing/2014/main" val="2284439672"/>
                  </a:ext>
                </a:extLst>
              </a:tr>
            </a:tbl>
          </a:graphicData>
        </a:graphic>
      </p:graphicFrame>
      <p:graphicFrame>
        <p:nvGraphicFramePr>
          <p:cNvPr id="19" name="Table 18">
            <a:extLst>
              <a:ext uri="{FF2B5EF4-FFF2-40B4-BE49-F238E27FC236}">
                <a16:creationId xmlns:a16="http://schemas.microsoft.com/office/drawing/2014/main" id="{E57AD103-3A2C-3AA2-C153-BB605DF6984E}"/>
              </a:ext>
            </a:extLst>
          </p:cNvPr>
          <p:cNvGraphicFramePr>
            <a:graphicFrameLocks noGrp="1"/>
          </p:cNvGraphicFramePr>
          <p:nvPr/>
        </p:nvGraphicFramePr>
        <p:xfrm>
          <a:off x="8126807" y="5117827"/>
          <a:ext cx="1450547" cy="1101981"/>
        </p:xfrm>
        <a:graphic>
          <a:graphicData uri="http://schemas.openxmlformats.org/drawingml/2006/table">
            <a:tbl>
              <a:tblPr firstRow="1" bandRow="1">
                <a:tableStyleId>{5C22544A-7EE6-4342-B048-85BDC9FD1C3A}</a:tableStyleId>
              </a:tblPr>
              <a:tblGrid>
                <a:gridCol w="317500">
                  <a:extLst>
                    <a:ext uri="{9D8B030D-6E8A-4147-A177-3AD203B41FA5}">
                      <a16:colId xmlns:a16="http://schemas.microsoft.com/office/drawing/2014/main" val="2323743836"/>
                    </a:ext>
                  </a:extLst>
                </a:gridCol>
                <a:gridCol w="1133047">
                  <a:extLst>
                    <a:ext uri="{9D8B030D-6E8A-4147-A177-3AD203B41FA5}">
                      <a16:colId xmlns:a16="http://schemas.microsoft.com/office/drawing/2014/main" val="2006601243"/>
                    </a:ext>
                  </a:extLst>
                </a:gridCol>
              </a:tblGrid>
              <a:tr h="308000">
                <a:tc gridSpan="2">
                  <a:txBody>
                    <a:bodyPr/>
                    <a:lstStyle/>
                    <a:p>
                      <a:r>
                        <a:rPr lang="en-GB" sz="800">
                          <a:solidFill>
                            <a:schemeClr val="tx1"/>
                          </a:solidFill>
                          <a:latin typeface="Arial" panose="020B0604020202020204" pitchFamily="34" charset="0"/>
                          <a:cs typeface="Arial" panose="020B0604020202020204" pitchFamily="34" charset="0"/>
                        </a:rPr>
                        <a:t>Change from previous reporting period</a:t>
                      </a:r>
                    </a:p>
                  </a:txBody>
                  <a:tcPr>
                    <a:noFill/>
                  </a:tcPr>
                </a:tc>
                <a:tc hMerge="1">
                  <a:txBody>
                    <a:bodyPr/>
                    <a:lstStyle/>
                    <a:p>
                      <a:endParaRPr lang="en-GB"/>
                    </a:p>
                  </a:txBody>
                  <a:tcPr>
                    <a:noFill/>
                  </a:tcPr>
                </a:tc>
                <a:extLst>
                  <a:ext uri="{0D108BD9-81ED-4DB2-BD59-A6C34878D82A}">
                    <a16:rowId xmlns:a16="http://schemas.microsoft.com/office/drawing/2014/main" val="3585194192"/>
                  </a:ext>
                </a:extLst>
              </a:tr>
              <a:tr h="255567">
                <a:tc>
                  <a:txBody>
                    <a:bodyPr/>
                    <a:lstStyle/>
                    <a:p>
                      <a:endParaRPr lang="en-GB" sz="800">
                        <a:latin typeface="Arial" panose="020B0604020202020204" pitchFamily="34" charset="0"/>
                        <a:cs typeface="Arial" panose="020B0604020202020204" pitchFamily="34" charset="0"/>
                      </a:endParaRPr>
                    </a:p>
                  </a:txBody>
                  <a:tcPr>
                    <a:solidFill>
                      <a:srgbClr val="FFC000"/>
                    </a:solidFill>
                  </a:tcPr>
                </a:tc>
                <a:tc>
                  <a:txBody>
                    <a:bodyPr/>
                    <a:lstStyle/>
                    <a:p>
                      <a:r>
                        <a:rPr lang="en-GB" sz="800">
                          <a:latin typeface="Arial" panose="020B0604020202020204" pitchFamily="34" charset="0"/>
                          <a:cs typeface="Arial" panose="020B0604020202020204" pitchFamily="34" charset="0"/>
                        </a:rPr>
                        <a:t>Increase</a:t>
                      </a:r>
                    </a:p>
                  </a:txBody>
                  <a:tcPr>
                    <a:noFill/>
                  </a:tcPr>
                </a:tc>
                <a:extLst>
                  <a:ext uri="{0D108BD9-81ED-4DB2-BD59-A6C34878D82A}">
                    <a16:rowId xmlns:a16="http://schemas.microsoft.com/office/drawing/2014/main" val="737390418"/>
                  </a:ext>
                </a:extLst>
              </a:tr>
              <a:tr h="255567">
                <a:tc>
                  <a:txBody>
                    <a:bodyPr/>
                    <a:lstStyle/>
                    <a:p>
                      <a:endParaRPr lang="en-GB" sz="800">
                        <a:latin typeface="Arial" panose="020B0604020202020204" pitchFamily="34" charset="0"/>
                        <a:cs typeface="Arial" panose="020B0604020202020204" pitchFamily="34" charset="0"/>
                      </a:endParaRPr>
                    </a:p>
                  </a:txBody>
                  <a:tcPr>
                    <a:solidFill>
                      <a:srgbClr val="92D050"/>
                    </a:solidFill>
                  </a:tcPr>
                </a:tc>
                <a:tc>
                  <a:txBody>
                    <a:bodyPr/>
                    <a:lstStyle/>
                    <a:p>
                      <a:r>
                        <a:rPr lang="en-GB" sz="800">
                          <a:latin typeface="Arial" panose="020B0604020202020204" pitchFamily="34" charset="0"/>
                          <a:cs typeface="Arial" panose="020B0604020202020204" pitchFamily="34" charset="0"/>
                        </a:rPr>
                        <a:t>Decrease</a:t>
                      </a:r>
                    </a:p>
                  </a:txBody>
                  <a:tcPr>
                    <a:noFill/>
                  </a:tcPr>
                </a:tc>
                <a:extLst>
                  <a:ext uri="{0D108BD9-81ED-4DB2-BD59-A6C34878D82A}">
                    <a16:rowId xmlns:a16="http://schemas.microsoft.com/office/drawing/2014/main" val="4169924937"/>
                  </a:ext>
                </a:extLst>
              </a:tr>
              <a:tr h="255567">
                <a:tc>
                  <a:txBody>
                    <a:bodyPr/>
                    <a:lstStyle/>
                    <a:p>
                      <a:endParaRPr lang="en-GB" sz="800">
                        <a:latin typeface="Arial" panose="020B0604020202020204" pitchFamily="34" charset="0"/>
                        <a:cs typeface="Arial" panose="020B0604020202020204" pitchFamily="34" charset="0"/>
                      </a:endParaRPr>
                    </a:p>
                  </a:txBody>
                  <a:tcPr>
                    <a:solidFill>
                      <a:schemeClr val="bg1">
                        <a:lumMod val="65000"/>
                      </a:schemeClr>
                    </a:solidFill>
                  </a:tcPr>
                </a:tc>
                <a:tc>
                  <a:txBody>
                    <a:bodyPr/>
                    <a:lstStyle/>
                    <a:p>
                      <a:r>
                        <a:rPr lang="en-GB" sz="800">
                          <a:latin typeface="Arial" panose="020B0604020202020204" pitchFamily="34" charset="0"/>
                          <a:cs typeface="Arial" panose="020B0604020202020204" pitchFamily="34" charset="0"/>
                        </a:rPr>
                        <a:t>No Change</a:t>
                      </a:r>
                    </a:p>
                  </a:txBody>
                  <a:tcPr>
                    <a:noFill/>
                  </a:tcPr>
                </a:tc>
                <a:extLst>
                  <a:ext uri="{0D108BD9-81ED-4DB2-BD59-A6C34878D82A}">
                    <a16:rowId xmlns:a16="http://schemas.microsoft.com/office/drawing/2014/main" val="1052189379"/>
                  </a:ext>
                </a:extLst>
              </a:tr>
            </a:tbl>
          </a:graphicData>
        </a:graphic>
      </p:graphicFrame>
      <p:grpSp>
        <p:nvGrpSpPr>
          <p:cNvPr id="4" name="Group 3">
            <a:extLst>
              <a:ext uri="{FF2B5EF4-FFF2-40B4-BE49-F238E27FC236}">
                <a16:creationId xmlns:a16="http://schemas.microsoft.com/office/drawing/2014/main" id="{E1B6AC75-ACEB-B6A9-6ED2-C52FD70BC982}"/>
              </a:ext>
            </a:extLst>
          </p:cNvPr>
          <p:cNvGrpSpPr/>
          <p:nvPr/>
        </p:nvGrpSpPr>
        <p:grpSpPr>
          <a:xfrm>
            <a:off x="9438981" y="5647355"/>
            <a:ext cx="2133600" cy="281495"/>
            <a:chOff x="8023654" y="5301158"/>
            <a:chExt cx="2133600" cy="281495"/>
          </a:xfrm>
        </p:grpSpPr>
        <p:sp>
          <p:nvSpPr>
            <p:cNvPr id="5" name="TextBox 4">
              <a:extLst>
                <a:ext uri="{FF2B5EF4-FFF2-40B4-BE49-F238E27FC236}">
                  <a16:creationId xmlns:a16="http://schemas.microsoft.com/office/drawing/2014/main" id="{5FA765D7-775F-8721-9893-E159E200B533}"/>
                </a:ext>
              </a:extLst>
            </p:cNvPr>
            <p:cNvSpPr txBox="1"/>
            <p:nvPr/>
          </p:nvSpPr>
          <p:spPr>
            <a:xfrm>
              <a:off x="8023654" y="5336432"/>
              <a:ext cx="213360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a:ln>
                    <a:noFill/>
                  </a:ln>
                  <a:solidFill>
                    <a:srgbClr val="2F5597"/>
                  </a:solidFill>
                  <a:effectLst/>
                  <a:uLnTx/>
                  <a:uFillTx/>
                  <a:latin typeface="Avenir Next LT Pro Light" panose="020B0304020202020204" pitchFamily="34" charset="0"/>
                  <a:cs typeface="Arial" panose="020B0604020202020204" pitchFamily="34" charset="0"/>
                </a:rPr>
                <a:t>Good to be low </a:t>
              </a:r>
            </a:p>
          </p:txBody>
        </p:sp>
        <p:sp>
          <p:nvSpPr>
            <p:cNvPr id="6" name="Arrow: Up 5">
              <a:extLst>
                <a:ext uri="{FF2B5EF4-FFF2-40B4-BE49-F238E27FC236}">
                  <a16:creationId xmlns:a16="http://schemas.microsoft.com/office/drawing/2014/main" id="{BB2923AA-5580-73E9-B662-090C03238169}"/>
                </a:ext>
              </a:extLst>
            </p:cNvPr>
            <p:cNvSpPr/>
            <p:nvPr/>
          </p:nvSpPr>
          <p:spPr>
            <a:xfrm flipV="1">
              <a:off x="9167013" y="5301158"/>
              <a:ext cx="172995" cy="276999"/>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venir Next LT Pro Light" panose="020B0304020202020204" pitchFamily="34" charset="0"/>
              </a:endParaRPr>
            </a:p>
          </p:txBody>
        </p:sp>
      </p:grpSp>
      <p:pic>
        <p:nvPicPr>
          <p:cNvPr id="7" name="Picture 6">
            <a:extLst>
              <a:ext uri="{FF2B5EF4-FFF2-40B4-BE49-F238E27FC236}">
                <a16:creationId xmlns:a16="http://schemas.microsoft.com/office/drawing/2014/main" id="{F3DBE316-E620-E5E1-46DE-D15E6154E0E2}"/>
              </a:ext>
            </a:extLst>
          </p:cNvPr>
          <p:cNvPicPr>
            <a:picLocks noChangeAspect="1"/>
          </p:cNvPicPr>
          <p:nvPr/>
        </p:nvPicPr>
        <p:blipFill>
          <a:blip r:embed="rId3"/>
          <a:stretch>
            <a:fillRect/>
          </a:stretch>
        </p:blipFill>
        <p:spPr>
          <a:xfrm>
            <a:off x="225968" y="1055823"/>
            <a:ext cx="6491702" cy="4040005"/>
          </a:xfrm>
          <a:prstGeom prst="rect">
            <a:avLst/>
          </a:prstGeom>
        </p:spPr>
      </p:pic>
    </p:spTree>
    <p:extLst>
      <p:ext uri="{BB962C8B-B14F-4D97-AF65-F5344CB8AC3E}">
        <p14:creationId xmlns:p14="http://schemas.microsoft.com/office/powerpoint/2010/main" val="215812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2DE9AE0-FD51-4030-C96E-96B7033D1207}"/>
              </a:ext>
            </a:extLst>
          </p:cNvPr>
          <p:cNvSpPr txBox="1"/>
          <p:nvPr/>
        </p:nvSpPr>
        <p:spPr>
          <a:xfrm>
            <a:off x="6925221" y="1773615"/>
            <a:ext cx="4866037" cy="2308324"/>
          </a:xfrm>
          <a:prstGeom prst="rect">
            <a:avLst/>
          </a:prstGeom>
          <a:noFill/>
        </p:spPr>
        <p:txBody>
          <a:bodyPr wrap="square" lIns="91440" tIns="45720" rIns="91440" bIns="45720"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600" i="0" u="none" strike="noStrike" kern="1200" cap="none" spc="0" normalizeH="0" baseline="0" noProof="0">
                <a:ln>
                  <a:noFill/>
                </a:ln>
                <a:solidFill>
                  <a:srgbClr val="4472C4">
                    <a:lumMod val="75000"/>
                  </a:srgbClr>
                </a:solidFill>
                <a:effectLst/>
                <a:uLnTx/>
                <a:uFillTx/>
                <a:latin typeface="Arial"/>
                <a:cs typeface="Arial"/>
              </a:rPr>
              <a:t>This is a measure of the percentage of adult carers (aged 18+) who have as much social contact as they would like.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600">
              <a:solidFill>
                <a:srgbClr val="4472C4">
                  <a:lumMod val="75000"/>
                </a:srgbClr>
              </a:solidFill>
              <a:latin typeface="Arial" panose="020B0604020202020204" pitchFamily="34" charset="0"/>
              <a:cs typeface="Arial" panose="020B0604020202020204" pitchFamily="34" charset="0"/>
            </a:endParaRPr>
          </a:p>
          <a:p>
            <a:pPr algn="just">
              <a:defRPr/>
            </a:pPr>
            <a:r>
              <a:rPr kumimoji="0" lang="en-GB" sz="1600" i="0" u="none" strike="noStrike" kern="1200" cap="none" spc="0" normalizeH="0" baseline="0" noProof="0">
                <a:ln>
                  <a:noFill/>
                </a:ln>
                <a:solidFill>
                  <a:srgbClr val="4472C4">
                    <a:lumMod val="75000"/>
                  </a:srgbClr>
                </a:solidFill>
                <a:effectLst/>
                <a:uLnTx/>
                <a:uFillTx/>
                <a:latin typeface="Arial"/>
                <a:cs typeface="Arial"/>
              </a:rPr>
              <a:t>Surrey has generally performed below the national and regional average on this </a:t>
            </a:r>
            <a:r>
              <a:rPr lang="en-GB" sz="1600">
                <a:solidFill>
                  <a:srgbClr val="4472C4">
                    <a:lumMod val="75000"/>
                  </a:srgbClr>
                </a:solidFill>
                <a:latin typeface="Arial"/>
                <a:cs typeface="Arial"/>
              </a:rPr>
              <a:t>client survey-based</a:t>
            </a:r>
            <a:r>
              <a:rPr kumimoji="0" lang="en-GB" sz="1600" i="0" u="none" strike="noStrike" kern="1200" cap="none" spc="0" normalizeH="0" baseline="0" noProof="0">
                <a:ln>
                  <a:noFill/>
                </a:ln>
                <a:solidFill>
                  <a:srgbClr val="4472C4">
                    <a:lumMod val="75000"/>
                  </a:srgbClr>
                </a:solidFill>
                <a:effectLst/>
                <a:uLnTx/>
                <a:uFillTx/>
                <a:latin typeface="Arial"/>
                <a:cs typeface="Arial"/>
              </a:rPr>
              <a:t> measure</a:t>
            </a:r>
            <a:r>
              <a:rPr lang="en-GB" sz="1600">
                <a:solidFill>
                  <a:srgbClr val="4472C4">
                    <a:lumMod val="75000"/>
                  </a:srgbClr>
                </a:solidFill>
                <a:latin typeface="Arial"/>
                <a:cs typeface="Arial"/>
              </a:rPr>
              <a:t>. After a slight improvement in 2021-22, there has been a drop of 4.1% in Surrey, in line with the regional  but against the national trend.</a:t>
            </a:r>
            <a:endParaRPr lang="en-GB" sz="1600">
              <a:solidFill>
                <a:prstClr val="black"/>
              </a:solidFill>
              <a:latin typeface="Arial"/>
              <a:cs typeface="Arial"/>
            </a:endParaRPr>
          </a:p>
        </p:txBody>
      </p:sp>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131902" y="61974"/>
            <a:ext cx="12273093" cy="786196"/>
          </a:xfrm>
          <a:prstGeom prst="rect">
            <a:avLst/>
          </a:prstGeom>
          <a:noFill/>
          <a:ln>
            <a:no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GB" sz="1800">
                <a:solidFill>
                  <a:prstClr val="black"/>
                </a:solidFill>
                <a:latin typeface="Arial" panose="020B0604020202020204" pitchFamily="34" charset="0"/>
                <a:cs typeface="Arial" panose="020B0604020202020204" pitchFamily="34" charset="0"/>
              </a:rPr>
              <a:t>Priority Populations: Adult Carers with Enough Social Contact</a:t>
            </a:r>
            <a:endParaRPr kumimoji="0"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07601DB3-66AF-CCEA-CF77-0B92A1BE1B68}"/>
              </a:ext>
            </a:extLst>
          </p:cNvPr>
          <p:cNvSpPr txBox="1"/>
          <p:nvPr/>
        </p:nvSpPr>
        <p:spPr>
          <a:xfrm>
            <a:off x="7224640" y="4843333"/>
            <a:ext cx="1837506" cy="338554"/>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white"/>
                </a:solidFill>
                <a:effectLst/>
                <a:uLnTx/>
                <a:uFillTx/>
                <a:latin typeface="Calibri" panose="020F0502020204030204"/>
                <a:ea typeface="+mn-ea"/>
                <a:cs typeface="+mn-cs"/>
              </a:rPr>
              <a:t>O</a:t>
            </a:r>
            <a:endParaRPr kumimoji="0" lang="en-GB" sz="1600" b="0" i="0" u="none" strike="noStrike" kern="1200" cap="none" spc="0" normalizeH="0" baseline="0" noProof="0">
              <a:ln>
                <a:noFill/>
              </a:ln>
              <a:solidFill>
                <a:prstClr val="white"/>
              </a:solidFill>
              <a:effectLst/>
              <a:uLnTx/>
              <a:uFillTx/>
              <a:latin typeface="Calibri" panose="020F0502020204030204"/>
              <a:ea typeface="+mn-ea"/>
              <a:cs typeface="Calibri"/>
            </a:endParaRP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pSp>
        <p:nvGrpSpPr>
          <p:cNvPr id="10" name="Group 9">
            <a:extLst>
              <a:ext uri="{FF2B5EF4-FFF2-40B4-BE49-F238E27FC236}">
                <a16:creationId xmlns:a16="http://schemas.microsoft.com/office/drawing/2014/main" id="{3384E8AB-BD35-C488-217B-769980E2906A}"/>
              </a:ext>
            </a:extLst>
          </p:cNvPr>
          <p:cNvGrpSpPr/>
          <p:nvPr/>
        </p:nvGrpSpPr>
        <p:grpSpPr>
          <a:xfrm>
            <a:off x="7224640" y="5530318"/>
            <a:ext cx="2133600" cy="281495"/>
            <a:chOff x="8023654" y="5301158"/>
            <a:chExt cx="2133600" cy="281495"/>
          </a:xfrm>
        </p:grpSpPr>
        <p:sp>
          <p:nvSpPr>
            <p:cNvPr id="12" name="TextBox 11">
              <a:extLst>
                <a:ext uri="{FF2B5EF4-FFF2-40B4-BE49-F238E27FC236}">
                  <a16:creationId xmlns:a16="http://schemas.microsoft.com/office/drawing/2014/main" id="{1F2E7684-7D86-A57B-EC0D-B2904F2B65A1}"/>
                </a:ext>
              </a:extLst>
            </p:cNvPr>
            <p:cNvSpPr txBox="1"/>
            <p:nvPr/>
          </p:nvSpPr>
          <p:spPr>
            <a:xfrm>
              <a:off x="8023654" y="5336432"/>
              <a:ext cx="2133600" cy="246221"/>
            </a:xfrm>
            <a:prstGeom prst="rect">
              <a:avLst/>
            </a:prstGeom>
            <a:noFill/>
          </p:spPr>
          <p:txBody>
            <a:bodyPr wrap="square" rtlCol="0">
              <a:spAutoFit/>
            </a:bodyPr>
            <a:lstStyle/>
            <a:p>
              <a:r>
                <a:rPr lang="en-GB" sz="1000" b="1">
                  <a:solidFill>
                    <a:srgbClr val="2F5597"/>
                  </a:solidFill>
                  <a:latin typeface="Avenir Next LT Pro Light" panose="020B0304020202020204" pitchFamily="34" charset="0"/>
                  <a:cs typeface="Arial" panose="020B0604020202020204" pitchFamily="34" charset="0"/>
                </a:rPr>
                <a:t>Good to be high </a:t>
              </a:r>
            </a:p>
          </p:txBody>
        </p:sp>
        <p:sp>
          <p:nvSpPr>
            <p:cNvPr id="15" name="Arrow: Up 14">
              <a:extLst>
                <a:ext uri="{FF2B5EF4-FFF2-40B4-BE49-F238E27FC236}">
                  <a16:creationId xmlns:a16="http://schemas.microsoft.com/office/drawing/2014/main" id="{BE2B1A33-5E76-D86A-E9A5-B035D7E580A9}"/>
                </a:ext>
              </a:extLst>
            </p:cNvPr>
            <p:cNvSpPr/>
            <p:nvPr/>
          </p:nvSpPr>
          <p:spPr>
            <a:xfrm>
              <a:off x="9167013" y="5301158"/>
              <a:ext cx="172995" cy="276999"/>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atin typeface="Avenir Next LT Pro Light" panose="020B0304020202020204" pitchFamily="34" charset="0"/>
              </a:endParaRPr>
            </a:p>
          </p:txBody>
        </p:sp>
      </p:grpSp>
      <p:graphicFrame>
        <p:nvGraphicFramePr>
          <p:cNvPr id="16" name="Table 15">
            <a:extLst>
              <a:ext uri="{FF2B5EF4-FFF2-40B4-BE49-F238E27FC236}">
                <a16:creationId xmlns:a16="http://schemas.microsoft.com/office/drawing/2014/main" id="{5A46DE79-57E6-A01B-5F0B-0E5DC9E8B0FC}"/>
              </a:ext>
            </a:extLst>
          </p:cNvPr>
          <p:cNvGraphicFramePr>
            <a:graphicFrameLocks noGrp="1"/>
          </p:cNvGraphicFramePr>
          <p:nvPr>
            <p:extLst>
              <p:ext uri="{D42A27DB-BD31-4B8C-83A1-F6EECF244321}">
                <p14:modId xmlns:p14="http://schemas.microsoft.com/office/powerpoint/2010/main" val="853547143"/>
              </p:ext>
            </p:extLst>
          </p:nvPr>
        </p:nvGraphicFramePr>
        <p:xfrm>
          <a:off x="799702" y="5354176"/>
          <a:ext cx="4292595" cy="894080"/>
        </p:xfrm>
        <a:graphic>
          <a:graphicData uri="http://schemas.openxmlformats.org/drawingml/2006/table">
            <a:tbl>
              <a:tblPr>
                <a:tableStyleId>{5C22544A-7EE6-4342-B048-85BDC9FD1C3A}</a:tableStyleId>
              </a:tblPr>
              <a:tblGrid>
                <a:gridCol w="1089831">
                  <a:extLst>
                    <a:ext uri="{9D8B030D-6E8A-4147-A177-3AD203B41FA5}">
                      <a16:colId xmlns:a16="http://schemas.microsoft.com/office/drawing/2014/main" val="3909117561"/>
                    </a:ext>
                  </a:extLst>
                </a:gridCol>
                <a:gridCol w="533794">
                  <a:extLst>
                    <a:ext uri="{9D8B030D-6E8A-4147-A177-3AD203B41FA5}">
                      <a16:colId xmlns:a16="http://schemas.microsoft.com/office/drawing/2014/main" val="2646181486"/>
                    </a:ext>
                  </a:extLst>
                </a:gridCol>
                <a:gridCol w="533794">
                  <a:extLst>
                    <a:ext uri="{9D8B030D-6E8A-4147-A177-3AD203B41FA5}">
                      <a16:colId xmlns:a16="http://schemas.microsoft.com/office/drawing/2014/main" val="3770264669"/>
                    </a:ext>
                  </a:extLst>
                </a:gridCol>
                <a:gridCol w="533794">
                  <a:extLst>
                    <a:ext uri="{9D8B030D-6E8A-4147-A177-3AD203B41FA5}">
                      <a16:colId xmlns:a16="http://schemas.microsoft.com/office/drawing/2014/main" val="2481891089"/>
                    </a:ext>
                  </a:extLst>
                </a:gridCol>
                <a:gridCol w="533794">
                  <a:extLst>
                    <a:ext uri="{9D8B030D-6E8A-4147-A177-3AD203B41FA5}">
                      <a16:colId xmlns:a16="http://schemas.microsoft.com/office/drawing/2014/main" val="1622435132"/>
                    </a:ext>
                  </a:extLst>
                </a:gridCol>
                <a:gridCol w="533794">
                  <a:extLst>
                    <a:ext uri="{9D8B030D-6E8A-4147-A177-3AD203B41FA5}">
                      <a16:colId xmlns:a16="http://schemas.microsoft.com/office/drawing/2014/main" val="300029487"/>
                    </a:ext>
                  </a:extLst>
                </a:gridCol>
                <a:gridCol w="533794">
                  <a:extLst>
                    <a:ext uri="{9D8B030D-6E8A-4147-A177-3AD203B41FA5}">
                      <a16:colId xmlns:a16="http://schemas.microsoft.com/office/drawing/2014/main" val="492079495"/>
                    </a:ext>
                  </a:extLst>
                </a:gridCol>
              </a:tblGrid>
              <a:tr h="184150">
                <a:tc>
                  <a:txBody>
                    <a:bodyPr/>
                    <a:lstStyle/>
                    <a:p>
                      <a:pPr algn="l" fontAlgn="b"/>
                      <a:endParaRPr lang="en-GB" sz="1100" b="0" i="0" u="none" strike="noStrike">
                        <a:solidFill>
                          <a:srgbClr val="000000"/>
                        </a:solidFill>
                        <a:effectLst/>
                        <a:latin typeface="Avenir Next LT Pro Light" panose="020B0304020202020204" pitchFamily="34" charset="0"/>
                        <a:cs typeface="Arial" panose="020B0604020202020204" pitchFamily="34" charset="0"/>
                      </a:endParaRPr>
                    </a:p>
                  </a:txBody>
                  <a:tcPr marL="6350" marR="6350" marT="6350" marB="0" anchor="b">
                    <a:noFill/>
                  </a:tcPr>
                </a:tc>
                <a:tc>
                  <a:txBody>
                    <a:bodyPr/>
                    <a:lstStyle/>
                    <a:p>
                      <a:pPr algn="ctr" fontAlgn="ctr"/>
                      <a:r>
                        <a:rPr lang="en-GB" sz="1100" b="1" u="none" strike="noStrike">
                          <a:effectLst/>
                          <a:latin typeface="Avenir Next LT Pro Light" panose="020B0304020202020204" pitchFamily="34" charset="0"/>
                          <a:cs typeface="Arial"/>
                        </a:rPr>
                        <a:t>2012-13</a:t>
                      </a:r>
                      <a:endParaRPr lang="en-GB" sz="11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100" b="1" u="none" strike="noStrike">
                          <a:effectLst/>
                          <a:latin typeface="Avenir Next LT Pro Light" panose="020B0304020202020204" pitchFamily="34" charset="0"/>
                          <a:cs typeface="Arial"/>
                        </a:rPr>
                        <a:t>2014-15</a:t>
                      </a:r>
                      <a:endParaRPr lang="en-GB" sz="11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100" b="1" u="none" strike="noStrike">
                          <a:effectLst/>
                          <a:latin typeface="Avenir Next LT Pro Light" panose="020B0304020202020204" pitchFamily="34" charset="0"/>
                          <a:cs typeface="Arial"/>
                        </a:rPr>
                        <a:t>2016-17</a:t>
                      </a:r>
                      <a:endParaRPr lang="en-GB" sz="11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100" b="1" u="none" strike="noStrike">
                          <a:effectLst/>
                          <a:latin typeface="Avenir Next LT Pro Light" panose="020B0304020202020204" pitchFamily="34" charset="0"/>
                          <a:cs typeface="Arial"/>
                        </a:rPr>
                        <a:t>2018-19</a:t>
                      </a:r>
                      <a:endParaRPr lang="en-GB" sz="11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100" b="1" u="none" strike="noStrike">
                          <a:effectLst/>
                          <a:latin typeface="Avenir Next LT Pro Light" panose="020B0304020202020204" pitchFamily="34" charset="0"/>
                          <a:cs typeface="Arial"/>
                        </a:rPr>
                        <a:t>2021-22</a:t>
                      </a:r>
                      <a:endParaRPr lang="en-GB" sz="1100" b="1"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lvl="0" algn="ctr">
                        <a:buNone/>
                      </a:pPr>
                      <a:r>
                        <a:rPr lang="en-GB" sz="1100" b="1" u="none" strike="noStrike">
                          <a:effectLst/>
                          <a:latin typeface="Avenir Next LT Pro Light" panose="020B0304020202020204" pitchFamily="34" charset="0"/>
                          <a:cs typeface="Arial"/>
                        </a:rPr>
                        <a:t>2023-24</a:t>
                      </a:r>
                    </a:p>
                  </a:txBody>
                  <a:tcPr marL="6350" marR="6350" marT="6350" marB="0" anchor="ctr">
                    <a:noFill/>
                  </a:tcPr>
                </a:tc>
                <a:extLst>
                  <a:ext uri="{0D108BD9-81ED-4DB2-BD59-A6C34878D82A}">
                    <a16:rowId xmlns:a16="http://schemas.microsoft.com/office/drawing/2014/main" val="1951791612"/>
                  </a:ext>
                </a:extLst>
              </a:tr>
              <a:tr h="184150">
                <a:tc>
                  <a:txBody>
                    <a:bodyPr/>
                    <a:lstStyle/>
                    <a:p>
                      <a:pPr algn="l" fontAlgn="b"/>
                      <a:r>
                        <a:rPr lang="en-GB" sz="1100" u="none" strike="noStrike">
                          <a:effectLst/>
                          <a:latin typeface="Avenir Next LT Pro Light" panose="020B0304020202020204" pitchFamily="34" charset="0"/>
                          <a:cs typeface="Arial"/>
                        </a:rPr>
                        <a:t>England</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ctr"/>
                      <a:r>
                        <a:rPr lang="en-GB" sz="1100" u="none" strike="noStrike">
                          <a:effectLst/>
                          <a:latin typeface="Avenir Next LT Pro Light" panose="020B0304020202020204" pitchFamily="34" charset="0"/>
                          <a:cs typeface="Arial"/>
                        </a:rPr>
                        <a:t>41.4</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100" u="none" strike="noStrike">
                          <a:effectLst/>
                          <a:latin typeface="Avenir Next LT Pro Light" panose="020B0304020202020204" pitchFamily="34" charset="0"/>
                          <a:cs typeface="Arial"/>
                        </a:rPr>
                        <a:t>38.5</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100" u="none" strike="noStrike">
                          <a:effectLst/>
                          <a:latin typeface="Avenir Next LT Pro Light" panose="020B0304020202020204" pitchFamily="34" charset="0"/>
                          <a:cs typeface="Arial"/>
                        </a:rPr>
                        <a:t>35.5</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100" u="none" strike="noStrike">
                          <a:effectLst/>
                          <a:latin typeface="Avenir Next LT Pro Light" panose="020B0304020202020204" pitchFamily="34" charset="0"/>
                          <a:cs typeface="Arial"/>
                        </a:rPr>
                        <a:t>32.5</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100" u="none" strike="noStrike">
                          <a:effectLst/>
                          <a:latin typeface="Avenir Next LT Pro Light" panose="020B0304020202020204" pitchFamily="34" charset="0"/>
                          <a:cs typeface="Arial"/>
                        </a:rPr>
                        <a:t>28</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lvl="0" algn="ctr">
                        <a:buNone/>
                      </a:pPr>
                      <a:r>
                        <a:rPr lang="en-GB" sz="1100" u="none" strike="noStrike">
                          <a:effectLst/>
                          <a:latin typeface="Avenir Next LT Pro Light" panose="020B0304020202020204" pitchFamily="34" charset="0"/>
                          <a:cs typeface="Arial"/>
                        </a:rPr>
                        <a:t>30.0</a:t>
                      </a:r>
                    </a:p>
                  </a:txBody>
                  <a:tcPr marL="6350" marR="6350" marT="6350" marB="0" anchor="ctr">
                    <a:solidFill>
                      <a:srgbClr val="92D050"/>
                    </a:solidFill>
                  </a:tcPr>
                </a:tc>
                <a:extLst>
                  <a:ext uri="{0D108BD9-81ED-4DB2-BD59-A6C34878D82A}">
                    <a16:rowId xmlns:a16="http://schemas.microsoft.com/office/drawing/2014/main" val="3886979757"/>
                  </a:ext>
                </a:extLst>
              </a:tr>
              <a:tr h="184150">
                <a:tc>
                  <a:txBody>
                    <a:bodyPr/>
                    <a:lstStyle/>
                    <a:p>
                      <a:pPr algn="l" fontAlgn="b"/>
                      <a:r>
                        <a:rPr lang="en-GB" sz="1100" u="none" strike="noStrike">
                          <a:effectLst/>
                          <a:latin typeface="Avenir Next LT Pro Light" panose="020B0304020202020204" pitchFamily="34" charset="0"/>
                          <a:cs typeface="Arial"/>
                        </a:rPr>
                        <a:t>South East</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ctr"/>
                      <a:r>
                        <a:rPr lang="en-GB" sz="1100" u="none" strike="noStrike">
                          <a:effectLst/>
                          <a:latin typeface="Avenir Next LT Pro Light" panose="020B0304020202020204" pitchFamily="34" charset="0"/>
                          <a:cs typeface="Arial"/>
                        </a:rPr>
                        <a:t>37.7</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100" u="none" strike="noStrike">
                          <a:effectLst/>
                          <a:latin typeface="Avenir Next LT Pro Light" panose="020B0304020202020204" pitchFamily="34" charset="0"/>
                          <a:cs typeface="Arial"/>
                        </a:rPr>
                        <a:t>35.5</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100" u="none" strike="noStrike">
                          <a:effectLst/>
                          <a:latin typeface="Avenir Next LT Pro Light" panose="020B0304020202020204" pitchFamily="34" charset="0"/>
                          <a:cs typeface="Arial"/>
                        </a:rPr>
                        <a:t>33.2</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100" u="none" strike="noStrike">
                          <a:effectLst/>
                          <a:latin typeface="Avenir Next LT Pro Light" panose="020B0304020202020204" pitchFamily="34" charset="0"/>
                          <a:cs typeface="Arial"/>
                        </a:rPr>
                        <a:t>31.4</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100" u="none" strike="noStrike">
                          <a:effectLst/>
                          <a:latin typeface="Avenir Next LT Pro Light" panose="020B0304020202020204" pitchFamily="34" charset="0"/>
                          <a:cs typeface="Arial"/>
                        </a:rPr>
                        <a:t>27.9</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lvl="0" algn="ctr">
                        <a:buNone/>
                      </a:pPr>
                      <a:r>
                        <a:rPr lang="en-GB" sz="1100" u="none" strike="noStrike">
                          <a:effectLst/>
                          <a:latin typeface="Avenir Next LT Pro Light" panose="020B0304020202020204" pitchFamily="34" charset="0"/>
                          <a:cs typeface="Arial"/>
                        </a:rPr>
                        <a:t>25.9</a:t>
                      </a:r>
                    </a:p>
                  </a:txBody>
                  <a:tcPr marL="6350" marR="6350" marT="6350" marB="0" anchor="ctr">
                    <a:solidFill>
                      <a:srgbClr val="FFC000"/>
                    </a:solidFill>
                  </a:tcPr>
                </a:tc>
                <a:extLst>
                  <a:ext uri="{0D108BD9-81ED-4DB2-BD59-A6C34878D82A}">
                    <a16:rowId xmlns:a16="http://schemas.microsoft.com/office/drawing/2014/main" val="1102100295"/>
                  </a:ext>
                </a:extLst>
              </a:tr>
              <a:tr h="184150">
                <a:tc>
                  <a:txBody>
                    <a:bodyPr/>
                    <a:lstStyle/>
                    <a:p>
                      <a:pPr algn="l" fontAlgn="b"/>
                      <a:r>
                        <a:rPr lang="en-GB" sz="1100" u="none" strike="noStrike">
                          <a:effectLst/>
                          <a:latin typeface="Avenir Next LT Pro Light" panose="020B0304020202020204" pitchFamily="34" charset="0"/>
                          <a:cs typeface="Arial"/>
                        </a:rPr>
                        <a:t>Surrey</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b">
                    <a:noFill/>
                  </a:tcPr>
                </a:tc>
                <a:tc>
                  <a:txBody>
                    <a:bodyPr/>
                    <a:lstStyle/>
                    <a:p>
                      <a:pPr algn="ctr" fontAlgn="ctr"/>
                      <a:r>
                        <a:rPr lang="en-GB" sz="1100" u="none" strike="noStrike">
                          <a:effectLst/>
                          <a:latin typeface="Avenir Next LT Pro Light" panose="020B0304020202020204" pitchFamily="34" charset="0"/>
                          <a:cs typeface="Arial"/>
                        </a:rPr>
                        <a:t>35.9</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noFill/>
                  </a:tcPr>
                </a:tc>
                <a:tc>
                  <a:txBody>
                    <a:bodyPr/>
                    <a:lstStyle/>
                    <a:p>
                      <a:pPr algn="ctr" fontAlgn="ctr"/>
                      <a:r>
                        <a:rPr lang="en-GB" sz="1100" u="none" strike="noStrike">
                          <a:effectLst/>
                          <a:latin typeface="Avenir Next LT Pro Light" panose="020B0304020202020204" pitchFamily="34" charset="0"/>
                          <a:cs typeface="Arial"/>
                        </a:rPr>
                        <a:t>35.8</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100" u="none" strike="noStrike">
                          <a:effectLst/>
                          <a:latin typeface="Avenir Next LT Pro Light" panose="020B0304020202020204" pitchFamily="34" charset="0"/>
                          <a:cs typeface="Arial"/>
                        </a:rPr>
                        <a:t>28</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100" u="none" strike="noStrike">
                          <a:effectLst/>
                          <a:latin typeface="Avenir Next LT Pro Light" panose="020B0304020202020204" pitchFamily="34" charset="0"/>
                          <a:cs typeface="Arial"/>
                        </a:rPr>
                        <a:t>22.4</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FFC000"/>
                    </a:solidFill>
                  </a:tcPr>
                </a:tc>
                <a:tc>
                  <a:txBody>
                    <a:bodyPr/>
                    <a:lstStyle/>
                    <a:p>
                      <a:pPr algn="ctr" fontAlgn="ctr"/>
                      <a:r>
                        <a:rPr lang="en-GB" sz="1100" u="none" strike="noStrike">
                          <a:effectLst/>
                          <a:latin typeface="Avenir Next LT Pro Light" panose="020B0304020202020204" pitchFamily="34" charset="0"/>
                          <a:cs typeface="Arial"/>
                        </a:rPr>
                        <a:t>30.9</a:t>
                      </a:r>
                      <a:endParaRPr lang="en-GB" sz="1100" b="0" i="0" u="none" strike="noStrike">
                        <a:solidFill>
                          <a:srgbClr val="000000"/>
                        </a:solidFill>
                        <a:effectLst/>
                        <a:latin typeface="Avenir Next LT Pro Light" panose="020B0304020202020204" pitchFamily="34" charset="0"/>
                        <a:cs typeface="Arial"/>
                      </a:endParaRPr>
                    </a:p>
                  </a:txBody>
                  <a:tcPr marL="6350" marR="6350" marT="6350" marB="0" anchor="ctr">
                    <a:solidFill>
                      <a:srgbClr val="92D050"/>
                    </a:solidFill>
                  </a:tcPr>
                </a:tc>
                <a:tc>
                  <a:txBody>
                    <a:bodyPr/>
                    <a:lstStyle/>
                    <a:p>
                      <a:pPr lvl="0" algn="ctr">
                        <a:buNone/>
                      </a:pPr>
                      <a:r>
                        <a:rPr lang="en-GB" sz="1100" b="0" i="0" u="none" strike="noStrike" noProof="0">
                          <a:solidFill>
                            <a:srgbClr val="000000"/>
                          </a:solidFill>
                          <a:effectLst/>
                          <a:latin typeface="Avenir Next LT Pro Light" panose="020B0304020202020204" pitchFamily="34" charset="0"/>
                        </a:rPr>
                        <a:t>26.8</a:t>
                      </a:r>
                      <a:endParaRPr lang="en-US">
                        <a:latin typeface="Avenir Next LT Pro Light" panose="020B0304020202020204" pitchFamily="34" charset="0"/>
                      </a:endParaRPr>
                    </a:p>
                  </a:txBody>
                  <a:tcPr marL="6350" marR="6350" marT="6350" marB="0" anchor="ctr">
                    <a:solidFill>
                      <a:srgbClr val="FFC000"/>
                    </a:solidFill>
                  </a:tcPr>
                </a:tc>
                <a:extLst>
                  <a:ext uri="{0D108BD9-81ED-4DB2-BD59-A6C34878D82A}">
                    <a16:rowId xmlns:a16="http://schemas.microsoft.com/office/drawing/2014/main" val="431076797"/>
                  </a:ext>
                </a:extLst>
              </a:tr>
            </a:tbl>
          </a:graphicData>
        </a:graphic>
      </p:graphicFrame>
      <p:graphicFrame>
        <p:nvGraphicFramePr>
          <p:cNvPr id="5" name="Chart 4">
            <a:extLst>
              <a:ext uri="{FF2B5EF4-FFF2-40B4-BE49-F238E27FC236}">
                <a16:creationId xmlns:a16="http://schemas.microsoft.com/office/drawing/2014/main" id="{38E5AD6F-B9A2-4C00-B3C6-7704731AF90D}"/>
              </a:ext>
            </a:extLst>
          </p:cNvPr>
          <p:cNvGraphicFramePr>
            <a:graphicFrameLocks/>
          </p:cNvGraphicFramePr>
          <p:nvPr/>
        </p:nvGraphicFramePr>
        <p:xfrm>
          <a:off x="314414" y="1040022"/>
          <a:ext cx="6106304" cy="397935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a:extLst>
              <a:ext uri="{FF2B5EF4-FFF2-40B4-BE49-F238E27FC236}">
                <a16:creationId xmlns:a16="http://schemas.microsoft.com/office/drawing/2014/main" id="{890019D4-415A-DA08-3726-8D3F27C4FC3B}"/>
              </a:ext>
            </a:extLst>
          </p:cNvPr>
          <p:cNvGraphicFramePr>
            <a:graphicFrameLocks noGrp="1"/>
          </p:cNvGraphicFramePr>
          <p:nvPr>
            <p:extLst>
              <p:ext uri="{D42A27DB-BD31-4B8C-83A1-F6EECF244321}">
                <p14:modId xmlns:p14="http://schemas.microsoft.com/office/powerpoint/2010/main" val="2536957357"/>
              </p:ext>
            </p:extLst>
          </p:nvPr>
        </p:nvGraphicFramePr>
        <p:xfrm>
          <a:off x="5851280" y="5117826"/>
          <a:ext cx="1450547" cy="1101981"/>
        </p:xfrm>
        <a:graphic>
          <a:graphicData uri="http://schemas.openxmlformats.org/drawingml/2006/table">
            <a:tbl>
              <a:tblPr firstRow="1" bandRow="1">
                <a:tableStyleId>{5C22544A-7EE6-4342-B048-85BDC9FD1C3A}</a:tableStyleId>
              </a:tblPr>
              <a:tblGrid>
                <a:gridCol w="317500">
                  <a:extLst>
                    <a:ext uri="{9D8B030D-6E8A-4147-A177-3AD203B41FA5}">
                      <a16:colId xmlns:a16="http://schemas.microsoft.com/office/drawing/2014/main" val="2323743836"/>
                    </a:ext>
                  </a:extLst>
                </a:gridCol>
                <a:gridCol w="1133047">
                  <a:extLst>
                    <a:ext uri="{9D8B030D-6E8A-4147-A177-3AD203B41FA5}">
                      <a16:colId xmlns:a16="http://schemas.microsoft.com/office/drawing/2014/main" val="2006601243"/>
                    </a:ext>
                  </a:extLst>
                </a:gridCol>
              </a:tblGrid>
              <a:tr h="308000">
                <a:tc gridSpan="2">
                  <a:txBody>
                    <a:bodyPr/>
                    <a:lstStyle/>
                    <a:p>
                      <a:r>
                        <a:rPr lang="en-GB" sz="800">
                          <a:solidFill>
                            <a:schemeClr val="tx1"/>
                          </a:solidFill>
                          <a:latin typeface="Arial" panose="020B0604020202020204" pitchFamily="34" charset="0"/>
                          <a:cs typeface="Arial" panose="020B0604020202020204" pitchFamily="34" charset="0"/>
                        </a:rPr>
                        <a:t>Change from previous reporting period</a:t>
                      </a:r>
                    </a:p>
                  </a:txBody>
                  <a:tcPr>
                    <a:noFill/>
                  </a:tcPr>
                </a:tc>
                <a:tc hMerge="1">
                  <a:txBody>
                    <a:bodyPr/>
                    <a:lstStyle/>
                    <a:p>
                      <a:endParaRPr lang="en-GB"/>
                    </a:p>
                  </a:txBody>
                  <a:tcPr>
                    <a:noFill/>
                  </a:tcPr>
                </a:tc>
                <a:extLst>
                  <a:ext uri="{0D108BD9-81ED-4DB2-BD59-A6C34878D82A}">
                    <a16:rowId xmlns:a16="http://schemas.microsoft.com/office/drawing/2014/main" val="3585194192"/>
                  </a:ext>
                </a:extLst>
              </a:tr>
              <a:tr h="255567">
                <a:tc>
                  <a:txBody>
                    <a:bodyPr/>
                    <a:lstStyle/>
                    <a:p>
                      <a:endParaRPr lang="en-GB" sz="800">
                        <a:latin typeface="Arial" panose="020B0604020202020204" pitchFamily="34" charset="0"/>
                        <a:cs typeface="Arial" panose="020B0604020202020204" pitchFamily="34" charset="0"/>
                      </a:endParaRPr>
                    </a:p>
                  </a:txBody>
                  <a:tcPr>
                    <a:solidFill>
                      <a:srgbClr val="FFC000"/>
                    </a:solidFill>
                  </a:tcPr>
                </a:tc>
                <a:tc>
                  <a:txBody>
                    <a:bodyPr/>
                    <a:lstStyle/>
                    <a:p>
                      <a:r>
                        <a:rPr lang="en-GB" sz="800">
                          <a:latin typeface="Arial" panose="020B0604020202020204" pitchFamily="34" charset="0"/>
                          <a:cs typeface="Arial" panose="020B0604020202020204" pitchFamily="34" charset="0"/>
                        </a:rPr>
                        <a:t>Increase</a:t>
                      </a:r>
                    </a:p>
                  </a:txBody>
                  <a:tcPr>
                    <a:noFill/>
                  </a:tcPr>
                </a:tc>
                <a:extLst>
                  <a:ext uri="{0D108BD9-81ED-4DB2-BD59-A6C34878D82A}">
                    <a16:rowId xmlns:a16="http://schemas.microsoft.com/office/drawing/2014/main" val="737390418"/>
                  </a:ext>
                </a:extLst>
              </a:tr>
              <a:tr h="255567">
                <a:tc>
                  <a:txBody>
                    <a:bodyPr/>
                    <a:lstStyle/>
                    <a:p>
                      <a:endParaRPr lang="en-GB" sz="800">
                        <a:latin typeface="Arial" panose="020B0604020202020204" pitchFamily="34" charset="0"/>
                        <a:cs typeface="Arial" panose="020B0604020202020204" pitchFamily="34" charset="0"/>
                      </a:endParaRPr>
                    </a:p>
                  </a:txBody>
                  <a:tcPr>
                    <a:solidFill>
                      <a:srgbClr val="92D050"/>
                    </a:solidFill>
                  </a:tcPr>
                </a:tc>
                <a:tc>
                  <a:txBody>
                    <a:bodyPr/>
                    <a:lstStyle/>
                    <a:p>
                      <a:r>
                        <a:rPr lang="en-GB" sz="800">
                          <a:latin typeface="Arial" panose="020B0604020202020204" pitchFamily="34" charset="0"/>
                          <a:cs typeface="Arial" panose="020B0604020202020204" pitchFamily="34" charset="0"/>
                        </a:rPr>
                        <a:t>Decrease</a:t>
                      </a:r>
                    </a:p>
                  </a:txBody>
                  <a:tcPr>
                    <a:noFill/>
                  </a:tcPr>
                </a:tc>
                <a:extLst>
                  <a:ext uri="{0D108BD9-81ED-4DB2-BD59-A6C34878D82A}">
                    <a16:rowId xmlns:a16="http://schemas.microsoft.com/office/drawing/2014/main" val="4169924937"/>
                  </a:ext>
                </a:extLst>
              </a:tr>
              <a:tr h="255567">
                <a:tc>
                  <a:txBody>
                    <a:bodyPr/>
                    <a:lstStyle/>
                    <a:p>
                      <a:endParaRPr lang="en-GB" sz="800">
                        <a:latin typeface="Arial" panose="020B0604020202020204" pitchFamily="34" charset="0"/>
                        <a:cs typeface="Arial" panose="020B0604020202020204" pitchFamily="34" charset="0"/>
                      </a:endParaRPr>
                    </a:p>
                  </a:txBody>
                  <a:tcPr>
                    <a:solidFill>
                      <a:schemeClr val="bg1">
                        <a:lumMod val="65000"/>
                      </a:schemeClr>
                    </a:solidFill>
                  </a:tcPr>
                </a:tc>
                <a:tc>
                  <a:txBody>
                    <a:bodyPr/>
                    <a:lstStyle/>
                    <a:p>
                      <a:r>
                        <a:rPr lang="en-GB" sz="800">
                          <a:latin typeface="Arial" panose="020B0604020202020204" pitchFamily="34" charset="0"/>
                          <a:cs typeface="Arial" panose="020B0604020202020204" pitchFamily="34" charset="0"/>
                        </a:rPr>
                        <a:t>No Change</a:t>
                      </a:r>
                    </a:p>
                  </a:txBody>
                  <a:tcPr>
                    <a:noFill/>
                  </a:tcPr>
                </a:tc>
                <a:extLst>
                  <a:ext uri="{0D108BD9-81ED-4DB2-BD59-A6C34878D82A}">
                    <a16:rowId xmlns:a16="http://schemas.microsoft.com/office/drawing/2014/main" val="1052189379"/>
                  </a:ext>
                </a:extLst>
              </a:tr>
            </a:tbl>
          </a:graphicData>
        </a:graphic>
      </p:graphicFrame>
    </p:spTree>
    <p:extLst>
      <p:ext uri="{BB962C8B-B14F-4D97-AF65-F5344CB8AC3E}">
        <p14:creationId xmlns:p14="http://schemas.microsoft.com/office/powerpoint/2010/main" val="1810803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2DE9AE0-FD51-4030-C96E-96B7033D1207}"/>
              </a:ext>
            </a:extLst>
          </p:cNvPr>
          <p:cNvSpPr txBox="1"/>
          <p:nvPr/>
        </p:nvSpPr>
        <p:spPr>
          <a:xfrm>
            <a:off x="6717526" y="1775312"/>
            <a:ext cx="5071680" cy="2308324"/>
          </a:xfrm>
          <a:prstGeom prst="rect">
            <a:avLst/>
          </a:prstGeom>
          <a:noFill/>
        </p:spPr>
        <p:txBody>
          <a:bodyPr wrap="square" lIns="91440" tIns="45720" rIns="91440" bIns="45720" rtlCol="0" anchor="t">
            <a:spAutoFit/>
          </a:bodyPr>
          <a:lstStyle/>
          <a:p>
            <a:pPr algn="just">
              <a:defRPr/>
            </a:pPr>
            <a:r>
              <a:rPr kumimoji="0" lang="en-GB" sz="1600" i="0" u="none" strike="noStrike" kern="1200" cap="none" spc="0" normalizeH="0" baseline="0" noProof="0">
                <a:ln>
                  <a:noFill/>
                </a:ln>
                <a:solidFill>
                  <a:schemeClr val="accent1">
                    <a:lumMod val="75000"/>
                  </a:schemeClr>
                </a:solidFill>
                <a:effectLst/>
                <a:uLnTx/>
                <a:uFillTx/>
                <a:latin typeface="Arial"/>
                <a:cs typeface="Arial"/>
              </a:rPr>
              <a:t>This is a </a:t>
            </a:r>
            <a:r>
              <a:rPr lang="en-GB" sz="1600">
                <a:solidFill>
                  <a:schemeClr val="accent1">
                    <a:lumMod val="75000"/>
                  </a:schemeClr>
                </a:solidFill>
                <a:latin typeface="Arial"/>
                <a:cs typeface="Arial"/>
              </a:rPr>
              <a:t>measure</a:t>
            </a:r>
            <a:r>
              <a:rPr kumimoji="0" lang="en-GB" sz="1600" i="0" u="none" strike="noStrike" kern="1200" cap="none" spc="0" normalizeH="0" baseline="0" noProof="0">
                <a:ln>
                  <a:noFill/>
                </a:ln>
                <a:solidFill>
                  <a:schemeClr val="accent1">
                    <a:lumMod val="75000"/>
                  </a:schemeClr>
                </a:solidFill>
                <a:effectLst/>
                <a:uLnTx/>
                <a:uFillTx/>
                <a:latin typeface="Arial"/>
                <a:cs typeface="Arial"/>
              </a:rPr>
              <a:t> </a:t>
            </a:r>
            <a:r>
              <a:rPr lang="en-GB" sz="1600">
                <a:solidFill>
                  <a:schemeClr val="accent1">
                    <a:lumMod val="75000"/>
                  </a:schemeClr>
                </a:solidFill>
                <a:latin typeface="Arial"/>
                <a:cs typeface="Arial"/>
              </a:rPr>
              <a:t>from client surveys of</a:t>
            </a:r>
            <a:r>
              <a:rPr kumimoji="0" lang="en-GB" sz="1600" i="0" u="none" strike="noStrike" kern="1200" cap="none" spc="0" normalizeH="0" baseline="0" noProof="0">
                <a:ln>
                  <a:noFill/>
                </a:ln>
                <a:solidFill>
                  <a:schemeClr val="accent1">
                    <a:lumMod val="75000"/>
                  </a:schemeClr>
                </a:solidFill>
                <a:effectLst/>
                <a:uLnTx/>
                <a:uFillTx/>
                <a:latin typeface="Arial"/>
                <a:cs typeface="Arial"/>
              </a:rPr>
              <a:t> the percentage of adult </a:t>
            </a:r>
            <a:r>
              <a:rPr lang="en-GB" sz="1600">
                <a:solidFill>
                  <a:schemeClr val="accent1">
                    <a:lumMod val="75000"/>
                  </a:schemeClr>
                </a:solidFill>
                <a:latin typeface="Arial"/>
                <a:cs typeface="Arial"/>
              </a:rPr>
              <a:t>social care service users </a:t>
            </a:r>
            <a:r>
              <a:rPr kumimoji="0" lang="en-GB" sz="1600" i="0" u="none" strike="noStrike" kern="1200" cap="none" spc="0" normalizeH="0" baseline="0" noProof="0">
                <a:ln>
                  <a:noFill/>
                </a:ln>
                <a:solidFill>
                  <a:schemeClr val="accent1">
                    <a:lumMod val="75000"/>
                  </a:schemeClr>
                </a:solidFill>
                <a:effectLst/>
                <a:uLnTx/>
                <a:uFillTx/>
                <a:latin typeface="Arial"/>
                <a:cs typeface="Arial"/>
              </a:rPr>
              <a:t>(aged 18+) who have as much social contact as they would like.</a:t>
            </a:r>
            <a:r>
              <a:rPr lang="en-GB" sz="1600">
                <a:solidFill>
                  <a:schemeClr val="accent1">
                    <a:lumMod val="75000"/>
                  </a:schemeClr>
                </a:solidFill>
                <a:latin typeface="Arial"/>
                <a:cs typeface="Arial"/>
              </a:rPr>
              <a:t> </a:t>
            </a:r>
          </a:p>
          <a:p>
            <a:pPr algn="just">
              <a:defRPr/>
            </a:pPr>
            <a:endParaRPr kumimoji="0" lang="en-GB" sz="1600" i="0" u="none" strike="noStrike" kern="1200" cap="none" spc="0" normalizeH="0" baseline="0" noProof="0">
              <a:ln>
                <a:noFill/>
              </a:ln>
              <a:solidFill>
                <a:schemeClr val="accent1">
                  <a:lumMod val="75000"/>
                </a:schemeClr>
              </a:solidFill>
              <a:effectLst/>
              <a:uLnTx/>
              <a:uFillTx/>
              <a:latin typeface="Arial" panose="020B0604020202020204" pitchFamily="34" charset="0"/>
              <a:cs typeface="Arial" panose="020B0604020202020204" pitchFamily="34" charset="0"/>
            </a:endParaRPr>
          </a:p>
          <a:p>
            <a:pPr algn="just">
              <a:defRPr/>
            </a:pPr>
            <a:r>
              <a:rPr kumimoji="0" lang="en-GB" sz="1600" i="0" u="none" strike="noStrike" kern="1200" cap="none" spc="0" normalizeH="0" baseline="0" noProof="0">
                <a:ln>
                  <a:noFill/>
                </a:ln>
                <a:solidFill>
                  <a:schemeClr val="accent1">
                    <a:lumMod val="75000"/>
                  </a:schemeClr>
                </a:solidFill>
                <a:effectLst/>
                <a:uLnTx/>
                <a:uFillTx/>
                <a:latin typeface="Arial"/>
                <a:cs typeface="Arial"/>
              </a:rPr>
              <a:t>Surrey has </a:t>
            </a:r>
            <a:r>
              <a:rPr lang="en-GB" sz="1600">
                <a:solidFill>
                  <a:schemeClr val="accent1">
                    <a:lumMod val="75000"/>
                  </a:schemeClr>
                </a:solidFill>
                <a:latin typeface="Arial"/>
                <a:cs typeface="Arial"/>
              </a:rPr>
              <a:t>generally performed</a:t>
            </a:r>
            <a:r>
              <a:rPr kumimoji="0" lang="en-GB" sz="1600" i="0" u="none" strike="noStrike" kern="1200" cap="none" spc="0" normalizeH="0" baseline="0" noProof="0">
                <a:ln>
                  <a:noFill/>
                </a:ln>
                <a:solidFill>
                  <a:schemeClr val="accent1">
                    <a:lumMod val="75000"/>
                  </a:schemeClr>
                </a:solidFill>
                <a:effectLst/>
                <a:uLnTx/>
                <a:uFillTx/>
                <a:latin typeface="Arial"/>
                <a:cs typeface="Arial"/>
              </a:rPr>
              <a:t> </a:t>
            </a:r>
            <a:r>
              <a:rPr lang="en-GB" sz="1600">
                <a:solidFill>
                  <a:schemeClr val="accent1">
                    <a:lumMod val="75000"/>
                  </a:schemeClr>
                </a:solidFill>
                <a:latin typeface="Arial"/>
                <a:cs typeface="Arial"/>
              </a:rPr>
              <a:t>above national</a:t>
            </a:r>
            <a:r>
              <a:rPr kumimoji="0" lang="en-GB" sz="1600" i="0" u="none" strike="noStrike" kern="1200" cap="none" spc="0" normalizeH="0" baseline="0" noProof="0">
                <a:ln>
                  <a:noFill/>
                </a:ln>
                <a:solidFill>
                  <a:schemeClr val="accent1">
                    <a:lumMod val="75000"/>
                  </a:schemeClr>
                </a:solidFill>
                <a:effectLst/>
                <a:uLnTx/>
                <a:uFillTx/>
                <a:latin typeface="Arial"/>
                <a:cs typeface="Arial"/>
              </a:rPr>
              <a:t> </a:t>
            </a:r>
            <a:r>
              <a:rPr lang="en-GB" sz="1600">
                <a:solidFill>
                  <a:schemeClr val="accent1">
                    <a:lumMod val="75000"/>
                  </a:schemeClr>
                </a:solidFill>
                <a:latin typeface="Arial"/>
                <a:cs typeface="Arial"/>
              </a:rPr>
              <a:t> and regional average</a:t>
            </a:r>
            <a:r>
              <a:rPr kumimoji="0" lang="en-GB" sz="1600" i="0" u="none" strike="noStrike" kern="1200" cap="none" spc="0" normalizeH="0" baseline="0" noProof="0">
                <a:ln>
                  <a:noFill/>
                </a:ln>
                <a:solidFill>
                  <a:schemeClr val="accent1">
                    <a:lumMod val="75000"/>
                  </a:schemeClr>
                </a:solidFill>
                <a:effectLst/>
                <a:uLnTx/>
                <a:uFillTx/>
                <a:latin typeface="Arial"/>
                <a:cs typeface="Arial"/>
              </a:rPr>
              <a:t> on this</a:t>
            </a:r>
            <a:r>
              <a:rPr lang="en-GB" sz="1600">
                <a:solidFill>
                  <a:schemeClr val="accent1">
                    <a:lumMod val="75000"/>
                  </a:schemeClr>
                </a:solidFill>
                <a:latin typeface="Arial"/>
                <a:cs typeface="Arial"/>
              </a:rPr>
              <a:t> </a:t>
            </a:r>
            <a:r>
              <a:rPr kumimoji="0" lang="en-GB" sz="1600" i="0" u="none" strike="noStrike" kern="1200" cap="none" spc="0" normalizeH="0" baseline="0" noProof="0">
                <a:ln>
                  <a:noFill/>
                </a:ln>
                <a:solidFill>
                  <a:schemeClr val="accent1">
                    <a:lumMod val="75000"/>
                  </a:schemeClr>
                </a:solidFill>
                <a:effectLst/>
                <a:uLnTx/>
                <a:uFillTx/>
                <a:latin typeface="Arial"/>
                <a:cs typeface="Arial"/>
              </a:rPr>
              <a:t>measure</a:t>
            </a:r>
            <a:r>
              <a:rPr lang="en-GB" sz="1600">
                <a:solidFill>
                  <a:schemeClr val="accent1">
                    <a:lumMod val="75000"/>
                  </a:schemeClr>
                </a:solidFill>
                <a:latin typeface="Arial"/>
                <a:cs typeface="Arial"/>
              </a:rPr>
              <a:t> in the past but is now falling below both</a:t>
            </a:r>
            <a:r>
              <a:rPr kumimoji="0" lang="en-GB" sz="1600" i="0" u="none" strike="noStrike" kern="1200" cap="none" spc="0" normalizeH="0" baseline="0" noProof="0">
                <a:ln>
                  <a:noFill/>
                </a:ln>
                <a:solidFill>
                  <a:schemeClr val="accent1">
                    <a:lumMod val="75000"/>
                  </a:schemeClr>
                </a:solidFill>
                <a:effectLst/>
                <a:uLnTx/>
                <a:uFillTx/>
                <a:latin typeface="Arial"/>
                <a:cs typeface="Arial"/>
              </a:rPr>
              <a:t>. </a:t>
            </a:r>
            <a:r>
              <a:rPr lang="en-GB" sz="1600">
                <a:solidFill>
                  <a:schemeClr val="accent1">
                    <a:lumMod val="75000"/>
                  </a:schemeClr>
                </a:solidFill>
                <a:latin typeface="Arial"/>
                <a:cs typeface="Arial"/>
              </a:rPr>
              <a:t>It is now 1.3% below the national average and 1.9% below South East. </a:t>
            </a:r>
            <a:endParaRPr lang="en-GB" sz="1600">
              <a:solidFill>
                <a:schemeClr val="accent1">
                  <a:lumMod val="75000"/>
                </a:schemeClr>
              </a:solidFill>
              <a:latin typeface="Arial" panose="020B0604020202020204" pitchFamily="34" charset="0"/>
              <a:cs typeface="Arial" panose="020B0604020202020204" pitchFamily="34" charset="0"/>
            </a:endParaRPr>
          </a:p>
        </p:txBody>
      </p:sp>
      <p:cxnSp>
        <p:nvCxnSpPr>
          <p:cNvPr id="2" name="Straight Connector 1">
            <a:extLst>
              <a:ext uri="{FF2B5EF4-FFF2-40B4-BE49-F238E27FC236}">
                <a16:creationId xmlns:a16="http://schemas.microsoft.com/office/drawing/2014/main" id="{C916F19E-1A16-EF3A-CFD2-0EFF819AD4D9}"/>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39085725-7615-0A1F-EBCF-E4946053740F}"/>
              </a:ext>
            </a:extLst>
          </p:cNvPr>
          <p:cNvSpPr txBox="1">
            <a:spLocks/>
          </p:cNvSpPr>
          <p:nvPr/>
        </p:nvSpPr>
        <p:spPr>
          <a:xfrm>
            <a:off x="131902" y="-51734"/>
            <a:ext cx="12192000" cy="991224"/>
          </a:xfrm>
          <a:prstGeom prst="rect">
            <a:avLst/>
          </a:prstGeom>
          <a:noFill/>
          <a:ln>
            <a:no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algn="l">
              <a:defRPr/>
            </a:pPr>
            <a:r>
              <a:rPr lang="en-GB" sz="1800">
                <a:solidFill>
                  <a:prstClr val="black"/>
                </a:solidFill>
                <a:latin typeface="Arial" panose="020B0604020202020204" pitchFamily="34" charset="0"/>
                <a:cs typeface="Arial" panose="020B0604020202020204" pitchFamily="34" charset="0"/>
              </a:rPr>
              <a:t>Priority Populations: Adult Social Care Users with Enough Social Contact </a:t>
            </a:r>
            <a:endParaRPr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07601DB3-66AF-CCEA-CF77-0B92A1BE1B68}"/>
              </a:ext>
            </a:extLst>
          </p:cNvPr>
          <p:cNvSpPr txBox="1"/>
          <p:nvPr/>
        </p:nvSpPr>
        <p:spPr>
          <a:xfrm>
            <a:off x="7224640" y="4843333"/>
            <a:ext cx="1837506" cy="338554"/>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white"/>
                </a:solidFill>
                <a:effectLst/>
                <a:uLnTx/>
                <a:uFillTx/>
                <a:latin typeface="Calibri" panose="020F0502020204030204"/>
                <a:ea typeface="+mn-ea"/>
                <a:cs typeface="+mn-cs"/>
              </a:rPr>
              <a:t>O</a:t>
            </a:r>
            <a:endParaRPr kumimoji="0" lang="en-GB" sz="1600" b="0" i="0" u="none" strike="noStrike" kern="1200" cap="none" spc="0" normalizeH="0" baseline="0" noProof="0">
              <a:ln>
                <a:noFill/>
              </a:ln>
              <a:solidFill>
                <a:prstClr val="white"/>
              </a:solidFill>
              <a:effectLst/>
              <a:uLnTx/>
              <a:uFillTx/>
              <a:latin typeface="Calibri" panose="020F0502020204030204"/>
              <a:ea typeface="+mn-ea"/>
              <a:cs typeface="Calibri"/>
            </a:endParaRPr>
          </a:p>
        </p:txBody>
      </p:sp>
      <p:sp>
        <p:nvSpPr>
          <p:cNvPr id="14" name="TextBox 13">
            <a:extLst>
              <a:ext uri="{FF2B5EF4-FFF2-40B4-BE49-F238E27FC236}">
                <a16:creationId xmlns:a16="http://schemas.microsoft.com/office/drawing/2014/main" id="{0A892980-174D-BA6A-3511-1D025032EC52}"/>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4" name="Table 3">
            <a:extLst>
              <a:ext uri="{FF2B5EF4-FFF2-40B4-BE49-F238E27FC236}">
                <a16:creationId xmlns:a16="http://schemas.microsoft.com/office/drawing/2014/main" id="{D7F57FCA-9AF4-6059-0AE5-C8E1B3A12616}"/>
              </a:ext>
            </a:extLst>
          </p:cNvPr>
          <p:cNvGraphicFramePr>
            <a:graphicFrameLocks noGrp="1"/>
          </p:cNvGraphicFramePr>
          <p:nvPr>
            <p:extLst>
              <p:ext uri="{D42A27DB-BD31-4B8C-83A1-F6EECF244321}">
                <p14:modId xmlns:p14="http://schemas.microsoft.com/office/powerpoint/2010/main" val="2590392827"/>
              </p:ext>
            </p:extLst>
          </p:nvPr>
        </p:nvGraphicFramePr>
        <p:xfrm>
          <a:off x="8528093" y="5097465"/>
          <a:ext cx="1450547" cy="1101981"/>
        </p:xfrm>
        <a:graphic>
          <a:graphicData uri="http://schemas.openxmlformats.org/drawingml/2006/table">
            <a:tbl>
              <a:tblPr firstRow="1" bandRow="1">
                <a:tableStyleId>{5C22544A-7EE6-4342-B048-85BDC9FD1C3A}</a:tableStyleId>
              </a:tblPr>
              <a:tblGrid>
                <a:gridCol w="317500">
                  <a:extLst>
                    <a:ext uri="{9D8B030D-6E8A-4147-A177-3AD203B41FA5}">
                      <a16:colId xmlns:a16="http://schemas.microsoft.com/office/drawing/2014/main" val="2323743836"/>
                    </a:ext>
                  </a:extLst>
                </a:gridCol>
                <a:gridCol w="1133047">
                  <a:extLst>
                    <a:ext uri="{9D8B030D-6E8A-4147-A177-3AD203B41FA5}">
                      <a16:colId xmlns:a16="http://schemas.microsoft.com/office/drawing/2014/main" val="2006601243"/>
                    </a:ext>
                  </a:extLst>
                </a:gridCol>
              </a:tblGrid>
              <a:tr h="308000">
                <a:tc gridSpan="2">
                  <a:txBody>
                    <a:bodyPr/>
                    <a:lstStyle/>
                    <a:p>
                      <a:r>
                        <a:rPr lang="en-GB" sz="800">
                          <a:solidFill>
                            <a:schemeClr val="tx1"/>
                          </a:solidFill>
                          <a:latin typeface="Arial" panose="020B0604020202020204" pitchFamily="34" charset="0"/>
                          <a:cs typeface="Arial" panose="020B0604020202020204" pitchFamily="34" charset="0"/>
                        </a:rPr>
                        <a:t>Change from previous reporting period</a:t>
                      </a:r>
                    </a:p>
                  </a:txBody>
                  <a:tcPr>
                    <a:noFill/>
                  </a:tcPr>
                </a:tc>
                <a:tc hMerge="1">
                  <a:txBody>
                    <a:bodyPr/>
                    <a:lstStyle/>
                    <a:p>
                      <a:endParaRPr lang="en-GB"/>
                    </a:p>
                  </a:txBody>
                  <a:tcPr>
                    <a:noFill/>
                  </a:tcPr>
                </a:tc>
                <a:extLst>
                  <a:ext uri="{0D108BD9-81ED-4DB2-BD59-A6C34878D82A}">
                    <a16:rowId xmlns:a16="http://schemas.microsoft.com/office/drawing/2014/main" val="3585194192"/>
                  </a:ext>
                </a:extLst>
              </a:tr>
              <a:tr h="255567">
                <a:tc>
                  <a:txBody>
                    <a:bodyPr/>
                    <a:lstStyle/>
                    <a:p>
                      <a:endParaRPr lang="en-GB" sz="800">
                        <a:latin typeface="Arial" panose="020B0604020202020204" pitchFamily="34" charset="0"/>
                        <a:cs typeface="Arial" panose="020B0604020202020204" pitchFamily="34" charset="0"/>
                      </a:endParaRPr>
                    </a:p>
                  </a:txBody>
                  <a:tcPr>
                    <a:solidFill>
                      <a:srgbClr val="92D050"/>
                    </a:solidFill>
                  </a:tcPr>
                </a:tc>
                <a:tc>
                  <a:txBody>
                    <a:bodyPr/>
                    <a:lstStyle/>
                    <a:p>
                      <a:r>
                        <a:rPr lang="en-GB" sz="800">
                          <a:latin typeface="Arial" panose="020B0604020202020204" pitchFamily="34" charset="0"/>
                          <a:cs typeface="Arial" panose="020B0604020202020204" pitchFamily="34" charset="0"/>
                        </a:rPr>
                        <a:t>Increase</a:t>
                      </a:r>
                    </a:p>
                  </a:txBody>
                  <a:tcPr>
                    <a:noFill/>
                  </a:tcPr>
                </a:tc>
                <a:extLst>
                  <a:ext uri="{0D108BD9-81ED-4DB2-BD59-A6C34878D82A}">
                    <a16:rowId xmlns:a16="http://schemas.microsoft.com/office/drawing/2014/main" val="737390418"/>
                  </a:ext>
                </a:extLst>
              </a:tr>
              <a:tr h="255567">
                <a:tc>
                  <a:txBody>
                    <a:bodyPr/>
                    <a:lstStyle/>
                    <a:p>
                      <a:endParaRPr lang="en-GB" sz="800">
                        <a:latin typeface="Arial" panose="020B0604020202020204" pitchFamily="34" charset="0"/>
                        <a:cs typeface="Arial" panose="020B0604020202020204" pitchFamily="34" charset="0"/>
                      </a:endParaRPr>
                    </a:p>
                  </a:txBody>
                  <a:tcPr>
                    <a:solidFill>
                      <a:srgbClr val="FFC000"/>
                    </a:solidFill>
                  </a:tcPr>
                </a:tc>
                <a:tc>
                  <a:txBody>
                    <a:bodyPr/>
                    <a:lstStyle/>
                    <a:p>
                      <a:r>
                        <a:rPr lang="en-GB" sz="800">
                          <a:latin typeface="Arial" panose="020B0604020202020204" pitchFamily="34" charset="0"/>
                          <a:cs typeface="Arial" panose="020B0604020202020204" pitchFamily="34" charset="0"/>
                        </a:rPr>
                        <a:t>Decrease</a:t>
                      </a:r>
                    </a:p>
                  </a:txBody>
                  <a:tcPr>
                    <a:noFill/>
                  </a:tcPr>
                </a:tc>
                <a:extLst>
                  <a:ext uri="{0D108BD9-81ED-4DB2-BD59-A6C34878D82A}">
                    <a16:rowId xmlns:a16="http://schemas.microsoft.com/office/drawing/2014/main" val="4169924937"/>
                  </a:ext>
                </a:extLst>
              </a:tr>
              <a:tr h="255567">
                <a:tc>
                  <a:txBody>
                    <a:bodyPr/>
                    <a:lstStyle/>
                    <a:p>
                      <a:endParaRPr lang="en-GB" sz="800">
                        <a:latin typeface="Arial" panose="020B0604020202020204" pitchFamily="34" charset="0"/>
                        <a:cs typeface="Arial" panose="020B0604020202020204" pitchFamily="34" charset="0"/>
                      </a:endParaRPr>
                    </a:p>
                  </a:txBody>
                  <a:tcPr>
                    <a:solidFill>
                      <a:schemeClr val="bg2">
                        <a:lumMod val="75000"/>
                      </a:schemeClr>
                    </a:solidFill>
                  </a:tcPr>
                </a:tc>
                <a:tc>
                  <a:txBody>
                    <a:bodyPr/>
                    <a:lstStyle/>
                    <a:p>
                      <a:r>
                        <a:rPr lang="en-GB" sz="800">
                          <a:latin typeface="Arial" panose="020B0604020202020204" pitchFamily="34" charset="0"/>
                          <a:cs typeface="Arial" panose="020B0604020202020204" pitchFamily="34" charset="0"/>
                        </a:rPr>
                        <a:t>No change</a:t>
                      </a:r>
                    </a:p>
                  </a:txBody>
                  <a:tcPr>
                    <a:noFill/>
                  </a:tcPr>
                </a:tc>
                <a:extLst>
                  <a:ext uri="{0D108BD9-81ED-4DB2-BD59-A6C34878D82A}">
                    <a16:rowId xmlns:a16="http://schemas.microsoft.com/office/drawing/2014/main" val="533252862"/>
                  </a:ext>
                </a:extLst>
              </a:tr>
            </a:tbl>
          </a:graphicData>
        </a:graphic>
      </p:graphicFrame>
      <p:grpSp>
        <p:nvGrpSpPr>
          <p:cNvPr id="10" name="Group 9">
            <a:extLst>
              <a:ext uri="{FF2B5EF4-FFF2-40B4-BE49-F238E27FC236}">
                <a16:creationId xmlns:a16="http://schemas.microsoft.com/office/drawing/2014/main" id="{3384E8AB-BD35-C488-217B-769980E2906A}"/>
              </a:ext>
            </a:extLst>
          </p:cNvPr>
          <p:cNvGrpSpPr/>
          <p:nvPr/>
        </p:nvGrpSpPr>
        <p:grpSpPr>
          <a:xfrm>
            <a:off x="9641050" y="5559118"/>
            <a:ext cx="2133600" cy="281495"/>
            <a:chOff x="8023654" y="5301158"/>
            <a:chExt cx="2133600" cy="281495"/>
          </a:xfrm>
        </p:grpSpPr>
        <p:sp>
          <p:nvSpPr>
            <p:cNvPr id="12" name="TextBox 11">
              <a:extLst>
                <a:ext uri="{FF2B5EF4-FFF2-40B4-BE49-F238E27FC236}">
                  <a16:creationId xmlns:a16="http://schemas.microsoft.com/office/drawing/2014/main" id="{1F2E7684-7D86-A57B-EC0D-B2904F2B65A1}"/>
                </a:ext>
              </a:extLst>
            </p:cNvPr>
            <p:cNvSpPr txBox="1"/>
            <p:nvPr/>
          </p:nvSpPr>
          <p:spPr>
            <a:xfrm>
              <a:off x="8023654" y="5336432"/>
              <a:ext cx="2133600" cy="246221"/>
            </a:xfrm>
            <a:prstGeom prst="rect">
              <a:avLst/>
            </a:prstGeom>
            <a:noFill/>
          </p:spPr>
          <p:txBody>
            <a:bodyPr wrap="square" rtlCol="0">
              <a:spAutoFit/>
            </a:bodyPr>
            <a:lstStyle/>
            <a:p>
              <a:r>
                <a:rPr lang="en-GB" sz="1000" b="1">
                  <a:solidFill>
                    <a:srgbClr val="2F5597"/>
                  </a:solidFill>
                  <a:latin typeface="Avenir Next LT Pro Light" panose="020B0304020202020204" pitchFamily="34" charset="0"/>
                  <a:cs typeface="Arial" panose="020B0604020202020204" pitchFamily="34" charset="0"/>
                </a:rPr>
                <a:t>Good to be high </a:t>
              </a:r>
            </a:p>
          </p:txBody>
        </p:sp>
        <p:sp>
          <p:nvSpPr>
            <p:cNvPr id="15" name="Arrow: Up 14">
              <a:extLst>
                <a:ext uri="{FF2B5EF4-FFF2-40B4-BE49-F238E27FC236}">
                  <a16:creationId xmlns:a16="http://schemas.microsoft.com/office/drawing/2014/main" id="{BE2B1A33-5E76-D86A-E9A5-B035D7E580A9}"/>
                </a:ext>
              </a:extLst>
            </p:cNvPr>
            <p:cNvSpPr/>
            <p:nvPr/>
          </p:nvSpPr>
          <p:spPr>
            <a:xfrm>
              <a:off x="9167013" y="5301158"/>
              <a:ext cx="172995" cy="276999"/>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atin typeface="Avenir Next LT Pro Light" panose="020B0304020202020204" pitchFamily="34" charset="0"/>
              </a:endParaRPr>
            </a:p>
          </p:txBody>
        </p:sp>
      </p:grpSp>
      <p:graphicFrame>
        <p:nvGraphicFramePr>
          <p:cNvPr id="6" name="Table 5">
            <a:extLst>
              <a:ext uri="{FF2B5EF4-FFF2-40B4-BE49-F238E27FC236}">
                <a16:creationId xmlns:a16="http://schemas.microsoft.com/office/drawing/2014/main" id="{66EAF138-B2F2-AACE-A57A-FA823003C140}"/>
              </a:ext>
            </a:extLst>
          </p:cNvPr>
          <p:cNvGraphicFramePr>
            <a:graphicFrameLocks noGrp="1"/>
          </p:cNvGraphicFramePr>
          <p:nvPr>
            <p:extLst>
              <p:ext uri="{D42A27DB-BD31-4B8C-83A1-F6EECF244321}">
                <p14:modId xmlns:p14="http://schemas.microsoft.com/office/powerpoint/2010/main" val="57961453"/>
              </p:ext>
            </p:extLst>
          </p:nvPr>
        </p:nvGraphicFramePr>
        <p:xfrm>
          <a:off x="142374" y="5257190"/>
          <a:ext cx="7470541" cy="1201668"/>
        </p:xfrm>
        <a:graphic>
          <a:graphicData uri="http://schemas.openxmlformats.org/drawingml/2006/table">
            <a:tbl>
              <a:tblPr>
                <a:tableStyleId>{5C22544A-7EE6-4342-B048-85BDC9FD1C3A}</a:tableStyleId>
              </a:tblPr>
              <a:tblGrid>
                <a:gridCol w="695275">
                  <a:extLst>
                    <a:ext uri="{9D8B030D-6E8A-4147-A177-3AD203B41FA5}">
                      <a16:colId xmlns:a16="http://schemas.microsoft.com/office/drawing/2014/main" val="3909117561"/>
                    </a:ext>
                  </a:extLst>
                </a:gridCol>
                <a:gridCol w="456831">
                  <a:extLst>
                    <a:ext uri="{9D8B030D-6E8A-4147-A177-3AD203B41FA5}">
                      <a16:colId xmlns:a16="http://schemas.microsoft.com/office/drawing/2014/main" val="2957058365"/>
                    </a:ext>
                  </a:extLst>
                </a:gridCol>
                <a:gridCol w="457851">
                  <a:extLst>
                    <a:ext uri="{9D8B030D-6E8A-4147-A177-3AD203B41FA5}">
                      <a16:colId xmlns:a16="http://schemas.microsoft.com/office/drawing/2014/main" val="584404357"/>
                    </a:ext>
                  </a:extLst>
                </a:gridCol>
                <a:gridCol w="488382">
                  <a:extLst>
                    <a:ext uri="{9D8B030D-6E8A-4147-A177-3AD203B41FA5}">
                      <a16:colId xmlns:a16="http://schemas.microsoft.com/office/drawing/2014/main" val="34377059"/>
                    </a:ext>
                  </a:extLst>
                </a:gridCol>
                <a:gridCol w="488382">
                  <a:extLst>
                    <a:ext uri="{9D8B030D-6E8A-4147-A177-3AD203B41FA5}">
                      <a16:colId xmlns:a16="http://schemas.microsoft.com/office/drawing/2014/main" val="2582536543"/>
                    </a:ext>
                  </a:extLst>
                </a:gridCol>
                <a:gridCol w="488382">
                  <a:extLst>
                    <a:ext uri="{9D8B030D-6E8A-4147-A177-3AD203B41FA5}">
                      <a16:colId xmlns:a16="http://schemas.microsoft.com/office/drawing/2014/main" val="592916444"/>
                    </a:ext>
                  </a:extLst>
                </a:gridCol>
                <a:gridCol w="488382">
                  <a:extLst>
                    <a:ext uri="{9D8B030D-6E8A-4147-A177-3AD203B41FA5}">
                      <a16:colId xmlns:a16="http://schemas.microsoft.com/office/drawing/2014/main" val="2646181486"/>
                    </a:ext>
                  </a:extLst>
                </a:gridCol>
                <a:gridCol w="488382">
                  <a:extLst>
                    <a:ext uri="{9D8B030D-6E8A-4147-A177-3AD203B41FA5}">
                      <a16:colId xmlns:a16="http://schemas.microsoft.com/office/drawing/2014/main" val="3770264669"/>
                    </a:ext>
                  </a:extLst>
                </a:gridCol>
                <a:gridCol w="488382">
                  <a:extLst>
                    <a:ext uri="{9D8B030D-6E8A-4147-A177-3AD203B41FA5}">
                      <a16:colId xmlns:a16="http://schemas.microsoft.com/office/drawing/2014/main" val="2481891089"/>
                    </a:ext>
                  </a:extLst>
                </a:gridCol>
                <a:gridCol w="488382">
                  <a:extLst>
                    <a:ext uri="{9D8B030D-6E8A-4147-A177-3AD203B41FA5}">
                      <a16:colId xmlns:a16="http://schemas.microsoft.com/office/drawing/2014/main" val="1622435132"/>
                    </a:ext>
                  </a:extLst>
                </a:gridCol>
                <a:gridCol w="488382">
                  <a:extLst>
                    <a:ext uri="{9D8B030D-6E8A-4147-A177-3AD203B41FA5}">
                      <a16:colId xmlns:a16="http://schemas.microsoft.com/office/drawing/2014/main" val="300029487"/>
                    </a:ext>
                  </a:extLst>
                </a:gridCol>
                <a:gridCol w="488382">
                  <a:extLst>
                    <a:ext uri="{9D8B030D-6E8A-4147-A177-3AD203B41FA5}">
                      <a16:colId xmlns:a16="http://schemas.microsoft.com/office/drawing/2014/main" val="4285347686"/>
                    </a:ext>
                  </a:extLst>
                </a:gridCol>
                <a:gridCol w="488382">
                  <a:extLst>
                    <a:ext uri="{9D8B030D-6E8A-4147-A177-3AD203B41FA5}">
                      <a16:colId xmlns:a16="http://schemas.microsoft.com/office/drawing/2014/main" val="3053455141"/>
                    </a:ext>
                  </a:extLst>
                </a:gridCol>
                <a:gridCol w="488382">
                  <a:extLst>
                    <a:ext uri="{9D8B030D-6E8A-4147-A177-3AD203B41FA5}">
                      <a16:colId xmlns:a16="http://schemas.microsoft.com/office/drawing/2014/main" val="948299878"/>
                    </a:ext>
                  </a:extLst>
                </a:gridCol>
                <a:gridCol w="488382">
                  <a:extLst>
                    <a:ext uri="{9D8B030D-6E8A-4147-A177-3AD203B41FA5}">
                      <a16:colId xmlns:a16="http://schemas.microsoft.com/office/drawing/2014/main" val="3867920378"/>
                    </a:ext>
                  </a:extLst>
                </a:gridCol>
              </a:tblGrid>
              <a:tr h="432954">
                <a:tc>
                  <a:txBody>
                    <a:bodyPr/>
                    <a:lstStyle/>
                    <a:p>
                      <a:pPr algn="l" fontAlgn="b"/>
                      <a:endParaRPr lang="en-GB" sz="1100" b="0" i="0" u="none" strike="noStrike">
                        <a:solidFill>
                          <a:srgbClr val="000000"/>
                        </a:solidFill>
                        <a:effectLst/>
                        <a:latin typeface="Avenir Next LT Pro Light" panose="020B0304020202020204" pitchFamily="34" charset="0"/>
                        <a:cs typeface="Arial" panose="020B0604020202020204" pitchFamily="34" charset="0"/>
                      </a:endParaRPr>
                    </a:p>
                  </a:txBody>
                  <a:tcPr marL="6350" marR="6350" marT="6350" marB="0" anchor="b">
                    <a:noFill/>
                  </a:tcPr>
                </a:tc>
                <a:tc>
                  <a:txBody>
                    <a:bodyPr/>
                    <a:lstStyle/>
                    <a:p>
                      <a:pPr algn="ctr" fontAlgn="ctr"/>
                      <a:r>
                        <a:rPr lang="en-GB" sz="1000" b="1" i="0" u="none" strike="noStrike">
                          <a:solidFill>
                            <a:srgbClr val="000000"/>
                          </a:solidFill>
                          <a:effectLst/>
                          <a:latin typeface="Avenir Next LT Pro Light"/>
                          <a:cs typeface="Arial"/>
                        </a:rPr>
                        <a:t>2010-11</a:t>
                      </a:r>
                    </a:p>
                  </a:txBody>
                  <a:tcPr marL="6350" marR="6350" marT="6350" marB="0" anchor="ctr">
                    <a:noFill/>
                  </a:tcPr>
                </a:tc>
                <a:tc>
                  <a:txBody>
                    <a:bodyPr/>
                    <a:lstStyle/>
                    <a:p>
                      <a:pPr algn="ctr" fontAlgn="ctr"/>
                      <a:r>
                        <a:rPr lang="en-GB" sz="1000" b="1" i="0" u="none" strike="noStrike">
                          <a:solidFill>
                            <a:srgbClr val="000000"/>
                          </a:solidFill>
                          <a:effectLst/>
                          <a:latin typeface="Avenir Next LT Pro Light"/>
                          <a:cs typeface="Arial"/>
                        </a:rPr>
                        <a:t>2011-12</a:t>
                      </a:r>
                    </a:p>
                  </a:txBody>
                  <a:tcPr marL="6350" marR="6350" marT="6350" marB="0" anchor="ctr">
                    <a:noFill/>
                  </a:tcPr>
                </a:tc>
                <a:tc>
                  <a:txBody>
                    <a:bodyPr/>
                    <a:lstStyle/>
                    <a:p>
                      <a:pPr algn="ctr" fontAlgn="ctr"/>
                      <a:r>
                        <a:rPr lang="en-GB" sz="1000" b="1" i="0" u="none" strike="noStrike">
                          <a:solidFill>
                            <a:srgbClr val="000000"/>
                          </a:solidFill>
                          <a:effectLst/>
                          <a:latin typeface="Avenir Next LT Pro Light"/>
                          <a:cs typeface="Arial"/>
                        </a:rPr>
                        <a:t>2012-13</a:t>
                      </a:r>
                    </a:p>
                  </a:txBody>
                  <a:tcPr marL="6350" marR="6350" marT="6350" marB="0" anchor="ctr">
                    <a:noFill/>
                  </a:tcPr>
                </a:tc>
                <a:tc>
                  <a:txBody>
                    <a:bodyPr/>
                    <a:lstStyle/>
                    <a:p>
                      <a:pPr algn="ctr" fontAlgn="ctr"/>
                      <a:r>
                        <a:rPr lang="en-GB" sz="1000" b="1" i="0" u="none" strike="noStrike">
                          <a:solidFill>
                            <a:srgbClr val="000000"/>
                          </a:solidFill>
                          <a:effectLst/>
                          <a:latin typeface="Avenir Next LT Pro Light"/>
                          <a:cs typeface="Arial"/>
                        </a:rPr>
                        <a:t>2013-14</a:t>
                      </a:r>
                    </a:p>
                  </a:txBody>
                  <a:tcPr marL="6350" marR="6350" marT="6350" marB="0" anchor="ctr">
                    <a:noFill/>
                  </a:tcPr>
                </a:tc>
                <a:tc>
                  <a:txBody>
                    <a:bodyPr/>
                    <a:lstStyle/>
                    <a:p>
                      <a:pPr algn="ctr" fontAlgn="ctr"/>
                      <a:r>
                        <a:rPr lang="en-GB" sz="1000" b="1" i="0" u="none" strike="noStrike">
                          <a:solidFill>
                            <a:srgbClr val="000000"/>
                          </a:solidFill>
                          <a:effectLst/>
                          <a:latin typeface="Avenir Next LT Pro Light"/>
                          <a:cs typeface="Arial"/>
                        </a:rPr>
                        <a:t>2014-15</a:t>
                      </a:r>
                    </a:p>
                  </a:txBody>
                  <a:tcPr marL="6350" marR="6350" marT="6350" marB="0" anchor="ctr">
                    <a:noFill/>
                  </a:tcPr>
                </a:tc>
                <a:tc>
                  <a:txBody>
                    <a:bodyPr/>
                    <a:lstStyle/>
                    <a:p>
                      <a:pPr algn="ctr" fontAlgn="ctr"/>
                      <a:r>
                        <a:rPr lang="en-GB" sz="1000" b="1" u="none" strike="noStrike">
                          <a:effectLst/>
                          <a:latin typeface="Avenir Next LT Pro Light"/>
                          <a:cs typeface="Arial"/>
                        </a:rPr>
                        <a:t>2015-16</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u="none" strike="noStrike">
                          <a:effectLst/>
                          <a:latin typeface="Avenir Next LT Pro Light"/>
                          <a:cs typeface="Arial"/>
                        </a:rPr>
                        <a:t>2016-17</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u="none" strike="noStrike">
                          <a:effectLst/>
                          <a:latin typeface="Avenir Next LT Pro Light"/>
                          <a:cs typeface="Arial"/>
                        </a:rPr>
                        <a:t>2017-18</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u="none" strike="noStrike">
                          <a:effectLst/>
                          <a:latin typeface="Avenir Next LT Pro Light"/>
                          <a:cs typeface="Arial"/>
                        </a:rPr>
                        <a:t>2018-19</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u="none" strike="noStrike">
                          <a:effectLst/>
                          <a:latin typeface="Avenir Next LT Pro Light"/>
                          <a:cs typeface="Arial"/>
                        </a:rPr>
                        <a:t>2020-21</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i="0" u="none" strike="noStrike">
                          <a:solidFill>
                            <a:srgbClr val="000000"/>
                          </a:solidFill>
                          <a:effectLst/>
                          <a:latin typeface="Avenir Next LT Pro Light"/>
                          <a:cs typeface="Arial"/>
                        </a:rPr>
                        <a:t>2021-22</a:t>
                      </a:r>
                    </a:p>
                  </a:txBody>
                  <a:tcPr marL="6350" marR="6350" marT="6350" marB="0" anchor="ctr">
                    <a:noFill/>
                  </a:tcPr>
                </a:tc>
                <a:tc>
                  <a:txBody>
                    <a:bodyPr/>
                    <a:lstStyle/>
                    <a:p>
                      <a:pPr algn="ctr" fontAlgn="ctr"/>
                      <a:r>
                        <a:rPr lang="en-GB" sz="1000" b="1" i="0" u="none" strike="noStrike">
                          <a:solidFill>
                            <a:srgbClr val="000000"/>
                          </a:solidFill>
                          <a:effectLst/>
                          <a:latin typeface="Avenir Next LT Pro Light"/>
                          <a:cs typeface="Arial"/>
                        </a:rPr>
                        <a:t>2022-23</a:t>
                      </a:r>
                    </a:p>
                  </a:txBody>
                  <a:tcPr marL="6350" marR="6350" marT="6350" marB="0" anchor="ctr">
                    <a:noFill/>
                  </a:tcPr>
                </a:tc>
                <a:tc>
                  <a:txBody>
                    <a:bodyPr/>
                    <a:lstStyle/>
                    <a:p>
                      <a:pPr lvl="0" algn="ctr">
                        <a:buNone/>
                      </a:pPr>
                      <a:r>
                        <a:rPr lang="en-GB" sz="1000" b="1" i="0" u="none" strike="noStrike">
                          <a:solidFill>
                            <a:srgbClr val="000000"/>
                          </a:solidFill>
                          <a:effectLst/>
                          <a:latin typeface="Avenir Next LT Pro Light"/>
                          <a:cs typeface="Arial"/>
                        </a:rPr>
                        <a:t>2023-24</a:t>
                      </a:r>
                    </a:p>
                  </a:txBody>
                  <a:tcPr marL="6350" marR="6350" marT="6350" marB="0" anchor="ctr">
                    <a:noFill/>
                  </a:tcPr>
                </a:tc>
                <a:tc>
                  <a:txBody>
                    <a:bodyPr/>
                    <a:lstStyle/>
                    <a:p>
                      <a:pPr lvl="0" algn="ctr">
                        <a:buNone/>
                      </a:pPr>
                      <a:r>
                        <a:rPr lang="en-GB" sz="1000" b="1" i="0" u="none" strike="noStrike">
                          <a:solidFill>
                            <a:srgbClr val="000000"/>
                          </a:solidFill>
                          <a:effectLst/>
                          <a:latin typeface="Avenir Next LT Pro Light"/>
                          <a:cs typeface="Arial"/>
                        </a:rPr>
                        <a:t>2024-25</a:t>
                      </a:r>
                    </a:p>
                  </a:txBody>
                  <a:tcPr marL="6350" marR="6350" marT="6350" marB="0" anchor="ctr">
                    <a:noFill/>
                  </a:tcPr>
                </a:tc>
                <a:extLst>
                  <a:ext uri="{0D108BD9-81ED-4DB2-BD59-A6C34878D82A}">
                    <a16:rowId xmlns:a16="http://schemas.microsoft.com/office/drawing/2014/main" val="1951791612"/>
                  </a:ext>
                </a:extLst>
              </a:tr>
              <a:tr h="256238">
                <a:tc>
                  <a:txBody>
                    <a:bodyPr/>
                    <a:lstStyle/>
                    <a:p>
                      <a:pPr algn="l" fontAlgn="b"/>
                      <a:r>
                        <a:rPr lang="en-GB" sz="1100" u="none" strike="noStrike">
                          <a:effectLst/>
                          <a:latin typeface="Avenir Next LT Pro Light"/>
                          <a:cs typeface="Arial"/>
                        </a:rPr>
                        <a:t>England</a:t>
                      </a:r>
                      <a:endParaRPr lang="en-GB" sz="1100" b="0" i="0" u="none" strike="noStrike">
                        <a:solidFill>
                          <a:srgbClr val="000000"/>
                        </a:solidFill>
                        <a:effectLst/>
                        <a:latin typeface="Avenir Next LT Pro Light"/>
                        <a:cs typeface="Arial"/>
                      </a:endParaRPr>
                    </a:p>
                  </a:txBody>
                  <a:tcPr marL="6350" marR="6350" marT="6350" marB="0" anchor="b">
                    <a:noFill/>
                  </a:tcPr>
                </a:tc>
                <a:tc>
                  <a:txBody>
                    <a:bodyPr/>
                    <a:lstStyle/>
                    <a:p>
                      <a:pPr algn="ctr" fontAlgn="b"/>
                      <a:r>
                        <a:rPr lang="en-GB" sz="1100" b="0" i="0" u="none" strike="noStrike">
                          <a:solidFill>
                            <a:srgbClr val="000000"/>
                          </a:solidFill>
                          <a:effectLst/>
                          <a:latin typeface="Avenir Next LT Pro Light"/>
                          <a:cs typeface="Arial"/>
                        </a:rPr>
                        <a:t>41.9</a:t>
                      </a:r>
                    </a:p>
                  </a:txBody>
                  <a:tcPr marL="6350" marR="6350" marT="6350" marB="0" anchor="b">
                    <a:noFill/>
                  </a:tcPr>
                </a:tc>
                <a:tc>
                  <a:txBody>
                    <a:bodyPr/>
                    <a:lstStyle/>
                    <a:p>
                      <a:pPr algn="ctr" fontAlgn="b"/>
                      <a:r>
                        <a:rPr lang="en-GB" sz="1100" b="0" i="0" u="none" strike="noStrike">
                          <a:solidFill>
                            <a:srgbClr val="000000"/>
                          </a:solidFill>
                          <a:effectLst/>
                          <a:latin typeface="Avenir Next LT Pro Light"/>
                          <a:cs typeface="Arial"/>
                        </a:rPr>
                        <a:t>42.3</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43.2</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44.5</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44.8</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45.4</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45.4</a:t>
                      </a:r>
                    </a:p>
                  </a:txBody>
                  <a:tcPr marL="6350" marR="6350" marT="6350" marB="0" anchor="b">
                    <a:solidFill>
                      <a:schemeClr val="bg2">
                        <a:lumMod val="75000"/>
                      </a:schemeClr>
                    </a:solidFill>
                  </a:tcPr>
                </a:tc>
                <a:tc>
                  <a:txBody>
                    <a:bodyPr/>
                    <a:lstStyle/>
                    <a:p>
                      <a:pPr algn="ctr" fontAlgn="b"/>
                      <a:r>
                        <a:rPr lang="en-GB" sz="1100" b="0" i="0" u="none" strike="noStrike">
                          <a:solidFill>
                            <a:srgbClr val="000000"/>
                          </a:solidFill>
                          <a:effectLst/>
                          <a:latin typeface="Avenir Next LT Pro Light"/>
                          <a:cs typeface="Arial"/>
                        </a:rPr>
                        <a:t>46.0</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45.9</a:t>
                      </a:r>
                    </a:p>
                  </a:txBody>
                  <a:tcPr marL="6350" marR="6350" marT="6350" marB="0" anchor="b">
                    <a:solidFill>
                      <a:srgbClr val="FFC000"/>
                    </a:solidFill>
                  </a:tcPr>
                </a:tc>
                <a:tc>
                  <a:txBody>
                    <a:bodyPr/>
                    <a:lstStyle/>
                    <a:p>
                      <a:pPr algn="ctr" fontAlgn="b"/>
                      <a:r>
                        <a:rPr lang="en-GB" sz="1100" b="0" i="0" u="none" strike="noStrike">
                          <a:solidFill>
                            <a:srgbClr val="000000"/>
                          </a:solidFill>
                          <a:effectLst/>
                          <a:latin typeface="Avenir Next LT Pro Light"/>
                          <a:cs typeface="Arial"/>
                        </a:rPr>
                        <a:t>45.9</a:t>
                      </a:r>
                    </a:p>
                  </a:txBody>
                  <a:tcPr marL="6350" marR="6350" marT="6350" marB="0" anchor="b">
                    <a:solidFill>
                      <a:schemeClr val="bg2">
                        <a:lumMod val="75000"/>
                      </a:schemeClr>
                    </a:solidFill>
                  </a:tcPr>
                </a:tc>
                <a:tc>
                  <a:txBody>
                    <a:bodyPr/>
                    <a:lstStyle/>
                    <a:p>
                      <a:pPr algn="ctr" fontAlgn="b"/>
                      <a:r>
                        <a:rPr lang="en-GB" sz="1100" b="0" i="0" u="none" strike="noStrike">
                          <a:solidFill>
                            <a:srgbClr val="000000"/>
                          </a:solidFill>
                          <a:effectLst/>
                          <a:latin typeface="Avenir Next LT Pro Light"/>
                          <a:cs typeface="Arial"/>
                        </a:rPr>
                        <a:t>40.6</a:t>
                      </a:r>
                    </a:p>
                  </a:txBody>
                  <a:tcPr marL="6350" marR="6350" marT="6350" marB="0" anchor="b">
                    <a:solidFill>
                      <a:srgbClr val="FFC000"/>
                    </a:solidFill>
                  </a:tcPr>
                </a:tc>
                <a:tc>
                  <a:txBody>
                    <a:bodyPr/>
                    <a:lstStyle/>
                    <a:p>
                      <a:pPr algn="ctr" fontAlgn="b"/>
                      <a:r>
                        <a:rPr lang="en-GB" sz="1100" b="0" i="0" u="none" strike="noStrike">
                          <a:solidFill>
                            <a:srgbClr val="000000"/>
                          </a:solidFill>
                          <a:effectLst/>
                          <a:latin typeface="Avenir Next LT Pro Light"/>
                          <a:cs typeface="Arial"/>
                        </a:rPr>
                        <a:t>44.4</a:t>
                      </a:r>
                    </a:p>
                  </a:txBody>
                  <a:tcPr marL="6350" marR="6350" marT="6350" marB="0" anchor="b">
                    <a:solidFill>
                      <a:srgbClr val="92D050"/>
                    </a:solidFill>
                  </a:tcPr>
                </a:tc>
                <a:tc>
                  <a:txBody>
                    <a:bodyPr/>
                    <a:lstStyle/>
                    <a:p>
                      <a:pPr lvl="0" algn="ctr">
                        <a:buNone/>
                      </a:pPr>
                      <a:r>
                        <a:rPr lang="en-GB" sz="1100" b="0" i="0" u="none" strike="noStrike">
                          <a:solidFill>
                            <a:srgbClr val="000000"/>
                          </a:solidFill>
                          <a:effectLst/>
                          <a:latin typeface="Avenir Next LT Pro Light"/>
                          <a:cs typeface="Arial"/>
                        </a:rPr>
                        <a:t>45.6</a:t>
                      </a:r>
                    </a:p>
                  </a:txBody>
                  <a:tcPr marL="6350" marR="6350" marT="6350" marB="0" anchor="b">
                    <a:solidFill>
                      <a:srgbClr val="92D050"/>
                    </a:solidFill>
                  </a:tcPr>
                </a:tc>
                <a:tc>
                  <a:txBody>
                    <a:bodyPr/>
                    <a:lstStyle/>
                    <a:p>
                      <a:pPr lvl="0" algn="ctr">
                        <a:buNone/>
                      </a:pPr>
                      <a:r>
                        <a:rPr lang="en-GB" sz="1100" b="0" i="0" u="none" strike="noStrike">
                          <a:solidFill>
                            <a:srgbClr val="000000"/>
                          </a:solidFill>
                          <a:effectLst/>
                          <a:latin typeface="Avenir Next LT Pro Light"/>
                          <a:cs typeface="Arial"/>
                        </a:rPr>
                        <a:t>45.4</a:t>
                      </a:r>
                    </a:p>
                  </a:txBody>
                  <a:tcPr marL="6350" marR="6350" marT="6350" marB="0" anchor="b">
                    <a:solidFill>
                      <a:srgbClr val="FFC000"/>
                    </a:solidFill>
                  </a:tcPr>
                </a:tc>
                <a:extLst>
                  <a:ext uri="{0D108BD9-81ED-4DB2-BD59-A6C34878D82A}">
                    <a16:rowId xmlns:a16="http://schemas.microsoft.com/office/drawing/2014/main" val="3886979757"/>
                  </a:ext>
                </a:extLst>
              </a:tr>
              <a:tr h="256238">
                <a:tc>
                  <a:txBody>
                    <a:bodyPr/>
                    <a:lstStyle/>
                    <a:p>
                      <a:pPr algn="l" fontAlgn="b"/>
                      <a:r>
                        <a:rPr lang="en-GB" sz="1100" u="none" strike="noStrike">
                          <a:effectLst/>
                          <a:latin typeface="Avenir Next LT Pro Light"/>
                          <a:cs typeface="Arial"/>
                        </a:rPr>
                        <a:t>South East</a:t>
                      </a:r>
                      <a:endParaRPr lang="en-GB" sz="1100" b="0" i="0" u="none" strike="noStrike">
                        <a:solidFill>
                          <a:srgbClr val="000000"/>
                        </a:solidFill>
                        <a:effectLst/>
                        <a:latin typeface="Avenir Next LT Pro Light"/>
                        <a:cs typeface="Arial"/>
                      </a:endParaRPr>
                    </a:p>
                  </a:txBody>
                  <a:tcPr marL="6350" marR="6350" marT="6350" marB="0" anchor="b">
                    <a:noFill/>
                  </a:tcPr>
                </a:tc>
                <a:tc>
                  <a:txBody>
                    <a:bodyPr/>
                    <a:lstStyle/>
                    <a:p>
                      <a:pPr algn="ctr" fontAlgn="b"/>
                      <a:r>
                        <a:rPr lang="en-GB" sz="1100" b="0" i="0" u="none" strike="noStrike">
                          <a:solidFill>
                            <a:srgbClr val="000000"/>
                          </a:solidFill>
                          <a:effectLst/>
                          <a:latin typeface="Avenir Next LT Pro Light"/>
                          <a:cs typeface="Arial"/>
                        </a:rPr>
                        <a:t>41.2</a:t>
                      </a:r>
                    </a:p>
                  </a:txBody>
                  <a:tcPr marL="6350" marR="6350" marT="6350" marB="0" anchor="b">
                    <a:noFill/>
                  </a:tcPr>
                </a:tc>
                <a:tc>
                  <a:txBody>
                    <a:bodyPr/>
                    <a:lstStyle/>
                    <a:p>
                      <a:pPr algn="ctr" fontAlgn="b"/>
                      <a:r>
                        <a:rPr lang="en-GB" sz="1100" b="0" i="0" u="none" strike="noStrike">
                          <a:solidFill>
                            <a:srgbClr val="000000"/>
                          </a:solidFill>
                          <a:effectLst/>
                          <a:latin typeface="Avenir Next LT Pro Light"/>
                          <a:cs typeface="Arial"/>
                        </a:rPr>
                        <a:t>41.4</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43.9</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45.3</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47.1</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46.8</a:t>
                      </a:r>
                    </a:p>
                  </a:txBody>
                  <a:tcPr marL="6350" marR="6350" marT="6350" marB="0" anchor="b">
                    <a:solidFill>
                      <a:srgbClr val="FFC000"/>
                    </a:solidFill>
                  </a:tcPr>
                </a:tc>
                <a:tc>
                  <a:txBody>
                    <a:bodyPr/>
                    <a:lstStyle/>
                    <a:p>
                      <a:pPr algn="ctr" fontAlgn="b"/>
                      <a:r>
                        <a:rPr lang="en-GB" sz="1100" b="0" i="0" u="none" strike="noStrike">
                          <a:solidFill>
                            <a:srgbClr val="000000"/>
                          </a:solidFill>
                          <a:effectLst/>
                          <a:latin typeface="Avenir Next LT Pro Light"/>
                          <a:cs typeface="Arial"/>
                        </a:rPr>
                        <a:t>46.6</a:t>
                      </a:r>
                    </a:p>
                  </a:txBody>
                  <a:tcPr marL="6350" marR="6350" marT="6350" marB="0" anchor="b">
                    <a:solidFill>
                      <a:srgbClr val="FFC000"/>
                    </a:solidFill>
                  </a:tcPr>
                </a:tc>
                <a:tc>
                  <a:txBody>
                    <a:bodyPr/>
                    <a:lstStyle/>
                    <a:p>
                      <a:pPr algn="ctr" fontAlgn="b"/>
                      <a:r>
                        <a:rPr lang="en-GB" sz="1100" b="0" i="0" u="none" strike="noStrike">
                          <a:solidFill>
                            <a:srgbClr val="000000"/>
                          </a:solidFill>
                          <a:effectLst/>
                          <a:latin typeface="Avenir Next LT Pro Light"/>
                          <a:cs typeface="Arial"/>
                        </a:rPr>
                        <a:t>47.0</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47.8</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45.5</a:t>
                      </a:r>
                    </a:p>
                  </a:txBody>
                  <a:tcPr marL="6350" marR="6350" marT="6350" marB="0" anchor="b">
                    <a:solidFill>
                      <a:srgbClr val="FFC000"/>
                    </a:solidFill>
                  </a:tcPr>
                </a:tc>
                <a:tc>
                  <a:txBody>
                    <a:bodyPr/>
                    <a:lstStyle/>
                    <a:p>
                      <a:pPr algn="ctr" fontAlgn="b"/>
                      <a:r>
                        <a:rPr lang="en-GB" sz="1100" b="0" i="0" u="none" strike="noStrike">
                          <a:solidFill>
                            <a:srgbClr val="000000"/>
                          </a:solidFill>
                          <a:effectLst/>
                          <a:latin typeface="Avenir Next LT Pro Light"/>
                          <a:cs typeface="Arial"/>
                        </a:rPr>
                        <a:t>40.7</a:t>
                      </a:r>
                    </a:p>
                  </a:txBody>
                  <a:tcPr marL="6350" marR="6350" marT="6350" marB="0" anchor="b">
                    <a:solidFill>
                      <a:srgbClr val="FFC000"/>
                    </a:solidFill>
                  </a:tcPr>
                </a:tc>
                <a:tc>
                  <a:txBody>
                    <a:bodyPr/>
                    <a:lstStyle/>
                    <a:p>
                      <a:pPr algn="ctr" fontAlgn="b"/>
                      <a:r>
                        <a:rPr lang="en-GB" sz="1100" b="0" i="0" u="none" strike="noStrike">
                          <a:solidFill>
                            <a:srgbClr val="000000"/>
                          </a:solidFill>
                          <a:effectLst/>
                          <a:latin typeface="Avenir Next LT Pro Light"/>
                          <a:cs typeface="Arial"/>
                        </a:rPr>
                        <a:t>45.2</a:t>
                      </a:r>
                    </a:p>
                  </a:txBody>
                  <a:tcPr marL="6350" marR="6350" marT="6350" marB="0" anchor="b">
                    <a:solidFill>
                      <a:srgbClr val="92D050"/>
                    </a:solidFill>
                  </a:tcPr>
                </a:tc>
                <a:tc>
                  <a:txBody>
                    <a:bodyPr/>
                    <a:lstStyle/>
                    <a:p>
                      <a:pPr lvl="0" algn="ctr">
                        <a:buNone/>
                      </a:pPr>
                      <a:r>
                        <a:rPr lang="en-GB" sz="1100" b="0" i="0" u="none" strike="noStrike">
                          <a:solidFill>
                            <a:srgbClr val="000000"/>
                          </a:solidFill>
                          <a:effectLst/>
                          <a:latin typeface="Avenir Next LT Pro Light"/>
                          <a:cs typeface="Arial"/>
                        </a:rPr>
                        <a:t>46.6</a:t>
                      </a:r>
                    </a:p>
                  </a:txBody>
                  <a:tcPr marL="6350" marR="6350" marT="6350" marB="0" anchor="b">
                    <a:solidFill>
                      <a:srgbClr val="92D050"/>
                    </a:solidFill>
                  </a:tcPr>
                </a:tc>
                <a:tc>
                  <a:txBody>
                    <a:bodyPr/>
                    <a:lstStyle/>
                    <a:p>
                      <a:pPr lvl="0" algn="ctr">
                        <a:buNone/>
                      </a:pPr>
                      <a:r>
                        <a:rPr lang="en-GB" sz="1100" b="0" i="0" u="none" strike="noStrike">
                          <a:solidFill>
                            <a:srgbClr val="000000"/>
                          </a:solidFill>
                          <a:effectLst/>
                          <a:latin typeface="Avenir Next LT Pro Light"/>
                          <a:cs typeface="Arial"/>
                        </a:rPr>
                        <a:t>46.2</a:t>
                      </a:r>
                    </a:p>
                  </a:txBody>
                  <a:tcPr marL="6350" marR="6350" marT="6350" marB="0" anchor="b">
                    <a:solidFill>
                      <a:srgbClr val="FFC000"/>
                    </a:solidFill>
                  </a:tcPr>
                </a:tc>
                <a:extLst>
                  <a:ext uri="{0D108BD9-81ED-4DB2-BD59-A6C34878D82A}">
                    <a16:rowId xmlns:a16="http://schemas.microsoft.com/office/drawing/2014/main" val="1102100295"/>
                  </a:ext>
                </a:extLst>
              </a:tr>
              <a:tr h="256238">
                <a:tc>
                  <a:txBody>
                    <a:bodyPr/>
                    <a:lstStyle/>
                    <a:p>
                      <a:pPr algn="l" fontAlgn="b"/>
                      <a:r>
                        <a:rPr lang="en-GB" sz="1100" u="none" strike="noStrike">
                          <a:effectLst/>
                          <a:latin typeface="Avenir Next LT Pro Light"/>
                          <a:cs typeface="Arial"/>
                        </a:rPr>
                        <a:t>Surrey</a:t>
                      </a:r>
                      <a:endParaRPr lang="en-GB" sz="1100" b="0" i="0" u="none" strike="noStrike">
                        <a:solidFill>
                          <a:srgbClr val="000000"/>
                        </a:solidFill>
                        <a:effectLst/>
                        <a:latin typeface="Avenir Next LT Pro Light"/>
                        <a:cs typeface="Arial"/>
                      </a:endParaRPr>
                    </a:p>
                  </a:txBody>
                  <a:tcPr marL="6350" marR="6350" marT="6350" marB="0" anchor="b">
                    <a:noFill/>
                  </a:tcPr>
                </a:tc>
                <a:tc>
                  <a:txBody>
                    <a:bodyPr/>
                    <a:lstStyle/>
                    <a:p>
                      <a:pPr algn="ctr" fontAlgn="b"/>
                      <a:r>
                        <a:rPr lang="en-GB" sz="1100" b="0" i="0" u="none" strike="noStrike">
                          <a:solidFill>
                            <a:srgbClr val="000000"/>
                          </a:solidFill>
                          <a:effectLst/>
                          <a:latin typeface="Avenir Next LT Pro Light"/>
                          <a:cs typeface="Arial"/>
                        </a:rPr>
                        <a:t>42.8</a:t>
                      </a:r>
                    </a:p>
                  </a:txBody>
                  <a:tcPr marL="6350" marR="6350" marT="6350" marB="0" anchor="b">
                    <a:noFill/>
                  </a:tcPr>
                </a:tc>
                <a:tc>
                  <a:txBody>
                    <a:bodyPr/>
                    <a:lstStyle/>
                    <a:p>
                      <a:pPr algn="ctr" fontAlgn="b"/>
                      <a:r>
                        <a:rPr lang="en-GB" sz="1100" b="0" i="0" u="none" strike="noStrike">
                          <a:solidFill>
                            <a:srgbClr val="000000"/>
                          </a:solidFill>
                          <a:effectLst/>
                          <a:latin typeface="Avenir Next LT Pro Light"/>
                          <a:cs typeface="Arial"/>
                        </a:rPr>
                        <a:t>43.5</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42.9</a:t>
                      </a:r>
                    </a:p>
                  </a:txBody>
                  <a:tcPr marL="6350" marR="6350" marT="6350" marB="0" anchor="b">
                    <a:solidFill>
                      <a:srgbClr val="FFC000"/>
                    </a:solidFill>
                  </a:tcPr>
                </a:tc>
                <a:tc>
                  <a:txBody>
                    <a:bodyPr/>
                    <a:lstStyle/>
                    <a:p>
                      <a:pPr algn="ctr" fontAlgn="b"/>
                      <a:r>
                        <a:rPr lang="en-GB" sz="1100" b="0" i="0" u="none" strike="noStrike">
                          <a:solidFill>
                            <a:srgbClr val="000000"/>
                          </a:solidFill>
                          <a:effectLst/>
                          <a:latin typeface="Avenir Next LT Pro Light"/>
                          <a:cs typeface="Arial"/>
                        </a:rPr>
                        <a:t>49.4</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44.1</a:t>
                      </a:r>
                    </a:p>
                  </a:txBody>
                  <a:tcPr marL="6350" marR="6350" marT="6350" marB="0" anchor="b">
                    <a:solidFill>
                      <a:srgbClr val="FFC000"/>
                    </a:solidFill>
                  </a:tcPr>
                </a:tc>
                <a:tc>
                  <a:txBody>
                    <a:bodyPr/>
                    <a:lstStyle/>
                    <a:p>
                      <a:pPr algn="ctr" fontAlgn="b"/>
                      <a:r>
                        <a:rPr lang="en-GB" sz="1100" b="0" i="0" u="none" strike="noStrike">
                          <a:solidFill>
                            <a:srgbClr val="000000"/>
                          </a:solidFill>
                          <a:effectLst/>
                          <a:latin typeface="Avenir Next LT Pro Light"/>
                          <a:cs typeface="Arial"/>
                        </a:rPr>
                        <a:t>46.4</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47.0</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49.2</a:t>
                      </a:r>
                    </a:p>
                  </a:txBody>
                  <a:tcPr marL="6350" marR="6350" marT="6350" marB="0" anchor="b">
                    <a:solidFill>
                      <a:srgbClr val="92D050"/>
                    </a:solidFill>
                  </a:tcPr>
                </a:tc>
                <a:tc>
                  <a:txBody>
                    <a:bodyPr/>
                    <a:lstStyle/>
                    <a:p>
                      <a:pPr algn="ctr" fontAlgn="b"/>
                      <a:r>
                        <a:rPr lang="en-GB" sz="1100" b="0" i="0" u="none" strike="noStrike">
                          <a:solidFill>
                            <a:srgbClr val="000000"/>
                          </a:solidFill>
                          <a:effectLst/>
                          <a:latin typeface="Avenir Next LT Pro Light"/>
                          <a:cs typeface="Arial"/>
                        </a:rPr>
                        <a:t>48.9</a:t>
                      </a:r>
                    </a:p>
                  </a:txBody>
                  <a:tcPr marL="6350" marR="6350" marT="6350" marB="0" anchor="b">
                    <a:solidFill>
                      <a:srgbClr val="FFC000"/>
                    </a:solidFill>
                  </a:tcPr>
                </a:tc>
                <a:tc>
                  <a:txBody>
                    <a:bodyPr/>
                    <a:lstStyle/>
                    <a:p>
                      <a:pPr algn="ctr" fontAlgn="b"/>
                      <a:r>
                        <a:rPr lang="en-GB" sz="1100" b="0" i="0" u="none" strike="noStrike">
                          <a:solidFill>
                            <a:srgbClr val="000000"/>
                          </a:solidFill>
                          <a:effectLst/>
                          <a:latin typeface="Avenir Next LT Pro Light"/>
                          <a:cs typeface="Arial"/>
                        </a:rPr>
                        <a:t>47.3</a:t>
                      </a:r>
                    </a:p>
                  </a:txBody>
                  <a:tcPr marL="6350" marR="6350" marT="6350" marB="0" anchor="b">
                    <a:solidFill>
                      <a:srgbClr val="FFC000"/>
                    </a:solidFill>
                  </a:tcPr>
                </a:tc>
                <a:tc>
                  <a:txBody>
                    <a:bodyPr/>
                    <a:lstStyle/>
                    <a:p>
                      <a:pPr algn="ctr" fontAlgn="b"/>
                      <a:r>
                        <a:rPr lang="en-GB" sz="1100" b="0" i="0" u="none" strike="noStrike">
                          <a:solidFill>
                            <a:srgbClr val="000000"/>
                          </a:solidFill>
                          <a:effectLst/>
                          <a:latin typeface="Avenir Next LT Pro Light"/>
                          <a:cs typeface="Arial"/>
                        </a:rPr>
                        <a:t>40.8</a:t>
                      </a:r>
                    </a:p>
                  </a:txBody>
                  <a:tcPr marL="6350" marR="6350" marT="6350" marB="0" anchor="b">
                    <a:solidFill>
                      <a:srgbClr val="FFC000"/>
                    </a:solidFill>
                  </a:tcPr>
                </a:tc>
                <a:tc>
                  <a:txBody>
                    <a:bodyPr/>
                    <a:lstStyle/>
                    <a:p>
                      <a:pPr algn="ctr" fontAlgn="b"/>
                      <a:r>
                        <a:rPr lang="en-GB" sz="1100" b="0" i="0" u="none" strike="noStrike">
                          <a:solidFill>
                            <a:srgbClr val="000000"/>
                          </a:solidFill>
                          <a:effectLst/>
                          <a:latin typeface="Avenir Next LT Pro Light"/>
                          <a:cs typeface="Arial"/>
                        </a:rPr>
                        <a:t>46.2</a:t>
                      </a:r>
                    </a:p>
                  </a:txBody>
                  <a:tcPr marL="6350" marR="6350" marT="6350" marB="0" anchor="b">
                    <a:solidFill>
                      <a:srgbClr val="92D050"/>
                    </a:solidFill>
                  </a:tcPr>
                </a:tc>
                <a:tc>
                  <a:txBody>
                    <a:bodyPr/>
                    <a:lstStyle/>
                    <a:p>
                      <a:pPr lvl="0" algn="ctr">
                        <a:buNone/>
                      </a:pPr>
                      <a:r>
                        <a:rPr lang="en-GB" sz="1100" b="0" i="0" u="none" strike="noStrike">
                          <a:solidFill>
                            <a:srgbClr val="000000"/>
                          </a:solidFill>
                          <a:effectLst/>
                          <a:latin typeface="Avenir Next LT Pro Light"/>
                          <a:cs typeface="Arial"/>
                        </a:rPr>
                        <a:t>46.2</a:t>
                      </a:r>
                    </a:p>
                  </a:txBody>
                  <a:tcPr marL="6350" marR="6350" marT="6350" marB="0" anchor="b">
                    <a:solidFill>
                      <a:schemeClr val="bg1">
                        <a:lumMod val="75000"/>
                      </a:schemeClr>
                    </a:solidFill>
                  </a:tcPr>
                </a:tc>
                <a:tc>
                  <a:txBody>
                    <a:bodyPr/>
                    <a:lstStyle/>
                    <a:p>
                      <a:pPr lvl="0" algn="ctr">
                        <a:buNone/>
                      </a:pPr>
                      <a:r>
                        <a:rPr lang="en-GB" sz="1100" b="0" i="0" u="none" strike="noStrike">
                          <a:solidFill>
                            <a:srgbClr val="000000"/>
                          </a:solidFill>
                          <a:effectLst/>
                          <a:latin typeface="Avenir Next LT Pro Light"/>
                          <a:cs typeface="Arial"/>
                        </a:rPr>
                        <a:t>44.1</a:t>
                      </a:r>
                    </a:p>
                  </a:txBody>
                  <a:tcPr marL="6350" marR="6350" marT="6350" marB="0" anchor="b">
                    <a:solidFill>
                      <a:srgbClr val="FFC000"/>
                    </a:solidFill>
                  </a:tcPr>
                </a:tc>
                <a:extLst>
                  <a:ext uri="{0D108BD9-81ED-4DB2-BD59-A6C34878D82A}">
                    <a16:rowId xmlns:a16="http://schemas.microsoft.com/office/drawing/2014/main" val="431076797"/>
                  </a:ext>
                </a:extLst>
              </a:tr>
            </a:tbl>
          </a:graphicData>
        </a:graphic>
      </p:graphicFrame>
      <p:graphicFrame>
        <p:nvGraphicFramePr>
          <p:cNvPr id="5" name="Chart 4">
            <a:extLst>
              <a:ext uri="{FF2B5EF4-FFF2-40B4-BE49-F238E27FC236}">
                <a16:creationId xmlns:a16="http://schemas.microsoft.com/office/drawing/2014/main" id="{10FFBE77-1E0A-4883-93D3-2E7EA1A7A865}"/>
              </a:ext>
            </a:extLst>
          </p:cNvPr>
          <p:cNvGraphicFramePr>
            <a:graphicFrameLocks/>
          </p:cNvGraphicFramePr>
          <p:nvPr>
            <p:extLst>
              <p:ext uri="{D42A27DB-BD31-4B8C-83A1-F6EECF244321}">
                <p14:modId xmlns:p14="http://schemas.microsoft.com/office/powerpoint/2010/main" val="4256195912"/>
              </p:ext>
            </p:extLst>
          </p:nvPr>
        </p:nvGraphicFramePr>
        <p:xfrm>
          <a:off x="696861" y="1094915"/>
          <a:ext cx="5540376" cy="40068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03308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148E8-A509-8CD6-8F25-59650A91AE88}"/>
            </a:ext>
          </a:extLst>
        </p:cNvPr>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18B21390-6C3D-1FAF-55FF-AD1A2740C199}"/>
              </a:ext>
            </a:extLst>
          </p:cNvPr>
          <p:cNvGraphicFramePr>
            <a:graphicFrameLocks noGrp="1"/>
          </p:cNvGraphicFramePr>
          <p:nvPr>
            <p:extLst>
              <p:ext uri="{D42A27DB-BD31-4B8C-83A1-F6EECF244321}">
                <p14:modId xmlns:p14="http://schemas.microsoft.com/office/powerpoint/2010/main" val="844685840"/>
              </p:ext>
            </p:extLst>
          </p:nvPr>
        </p:nvGraphicFramePr>
        <p:xfrm>
          <a:off x="6873570" y="5172578"/>
          <a:ext cx="1450547" cy="1104246"/>
        </p:xfrm>
        <a:graphic>
          <a:graphicData uri="http://schemas.openxmlformats.org/drawingml/2006/table">
            <a:tbl>
              <a:tblPr firstRow="1" bandRow="1">
                <a:tableStyleId>{5C22544A-7EE6-4342-B048-85BDC9FD1C3A}</a:tableStyleId>
              </a:tblPr>
              <a:tblGrid>
                <a:gridCol w="317500">
                  <a:extLst>
                    <a:ext uri="{9D8B030D-6E8A-4147-A177-3AD203B41FA5}">
                      <a16:colId xmlns:a16="http://schemas.microsoft.com/office/drawing/2014/main" val="2323743836"/>
                    </a:ext>
                  </a:extLst>
                </a:gridCol>
                <a:gridCol w="1133047">
                  <a:extLst>
                    <a:ext uri="{9D8B030D-6E8A-4147-A177-3AD203B41FA5}">
                      <a16:colId xmlns:a16="http://schemas.microsoft.com/office/drawing/2014/main" val="2006601243"/>
                    </a:ext>
                  </a:extLst>
                </a:gridCol>
              </a:tblGrid>
              <a:tr h="335191">
                <a:tc gridSpan="2">
                  <a:txBody>
                    <a:bodyPr/>
                    <a:lstStyle/>
                    <a:p>
                      <a:r>
                        <a:rPr lang="en-GB" sz="800">
                          <a:solidFill>
                            <a:schemeClr val="tx1"/>
                          </a:solidFill>
                          <a:latin typeface="Avenir Next LT Pro Light" panose="020B0304020202020204" pitchFamily="34" charset="0"/>
                          <a:cs typeface="Arial" panose="020B0604020202020204" pitchFamily="34" charset="0"/>
                        </a:rPr>
                        <a:t>Change from previous reporting period</a:t>
                      </a:r>
                    </a:p>
                  </a:txBody>
                  <a:tcPr>
                    <a:noFill/>
                  </a:tcPr>
                </a:tc>
                <a:tc hMerge="1">
                  <a:txBody>
                    <a:bodyPr/>
                    <a:lstStyle/>
                    <a:p>
                      <a:endParaRPr lang="en-GB"/>
                    </a:p>
                  </a:txBody>
                  <a:tcPr>
                    <a:noFill/>
                  </a:tcPr>
                </a:tc>
                <a:extLst>
                  <a:ext uri="{0D108BD9-81ED-4DB2-BD59-A6C34878D82A}">
                    <a16:rowId xmlns:a16="http://schemas.microsoft.com/office/drawing/2014/main" val="3585194192"/>
                  </a:ext>
                </a:extLst>
              </a:tr>
              <a:tr h="256322">
                <a:tc>
                  <a:txBody>
                    <a:bodyPr/>
                    <a:lstStyle/>
                    <a:p>
                      <a:endParaRPr lang="en-GB" sz="800">
                        <a:latin typeface="Arial" panose="020B0604020202020204" pitchFamily="34" charset="0"/>
                        <a:cs typeface="Arial" panose="020B0604020202020204" pitchFamily="34" charset="0"/>
                      </a:endParaRPr>
                    </a:p>
                  </a:txBody>
                  <a:tcPr>
                    <a:solidFill>
                      <a:srgbClr val="92D050"/>
                    </a:solidFill>
                  </a:tcPr>
                </a:tc>
                <a:tc>
                  <a:txBody>
                    <a:bodyPr/>
                    <a:lstStyle/>
                    <a:p>
                      <a:r>
                        <a:rPr lang="en-GB" sz="800">
                          <a:latin typeface="Avenir Next LT Pro Light" panose="020B0304020202020204" pitchFamily="34" charset="0"/>
                          <a:cs typeface="Arial" panose="020B0604020202020204" pitchFamily="34" charset="0"/>
                        </a:rPr>
                        <a:t>Increase</a:t>
                      </a:r>
                    </a:p>
                  </a:txBody>
                  <a:tcPr>
                    <a:noFill/>
                  </a:tcPr>
                </a:tc>
                <a:extLst>
                  <a:ext uri="{0D108BD9-81ED-4DB2-BD59-A6C34878D82A}">
                    <a16:rowId xmlns:a16="http://schemas.microsoft.com/office/drawing/2014/main" val="737390418"/>
                  </a:ext>
                </a:extLst>
              </a:tr>
              <a:tr h="256322">
                <a:tc>
                  <a:txBody>
                    <a:bodyPr/>
                    <a:lstStyle/>
                    <a:p>
                      <a:endParaRPr lang="en-GB" sz="800">
                        <a:latin typeface="Arial" panose="020B0604020202020204" pitchFamily="34" charset="0"/>
                        <a:cs typeface="Arial" panose="020B0604020202020204" pitchFamily="34" charset="0"/>
                      </a:endParaRPr>
                    </a:p>
                  </a:txBody>
                  <a:tcPr>
                    <a:solidFill>
                      <a:srgbClr val="FFC000"/>
                    </a:solidFill>
                  </a:tcPr>
                </a:tc>
                <a:tc>
                  <a:txBody>
                    <a:bodyPr/>
                    <a:lstStyle/>
                    <a:p>
                      <a:r>
                        <a:rPr lang="en-GB" sz="800">
                          <a:latin typeface="Avenir Next LT Pro Light" panose="020B0304020202020204" pitchFamily="34" charset="0"/>
                          <a:cs typeface="Arial" panose="020B0604020202020204" pitchFamily="34" charset="0"/>
                        </a:rPr>
                        <a:t>Decrease</a:t>
                      </a:r>
                    </a:p>
                  </a:txBody>
                  <a:tcPr>
                    <a:noFill/>
                  </a:tcPr>
                </a:tc>
                <a:extLst>
                  <a:ext uri="{0D108BD9-81ED-4DB2-BD59-A6C34878D82A}">
                    <a16:rowId xmlns:a16="http://schemas.microsoft.com/office/drawing/2014/main" val="4169924937"/>
                  </a:ext>
                </a:extLst>
              </a:tr>
              <a:tr h="256322">
                <a:tc>
                  <a:txBody>
                    <a:bodyPr/>
                    <a:lstStyle/>
                    <a:p>
                      <a:endParaRPr lang="en-GB" sz="800">
                        <a:latin typeface="Arial" panose="020B0604020202020204" pitchFamily="34" charset="0"/>
                        <a:cs typeface="Arial" panose="020B0604020202020204" pitchFamily="34" charset="0"/>
                      </a:endParaRPr>
                    </a:p>
                  </a:txBody>
                  <a:tcPr>
                    <a:solidFill>
                      <a:schemeClr val="bg1">
                        <a:lumMod val="65000"/>
                      </a:schemeClr>
                    </a:solidFill>
                  </a:tcPr>
                </a:tc>
                <a:tc>
                  <a:txBody>
                    <a:bodyPr/>
                    <a:lstStyle/>
                    <a:p>
                      <a:r>
                        <a:rPr lang="en-GB" sz="800">
                          <a:latin typeface="Avenir Next LT Pro Light" panose="020B0304020202020204" pitchFamily="34" charset="0"/>
                          <a:cs typeface="Arial" panose="020B0604020202020204" pitchFamily="34" charset="0"/>
                        </a:rPr>
                        <a:t>No Change</a:t>
                      </a:r>
                    </a:p>
                  </a:txBody>
                  <a:tcPr>
                    <a:noFill/>
                  </a:tcPr>
                </a:tc>
                <a:extLst>
                  <a:ext uri="{0D108BD9-81ED-4DB2-BD59-A6C34878D82A}">
                    <a16:rowId xmlns:a16="http://schemas.microsoft.com/office/drawing/2014/main" val="1052189379"/>
                  </a:ext>
                </a:extLst>
              </a:tr>
            </a:tbl>
          </a:graphicData>
        </a:graphic>
      </p:graphicFrame>
      <p:sp>
        <p:nvSpPr>
          <p:cNvPr id="8" name="TextBox 7">
            <a:extLst>
              <a:ext uri="{FF2B5EF4-FFF2-40B4-BE49-F238E27FC236}">
                <a16:creationId xmlns:a16="http://schemas.microsoft.com/office/drawing/2014/main" id="{39FBD2C8-599D-470D-79BD-D2127E738B46}"/>
              </a:ext>
            </a:extLst>
          </p:cNvPr>
          <p:cNvSpPr txBox="1"/>
          <p:nvPr/>
        </p:nvSpPr>
        <p:spPr>
          <a:xfrm>
            <a:off x="7148992" y="1337224"/>
            <a:ext cx="4784133" cy="3293209"/>
          </a:xfrm>
          <a:prstGeom prst="rect">
            <a:avLst/>
          </a:prstGeom>
          <a:noFill/>
        </p:spPr>
        <p:txBody>
          <a:bodyPr wrap="square" lIns="91440" tIns="45720" rIns="91440" bIns="45720" rtlCol="0" anchor="t">
            <a:spAutoFit/>
          </a:bodyPr>
          <a:lstStyle/>
          <a:p>
            <a:pPr algn="just">
              <a:defRPr/>
            </a:pPr>
            <a:r>
              <a:rPr kumimoji="0" lang="en-GB" sz="1600" i="0" u="none" strike="noStrike" kern="1200" cap="none" spc="0" normalizeH="0" baseline="0" noProof="0">
                <a:ln>
                  <a:noFill/>
                </a:ln>
                <a:solidFill>
                  <a:schemeClr val="accent1">
                    <a:lumMod val="75000"/>
                  </a:schemeClr>
                </a:solidFill>
                <a:effectLst/>
                <a:uLnTx/>
                <a:uFillTx/>
                <a:latin typeface="Arial"/>
                <a:cs typeface="Arial"/>
              </a:rPr>
              <a:t>This is a measure of </a:t>
            </a:r>
            <a:r>
              <a:rPr lang="en-GB" sz="1600">
                <a:solidFill>
                  <a:schemeClr val="accent1">
                    <a:lumMod val="75000"/>
                  </a:schemeClr>
                </a:solidFill>
                <a:latin typeface="Arial"/>
                <a:cs typeface="Arial"/>
              </a:rPr>
              <a:t>the percentage gap in the employment rate between those with a physical or mental long-term health condition (aged 16 to 64) and the overall employment rate. For example, if 80% of the wider population is employed compared to 70% of those with a physical or mental long-term health condition, the gap is 10%.</a:t>
            </a:r>
            <a:endParaRPr lang="en-US">
              <a:solidFill>
                <a:schemeClr val="accent1">
                  <a:lumMod val="75000"/>
                </a:schemeClr>
              </a:solidFill>
            </a:endParaRPr>
          </a:p>
          <a:p>
            <a:pPr algn="just">
              <a:defRPr/>
            </a:pPr>
            <a:endParaRPr lang="en-GB" sz="1600">
              <a:solidFill>
                <a:schemeClr val="accent1">
                  <a:lumMod val="75000"/>
                </a:schemeClr>
              </a:solidFill>
              <a:latin typeface="Arial"/>
              <a:cs typeface="Arial"/>
            </a:endParaRPr>
          </a:p>
          <a:p>
            <a:pPr algn="just">
              <a:defRPr/>
            </a:pPr>
            <a:r>
              <a:rPr lang="en-GB" sz="1600">
                <a:solidFill>
                  <a:schemeClr val="accent1">
                    <a:lumMod val="75000"/>
                  </a:schemeClr>
                </a:solidFill>
                <a:latin typeface="Arial"/>
                <a:cs typeface="Arial"/>
              </a:rPr>
              <a:t>Despite decreases in the employment gap in 2020/21 and 20121/22, the latest result shows an increase in the gap of 0.7%. However, this increase is in line with increases nationally and in the South East.</a:t>
            </a:r>
          </a:p>
        </p:txBody>
      </p:sp>
      <p:cxnSp>
        <p:nvCxnSpPr>
          <p:cNvPr id="2" name="Straight Connector 1">
            <a:extLst>
              <a:ext uri="{FF2B5EF4-FFF2-40B4-BE49-F238E27FC236}">
                <a16:creationId xmlns:a16="http://schemas.microsoft.com/office/drawing/2014/main" id="{8C828194-0B05-D8D3-598D-5F760C0E55E6}"/>
              </a:ext>
            </a:extLst>
          </p:cNvPr>
          <p:cNvCxnSpPr>
            <a:cxnSpLocks/>
          </p:cNvCxnSpPr>
          <p:nvPr/>
        </p:nvCxnSpPr>
        <p:spPr>
          <a:xfrm>
            <a:off x="131902" y="784088"/>
            <a:ext cx="9905999" cy="0"/>
          </a:xfrm>
          <a:prstGeom prst="line">
            <a:avLst/>
          </a:prstGeom>
          <a:ln w="38100">
            <a:solidFill>
              <a:srgbClr val="E2269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F2D3BADB-C13D-0D36-44A2-CF5A1C94BF84}"/>
              </a:ext>
            </a:extLst>
          </p:cNvPr>
          <p:cNvSpPr txBox="1">
            <a:spLocks/>
          </p:cNvSpPr>
          <p:nvPr/>
        </p:nvSpPr>
        <p:spPr>
          <a:xfrm>
            <a:off x="94406" y="64616"/>
            <a:ext cx="11965692" cy="786196"/>
          </a:xfrm>
          <a:prstGeom prst="rect">
            <a:avLst/>
          </a:prstGeom>
          <a:noFill/>
          <a:ln>
            <a:noFill/>
          </a:ln>
        </p:spPr>
        <p:txBody>
          <a:bodyPr vert="horz" lIns="91440" tIns="45720" rIns="91440" bIns="45720" rtlCol="0" anchor="ctr">
            <a:noAutofit/>
          </a:bodyPr>
          <a:lstStyle>
            <a:defPPr marR="0" lvl="0" algn="l" rtl="0">
              <a:lnSpc>
                <a:spcPct val="100000"/>
              </a:lnSpc>
              <a:spcBef>
                <a:spcPts val="0"/>
              </a:spcBef>
              <a:spcAft>
                <a:spcPts val="0"/>
              </a:spcAft>
            </a:defPPr>
            <a:lvl1pPr algn="ctr">
              <a:lnSpc>
                <a:spcPct val="90000"/>
              </a:lnSpc>
              <a:spcBef>
                <a:spcPct val="0"/>
              </a:spcBef>
              <a:buNone/>
              <a:defRPr sz="3200" b="1"/>
            </a:lvl1pPr>
          </a:lstStyle>
          <a:p>
            <a:pPr algn="l">
              <a:defRPr/>
            </a:pPr>
            <a:r>
              <a:rPr lang="en-GB" sz="1800">
                <a:solidFill>
                  <a:prstClr val="black"/>
                </a:solidFill>
                <a:latin typeface="Arial" panose="020B0604020202020204" pitchFamily="34" charset="0"/>
                <a:cs typeface="Arial" panose="020B0604020202020204" pitchFamily="34" charset="0"/>
              </a:rPr>
              <a:t>Priority Populations: Employment Gap for those with a Physical or Mental Long Term Health Condition</a:t>
            </a:r>
            <a:endParaRPr lang="en-GB"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247A9CED-9613-8437-78F5-D22B7539DB63}"/>
              </a:ext>
            </a:extLst>
          </p:cNvPr>
          <p:cNvSpPr txBox="1"/>
          <p:nvPr/>
        </p:nvSpPr>
        <p:spPr>
          <a:xfrm>
            <a:off x="10390679" y="6429823"/>
            <a:ext cx="993864" cy="120840"/>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prstClr val="white"/>
              </a:solidFill>
              <a:effectLst/>
              <a:uLnTx/>
              <a:uFillTx/>
              <a:latin typeface="Calibri" panose="020F0502020204030204"/>
              <a:ea typeface="+mn-ea"/>
              <a:cs typeface="Calibri"/>
            </a:endParaRPr>
          </a:p>
        </p:txBody>
      </p:sp>
      <p:graphicFrame>
        <p:nvGraphicFramePr>
          <p:cNvPr id="5" name="Table 4">
            <a:extLst>
              <a:ext uri="{FF2B5EF4-FFF2-40B4-BE49-F238E27FC236}">
                <a16:creationId xmlns:a16="http://schemas.microsoft.com/office/drawing/2014/main" id="{DD49683E-25B9-A2C6-AB70-228C145B0BF8}"/>
              </a:ext>
            </a:extLst>
          </p:cNvPr>
          <p:cNvGraphicFramePr>
            <a:graphicFrameLocks noGrp="1"/>
          </p:cNvGraphicFramePr>
          <p:nvPr>
            <p:extLst>
              <p:ext uri="{D42A27DB-BD31-4B8C-83A1-F6EECF244321}">
                <p14:modId xmlns:p14="http://schemas.microsoft.com/office/powerpoint/2010/main" val="2264487215"/>
              </p:ext>
            </p:extLst>
          </p:nvPr>
        </p:nvGraphicFramePr>
        <p:xfrm>
          <a:off x="403183" y="5353020"/>
          <a:ext cx="6031460" cy="736600"/>
        </p:xfrm>
        <a:graphic>
          <a:graphicData uri="http://schemas.openxmlformats.org/drawingml/2006/table">
            <a:tbl>
              <a:tblPr>
                <a:tableStyleId>{5C22544A-7EE6-4342-B048-85BDC9FD1C3A}</a:tableStyleId>
              </a:tblPr>
              <a:tblGrid>
                <a:gridCol w="653160">
                  <a:extLst>
                    <a:ext uri="{9D8B030D-6E8A-4147-A177-3AD203B41FA5}">
                      <a16:colId xmlns:a16="http://schemas.microsoft.com/office/drawing/2014/main" val="2457474476"/>
                    </a:ext>
                  </a:extLst>
                </a:gridCol>
                <a:gridCol w="537830">
                  <a:extLst>
                    <a:ext uri="{9D8B030D-6E8A-4147-A177-3AD203B41FA5}">
                      <a16:colId xmlns:a16="http://schemas.microsoft.com/office/drawing/2014/main" val="3766590977"/>
                    </a:ext>
                  </a:extLst>
                </a:gridCol>
                <a:gridCol w="537830">
                  <a:extLst>
                    <a:ext uri="{9D8B030D-6E8A-4147-A177-3AD203B41FA5}">
                      <a16:colId xmlns:a16="http://schemas.microsoft.com/office/drawing/2014/main" val="190788234"/>
                    </a:ext>
                  </a:extLst>
                </a:gridCol>
                <a:gridCol w="537830">
                  <a:extLst>
                    <a:ext uri="{9D8B030D-6E8A-4147-A177-3AD203B41FA5}">
                      <a16:colId xmlns:a16="http://schemas.microsoft.com/office/drawing/2014/main" val="2708760684"/>
                    </a:ext>
                  </a:extLst>
                </a:gridCol>
                <a:gridCol w="537830">
                  <a:extLst>
                    <a:ext uri="{9D8B030D-6E8A-4147-A177-3AD203B41FA5}">
                      <a16:colId xmlns:a16="http://schemas.microsoft.com/office/drawing/2014/main" val="2734416094"/>
                    </a:ext>
                  </a:extLst>
                </a:gridCol>
                <a:gridCol w="537830">
                  <a:extLst>
                    <a:ext uri="{9D8B030D-6E8A-4147-A177-3AD203B41FA5}">
                      <a16:colId xmlns:a16="http://schemas.microsoft.com/office/drawing/2014/main" val="1856461170"/>
                    </a:ext>
                  </a:extLst>
                </a:gridCol>
                <a:gridCol w="537830">
                  <a:extLst>
                    <a:ext uri="{9D8B030D-6E8A-4147-A177-3AD203B41FA5}">
                      <a16:colId xmlns:a16="http://schemas.microsoft.com/office/drawing/2014/main" val="2729790212"/>
                    </a:ext>
                  </a:extLst>
                </a:gridCol>
                <a:gridCol w="537830">
                  <a:extLst>
                    <a:ext uri="{9D8B030D-6E8A-4147-A177-3AD203B41FA5}">
                      <a16:colId xmlns:a16="http://schemas.microsoft.com/office/drawing/2014/main" val="2622325834"/>
                    </a:ext>
                  </a:extLst>
                </a:gridCol>
                <a:gridCol w="537830">
                  <a:extLst>
                    <a:ext uri="{9D8B030D-6E8A-4147-A177-3AD203B41FA5}">
                      <a16:colId xmlns:a16="http://schemas.microsoft.com/office/drawing/2014/main" val="715140233"/>
                    </a:ext>
                  </a:extLst>
                </a:gridCol>
                <a:gridCol w="537830">
                  <a:extLst>
                    <a:ext uri="{9D8B030D-6E8A-4147-A177-3AD203B41FA5}">
                      <a16:colId xmlns:a16="http://schemas.microsoft.com/office/drawing/2014/main" val="277673101"/>
                    </a:ext>
                  </a:extLst>
                </a:gridCol>
                <a:gridCol w="537830">
                  <a:extLst>
                    <a:ext uri="{9D8B030D-6E8A-4147-A177-3AD203B41FA5}">
                      <a16:colId xmlns:a16="http://schemas.microsoft.com/office/drawing/2014/main" val="2573642763"/>
                    </a:ext>
                  </a:extLst>
                </a:gridCol>
              </a:tblGrid>
              <a:tr h="184150">
                <a:tc>
                  <a:txBody>
                    <a:bodyPr/>
                    <a:lstStyle/>
                    <a:p>
                      <a:pPr algn="l" fontAlgn="b"/>
                      <a:endParaRPr lang="en-GB" sz="1000" b="0" i="0" u="none" strike="noStrike">
                        <a:solidFill>
                          <a:srgbClr val="000000"/>
                        </a:solidFill>
                        <a:effectLst/>
                        <a:latin typeface="Avenir Next LT Pro Light" panose="020B0304020202020204" pitchFamily="34" charset="0"/>
                        <a:cs typeface="Arial" panose="020B0604020202020204" pitchFamily="34" charset="0"/>
                      </a:endParaRPr>
                    </a:p>
                  </a:txBody>
                  <a:tcPr marL="6350" marR="6350" marT="6350" marB="0" anchor="b">
                    <a:noFill/>
                  </a:tcPr>
                </a:tc>
                <a:tc>
                  <a:txBody>
                    <a:bodyPr/>
                    <a:lstStyle/>
                    <a:p>
                      <a:pPr algn="ctr" fontAlgn="ctr"/>
                      <a:r>
                        <a:rPr lang="en-GB" sz="1000" b="1" u="none" strike="noStrike">
                          <a:effectLst/>
                          <a:latin typeface="Avenir Next LT Pro Light"/>
                          <a:cs typeface="Arial"/>
                        </a:rPr>
                        <a:t>2013-14</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u="none" strike="noStrike">
                          <a:effectLst/>
                          <a:latin typeface="Avenir Next LT Pro Light"/>
                          <a:cs typeface="Arial"/>
                        </a:rPr>
                        <a:t>2014-15</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u="none" strike="noStrike">
                          <a:effectLst/>
                          <a:latin typeface="Avenir Next LT Pro Light"/>
                          <a:cs typeface="Arial"/>
                        </a:rPr>
                        <a:t>2015-16</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u="none" strike="noStrike">
                          <a:effectLst/>
                          <a:latin typeface="Avenir Next LT Pro Light"/>
                          <a:cs typeface="Arial"/>
                        </a:rPr>
                        <a:t>2016-17</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u="none" strike="noStrike">
                          <a:effectLst/>
                          <a:latin typeface="Avenir Next LT Pro Light"/>
                          <a:cs typeface="Arial"/>
                        </a:rPr>
                        <a:t>2017-18</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u="none" strike="noStrike">
                          <a:effectLst/>
                          <a:latin typeface="Avenir Next LT Pro Light"/>
                          <a:cs typeface="Arial"/>
                        </a:rPr>
                        <a:t>2018-19</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u="none" strike="noStrike">
                          <a:effectLst/>
                          <a:latin typeface="Avenir Next LT Pro Light"/>
                          <a:cs typeface="Arial"/>
                        </a:rPr>
                        <a:t>2019-20</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algn="ctr" fontAlgn="ctr"/>
                      <a:r>
                        <a:rPr lang="en-GB" sz="1000" b="1" u="none" strike="noStrike">
                          <a:effectLst/>
                          <a:latin typeface="Avenir Next LT Pro Light"/>
                          <a:cs typeface="Arial"/>
                        </a:rPr>
                        <a:t>2020-21</a:t>
                      </a:r>
                      <a:endParaRPr lang="en-GB" sz="1000" b="1" i="0" u="none" strike="noStrike">
                        <a:solidFill>
                          <a:srgbClr val="000000"/>
                        </a:solidFill>
                        <a:effectLst/>
                        <a:latin typeface="Avenir Next LT Pro Light"/>
                        <a:cs typeface="Arial"/>
                      </a:endParaRPr>
                    </a:p>
                  </a:txBody>
                  <a:tcPr marL="6350" marR="6350" marT="6350" marB="0" anchor="ctr">
                    <a:noFill/>
                  </a:tcPr>
                </a:tc>
                <a:tc>
                  <a:txBody>
                    <a:bodyPr/>
                    <a:lstStyle/>
                    <a:p>
                      <a:pPr lvl="0" algn="ctr">
                        <a:buNone/>
                      </a:pPr>
                      <a:r>
                        <a:rPr lang="en-GB" sz="1000" b="1" u="none" strike="noStrike">
                          <a:effectLst/>
                          <a:latin typeface="Avenir Next LT Pro Light"/>
                          <a:cs typeface="Arial"/>
                        </a:rPr>
                        <a:t>2021-22</a:t>
                      </a:r>
                    </a:p>
                  </a:txBody>
                  <a:tcPr marL="6350" marR="6350" marT="6350" marB="0" anchor="ctr">
                    <a:noFill/>
                  </a:tcPr>
                </a:tc>
                <a:tc>
                  <a:txBody>
                    <a:bodyPr/>
                    <a:lstStyle/>
                    <a:p>
                      <a:pPr lvl="0" algn="ctr">
                        <a:buNone/>
                      </a:pPr>
                      <a:r>
                        <a:rPr lang="en-GB" sz="1000" b="1" u="none" strike="noStrike">
                          <a:effectLst/>
                          <a:latin typeface="Avenir Next LT Pro Light"/>
                          <a:cs typeface="Arial"/>
                        </a:rPr>
                        <a:t>2022-23</a:t>
                      </a:r>
                    </a:p>
                  </a:txBody>
                  <a:tcPr marL="6350" marR="6350" marT="6350" marB="0" anchor="ctr">
                    <a:noFill/>
                  </a:tcPr>
                </a:tc>
                <a:extLst>
                  <a:ext uri="{0D108BD9-81ED-4DB2-BD59-A6C34878D82A}">
                    <a16:rowId xmlns:a16="http://schemas.microsoft.com/office/drawing/2014/main" val="949875688"/>
                  </a:ext>
                </a:extLst>
              </a:tr>
              <a:tr h="184150">
                <a:tc>
                  <a:txBody>
                    <a:bodyPr/>
                    <a:lstStyle/>
                    <a:p>
                      <a:pPr algn="l" fontAlgn="b"/>
                      <a:r>
                        <a:rPr lang="en-GB" sz="1000" u="none" strike="noStrike">
                          <a:effectLst/>
                          <a:latin typeface="Avenir Next LT Pro Light"/>
                          <a:cs typeface="Arial"/>
                        </a:rPr>
                        <a:t>England</a:t>
                      </a:r>
                      <a:endParaRPr lang="en-GB" sz="1000" b="0" i="0" u="none" strike="noStrike">
                        <a:solidFill>
                          <a:srgbClr val="000000"/>
                        </a:solidFill>
                        <a:effectLst/>
                        <a:latin typeface="Avenir Next LT Pro Light"/>
                        <a:cs typeface="Arial"/>
                      </a:endParaRPr>
                    </a:p>
                  </a:txBody>
                  <a:tcPr marL="6350" marR="6350" marT="6350" marB="0" anchor="b">
                    <a:noFill/>
                  </a:tcPr>
                </a:tc>
                <a:tc>
                  <a:txBody>
                    <a:bodyPr/>
                    <a:lstStyle/>
                    <a:p>
                      <a:pPr algn="ctr" fontAlgn="ctr"/>
                      <a:r>
                        <a:rPr lang="en-GB" sz="1000" u="none" strike="noStrike">
                          <a:effectLst/>
                          <a:latin typeface="Avenir Next LT Pro Light"/>
                          <a:cs typeface="Arial"/>
                        </a:rPr>
                        <a:t>13.1</a:t>
                      </a:r>
                    </a:p>
                  </a:txBody>
                  <a:tcPr marL="6350" marR="6350" marT="6350" marB="0" anchor="ctr">
                    <a:solidFill>
                      <a:schemeClr val="bg1"/>
                    </a:solidFill>
                  </a:tcPr>
                </a:tc>
                <a:tc>
                  <a:txBody>
                    <a:bodyPr/>
                    <a:lstStyle/>
                    <a:p>
                      <a:pPr algn="ctr" fontAlgn="ctr"/>
                      <a:r>
                        <a:rPr lang="en-GB" sz="1000" u="none" strike="noStrike">
                          <a:effectLst/>
                          <a:latin typeface="Avenir Next LT Pro Light"/>
                          <a:cs typeface="Arial"/>
                        </a:rPr>
                        <a:t>12.8</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12.9</a:t>
                      </a:r>
                    </a:p>
                  </a:txBody>
                  <a:tcPr marL="6350" marR="6350" marT="6350" marB="0" anchor="ctr">
                    <a:solidFill>
                      <a:srgbClr val="FFC000"/>
                    </a:solidFill>
                  </a:tcPr>
                </a:tc>
                <a:tc>
                  <a:txBody>
                    <a:bodyPr/>
                    <a:lstStyle/>
                    <a:p>
                      <a:pPr algn="ctr" fontAlgn="ctr"/>
                      <a:r>
                        <a:rPr lang="en-GB" sz="1000" u="none" strike="noStrike">
                          <a:effectLst/>
                          <a:latin typeface="Avenir Next LT Pro Light"/>
                          <a:cs typeface="Arial"/>
                        </a:rPr>
                        <a:t>12.1</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11.5</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11.5</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10.6</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10.7</a:t>
                      </a:r>
                    </a:p>
                  </a:txBody>
                  <a:tcPr marL="6350" marR="6350" marT="6350" marB="0" anchor="ctr">
                    <a:solidFill>
                      <a:srgbClr val="FFC000"/>
                    </a:solidFill>
                  </a:tcPr>
                </a:tc>
                <a:tc>
                  <a:txBody>
                    <a:bodyPr/>
                    <a:lstStyle/>
                    <a:p>
                      <a:pPr lvl="0" algn="ctr">
                        <a:buNone/>
                      </a:pPr>
                      <a:r>
                        <a:rPr lang="en-GB" sz="1000" u="none" strike="noStrike">
                          <a:effectLst/>
                          <a:latin typeface="Avenir Next LT Pro Light"/>
                          <a:cs typeface="Arial"/>
                        </a:rPr>
                        <a:t>9.9</a:t>
                      </a:r>
                    </a:p>
                  </a:txBody>
                  <a:tcPr marL="6350" marR="6350" marT="6350" marB="0" anchor="ctr">
                    <a:solidFill>
                      <a:srgbClr val="92D050"/>
                    </a:solidFill>
                  </a:tcPr>
                </a:tc>
                <a:tc>
                  <a:txBody>
                    <a:bodyPr/>
                    <a:lstStyle/>
                    <a:p>
                      <a:pPr lvl="0" algn="ctr">
                        <a:buNone/>
                      </a:pPr>
                      <a:r>
                        <a:rPr lang="en-GB" sz="1000" u="none" strike="noStrike">
                          <a:effectLst/>
                          <a:latin typeface="Avenir Next LT Pro Light"/>
                          <a:cs typeface="Arial"/>
                        </a:rPr>
                        <a:t>10.4</a:t>
                      </a:r>
                    </a:p>
                  </a:txBody>
                  <a:tcPr marL="6350" marR="6350" marT="6350" marB="0" anchor="ctr">
                    <a:solidFill>
                      <a:srgbClr val="FFC000"/>
                    </a:solidFill>
                  </a:tcPr>
                </a:tc>
                <a:extLst>
                  <a:ext uri="{0D108BD9-81ED-4DB2-BD59-A6C34878D82A}">
                    <a16:rowId xmlns:a16="http://schemas.microsoft.com/office/drawing/2014/main" val="1709248018"/>
                  </a:ext>
                </a:extLst>
              </a:tr>
              <a:tr h="184150">
                <a:tc>
                  <a:txBody>
                    <a:bodyPr/>
                    <a:lstStyle/>
                    <a:p>
                      <a:pPr algn="l" fontAlgn="b"/>
                      <a:r>
                        <a:rPr lang="en-GB" sz="1000" u="none" strike="noStrike">
                          <a:effectLst/>
                          <a:latin typeface="Avenir Next LT Pro Light"/>
                          <a:cs typeface="Arial"/>
                        </a:rPr>
                        <a:t>South East</a:t>
                      </a:r>
                      <a:endParaRPr lang="en-GB" sz="1000" b="0" i="0" u="none" strike="noStrike">
                        <a:solidFill>
                          <a:srgbClr val="000000"/>
                        </a:solidFill>
                        <a:effectLst/>
                        <a:latin typeface="Avenir Next LT Pro Light"/>
                        <a:cs typeface="Arial"/>
                      </a:endParaRPr>
                    </a:p>
                  </a:txBody>
                  <a:tcPr marL="6350" marR="6350" marT="6350" marB="0" anchor="b">
                    <a:noFill/>
                  </a:tcPr>
                </a:tc>
                <a:tc>
                  <a:txBody>
                    <a:bodyPr/>
                    <a:lstStyle/>
                    <a:p>
                      <a:pPr algn="ctr" fontAlgn="ctr"/>
                      <a:r>
                        <a:rPr lang="en-GB" sz="1000" u="none" strike="noStrike">
                          <a:effectLst/>
                          <a:latin typeface="Avenir Next LT Pro Light"/>
                          <a:cs typeface="Arial"/>
                        </a:rPr>
                        <a:t>11.5</a:t>
                      </a:r>
                    </a:p>
                  </a:txBody>
                  <a:tcPr marL="6350" marR="6350" marT="6350" marB="0" anchor="ctr">
                    <a:solidFill>
                      <a:schemeClr val="bg1"/>
                    </a:solidFill>
                  </a:tcPr>
                </a:tc>
                <a:tc>
                  <a:txBody>
                    <a:bodyPr/>
                    <a:lstStyle/>
                    <a:p>
                      <a:pPr algn="ctr" fontAlgn="ctr"/>
                      <a:r>
                        <a:rPr lang="en-GB" sz="1000" u="none" strike="noStrike">
                          <a:effectLst/>
                          <a:latin typeface="Avenir Next LT Pro Light"/>
                          <a:cs typeface="Arial"/>
                        </a:rPr>
                        <a:t>9.8</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11.1</a:t>
                      </a:r>
                    </a:p>
                  </a:txBody>
                  <a:tcPr marL="6350" marR="6350" marT="6350" marB="0" anchor="ctr">
                    <a:solidFill>
                      <a:srgbClr val="FFC000"/>
                    </a:solidFill>
                  </a:tcPr>
                </a:tc>
                <a:tc>
                  <a:txBody>
                    <a:bodyPr/>
                    <a:lstStyle/>
                    <a:p>
                      <a:pPr algn="ctr" fontAlgn="ctr"/>
                      <a:r>
                        <a:rPr lang="en-GB" sz="1000" u="none" strike="noStrike">
                          <a:effectLst/>
                          <a:latin typeface="Avenir Next LT Pro Light"/>
                          <a:cs typeface="Arial"/>
                        </a:rPr>
                        <a:t>9.6</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9.1</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9.1</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8.4</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8.9</a:t>
                      </a:r>
                    </a:p>
                  </a:txBody>
                  <a:tcPr marL="6350" marR="6350" marT="6350" marB="0" anchor="ctr">
                    <a:solidFill>
                      <a:srgbClr val="FFC000"/>
                    </a:solidFill>
                  </a:tcPr>
                </a:tc>
                <a:tc>
                  <a:txBody>
                    <a:bodyPr/>
                    <a:lstStyle/>
                    <a:p>
                      <a:pPr lvl="0" algn="ctr">
                        <a:buNone/>
                      </a:pPr>
                      <a:r>
                        <a:rPr lang="en-GB" sz="1000" u="none" strike="noStrike">
                          <a:effectLst/>
                          <a:latin typeface="Avenir Next LT Pro Light"/>
                          <a:cs typeface="Arial"/>
                        </a:rPr>
                        <a:t>8.1</a:t>
                      </a:r>
                    </a:p>
                  </a:txBody>
                  <a:tcPr marL="6350" marR="6350" marT="6350" marB="0" anchor="ctr">
                    <a:solidFill>
                      <a:srgbClr val="92D050"/>
                    </a:solidFill>
                  </a:tcPr>
                </a:tc>
                <a:tc>
                  <a:txBody>
                    <a:bodyPr/>
                    <a:lstStyle/>
                    <a:p>
                      <a:pPr lvl="0" algn="ctr">
                        <a:buNone/>
                      </a:pPr>
                      <a:r>
                        <a:rPr lang="en-GB" sz="1000" u="none" strike="noStrike">
                          <a:effectLst/>
                          <a:latin typeface="Avenir Next LT Pro Light"/>
                          <a:cs typeface="Arial"/>
                        </a:rPr>
                        <a:t>9.4</a:t>
                      </a:r>
                    </a:p>
                  </a:txBody>
                  <a:tcPr marL="6350" marR="6350" marT="6350" marB="0" anchor="ctr">
                    <a:solidFill>
                      <a:srgbClr val="FFC000"/>
                    </a:solidFill>
                  </a:tcPr>
                </a:tc>
                <a:extLst>
                  <a:ext uri="{0D108BD9-81ED-4DB2-BD59-A6C34878D82A}">
                    <a16:rowId xmlns:a16="http://schemas.microsoft.com/office/drawing/2014/main" val="2711763944"/>
                  </a:ext>
                </a:extLst>
              </a:tr>
              <a:tr h="184150">
                <a:tc>
                  <a:txBody>
                    <a:bodyPr/>
                    <a:lstStyle/>
                    <a:p>
                      <a:pPr algn="l" fontAlgn="b"/>
                      <a:r>
                        <a:rPr lang="en-GB" sz="1000" u="none" strike="noStrike">
                          <a:effectLst/>
                          <a:latin typeface="Avenir Next LT Pro Light"/>
                          <a:cs typeface="Arial"/>
                        </a:rPr>
                        <a:t>Surrey</a:t>
                      </a:r>
                      <a:endParaRPr lang="en-GB" sz="1000" b="0" i="0" u="none" strike="noStrike">
                        <a:solidFill>
                          <a:srgbClr val="000000"/>
                        </a:solidFill>
                        <a:effectLst/>
                        <a:latin typeface="Avenir Next LT Pro Light"/>
                        <a:cs typeface="Arial"/>
                      </a:endParaRPr>
                    </a:p>
                  </a:txBody>
                  <a:tcPr marL="6350" marR="6350" marT="6350" marB="0" anchor="b">
                    <a:noFill/>
                  </a:tcPr>
                </a:tc>
                <a:tc>
                  <a:txBody>
                    <a:bodyPr/>
                    <a:lstStyle/>
                    <a:p>
                      <a:pPr algn="ctr" fontAlgn="ctr"/>
                      <a:r>
                        <a:rPr lang="en-GB" sz="1000" u="none" strike="noStrike">
                          <a:effectLst/>
                          <a:latin typeface="Avenir Next LT Pro Light"/>
                          <a:cs typeface="Arial"/>
                        </a:rPr>
                        <a:t>10.2</a:t>
                      </a:r>
                    </a:p>
                  </a:txBody>
                  <a:tcPr marL="6350" marR="6350" marT="6350" marB="0" anchor="ctr">
                    <a:solidFill>
                      <a:schemeClr val="bg1"/>
                    </a:solidFill>
                  </a:tcPr>
                </a:tc>
                <a:tc>
                  <a:txBody>
                    <a:bodyPr/>
                    <a:lstStyle/>
                    <a:p>
                      <a:pPr algn="ctr" fontAlgn="ctr"/>
                      <a:r>
                        <a:rPr lang="en-GB" sz="1000" u="none" strike="noStrike">
                          <a:effectLst/>
                          <a:latin typeface="Avenir Next LT Pro Light"/>
                          <a:cs typeface="Arial"/>
                        </a:rPr>
                        <a:t>8.0</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6.0</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6.4</a:t>
                      </a:r>
                    </a:p>
                  </a:txBody>
                  <a:tcPr marL="6350" marR="6350" marT="6350" marB="0" anchor="ctr">
                    <a:solidFill>
                      <a:srgbClr val="FFC000"/>
                    </a:solidFill>
                  </a:tcPr>
                </a:tc>
                <a:tc>
                  <a:txBody>
                    <a:bodyPr/>
                    <a:lstStyle/>
                    <a:p>
                      <a:pPr algn="ctr" fontAlgn="ctr"/>
                      <a:r>
                        <a:rPr lang="en-GB" sz="1000" u="none" strike="noStrike">
                          <a:effectLst/>
                          <a:latin typeface="Avenir Next LT Pro Light"/>
                          <a:cs typeface="Arial"/>
                        </a:rPr>
                        <a:t>7.7</a:t>
                      </a:r>
                    </a:p>
                  </a:txBody>
                  <a:tcPr marL="6350" marR="6350" marT="6350" marB="0" anchor="ctr">
                    <a:solidFill>
                      <a:srgbClr val="FFC000"/>
                    </a:solidFill>
                  </a:tcPr>
                </a:tc>
                <a:tc>
                  <a:txBody>
                    <a:bodyPr/>
                    <a:lstStyle/>
                    <a:p>
                      <a:pPr algn="ctr" fontAlgn="ctr"/>
                      <a:r>
                        <a:rPr lang="en-GB" sz="1000" u="none" strike="noStrike">
                          <a:effectLst/>
                          <a:latin typeface="Avenir Next LT Pro Light"/>
                          <a:cs typeface="Arial"/>
                        </a:rPr>
                        <a:t>5.2</a:t>
                      </a:r>
                    </a:p>
                  </a:txBody>
                  <a:tcPr marL="6350" marR="6350" marT="6350" marB="0" anchor="ctr">
                    <a:solidFill>
                      <a:srgbClr val="92D050"/>
                    </a:solidFill>
                  </a:tcPr>
                </a:tc>
                <a:tc>
                  <a:txBody>
                    <a:bodyPr/>
                    <a:lstStyle/>
                    <a:p>
                      <a:pPr algn="ctr" fontAlgn="ctr"/>
                      <a:r>
                        <a:rPr lang="en-GB" sz="1000" u="none" strike="noStrike">
                          <a:effectLst/>
                          <a:latin typeface="Avenir Next LT Pro Light"/>
                          <a:cs typeface="Arial"/>
                        </a:rPr>
                        <a:t>7.4</a:t>
                      </a:r>
                    </a:p>
                  </a:txBody>
                  <a:tcPr marL="6350" marR="6350" marT="6350" marB="0" anchor="ctr">
                    <a:solidFill>
                      <a:srgbClr val="FFC000"/>
                    </a:solidFill>
                  </a:tcPr>
                </a:tc>
                <a:tc>
                  <a:txBody>
                    <a:bodyPr/>
                    <a:lstStyle/>
                    <a:p>
                      <a:pPr algn="ctr" fontAlgn="ctr"/>
                      <a:r>
                        <a:rPr lang="en-GB" sz="1000" u="none" strike="noStrike">
                          <a:effectLst/>
                          <a:latin typeface="Avenir Next LT Pro Light"/>
                          <a:cs typeface="Arial"/>
                        </a:rPr>
                        <a:t>5.9</a:t>
                      </a:r>
                    </a:p>
                  </a:txBody>
                  <a:tcPr marL="6350" marR="6350" marT="6350" marB="0" anchor="ctr">
                    <a:solidFill>
                      <a:srgbClr val="92D050"/>
                    </a:solidFill>
                  </a:tcPr>
                </a:tc>
                <a:tc>
                  <a:txBody>
                    <a:bodyPr/>
                    <a:lstStyle/>
                    <a:p>
                      <a:pPr lvl="0" algn="ctr">
                        <a:buNone/>
                      </a:pPr>
                      <a:r>
                        <a:rPr lang="en-GB" sz="1000" u="none" strike="noStrike">
                          <a:effectLst/>
                          <a:latin typeface="Avenir Next LT Pro Light"/>
                          <a:cs typeface="Arial"/>
                        </a:rPr>
                        <a:t>5.7</a:t>
                      </a:r>
                    </a:p>
                  </a:txBody>
                  <a:tcPr marL="6350" marR="6350" marT="6350" marB="0" anchor="ctr">
                    <a:solidFill>
                      <a:srgbClr val="92D050"/>
                    </a:solidFill>
                  </a:tcPr>
                </a:tc>
                <a:tc>
                  <a:txBody>
                    <a:bodyPr/>
                    <a:lstStyle/>
                    <a:p>
                      <a:pPr lvl="0" algn="ctr">
                        <a:buNone/>
                      </a:pPr>
                      <a:r>
                        <a:rPr lang="en-GB" sz="1000" u="none" strike="noStrike">
                          <a:effectLst/>
                          <a:latin typeface="Avenir Next LT Pro Light"/>
                          <a:cs typeface="Arial"/>
                        </a:rPr>
                        <a:t>6.4</a:t>
                      </a:r>
                    </a:p>
                  </a:txBody>
                  <a:tcPr marL="6350" marR="6350" marT="6350" marB="0" anchor="ctr">
                    <a:solidFill>
                      <a:srgbClr val="FFC000"/>
                    </a:solidFill>
                  </a:tcPr>
                </a:tc>
                <a:extLst>
                  <a:ext uri="{0D108BD9-81ED-4DB2-BD59-A6C34878D82A}">
                    <a16:rowId xmlns:a16="http://schemas.microsoft.com/office/drawing/2014/main" val="124634583"/>
                  </a:ext>
                </a:extLst>
              </a:tr>
            </a:tbl>
          </a:graphicData>
        </a:graphic>
      </p:graphicFrame>
      <p:grpSp>
        <p:nvGrpSpPr>
          <p:cNvPr id="16" name="Group 15">
            <a:extLst>
              <a:ext uri="{FF2B5EF4-FFF2-40B4-BE49-F238E27FC236}">
                <a16:creationId xmlns:a16="http://schemas.microsoft.com/office/drawing/2014/main" id="{CC4FA1B4-F06F-DFE1-1402-145C2F0A64AF}"/>
              </a:ext>
            </a:extLst>
          </p:cNvPr>
          <p:cNvGrpSpPr/>
          <p:nvPr/>
        </p:nvGrpSpPr>
        <p:grpSpPr>
          <a:xfrm>
            <a:off x="8328483" y="5718014"/>
            <a:ext cx="2133600" cy="281495"/>
            <a:chOff x="8023654" y="5301158"/>
            <a:chExt cx="2133600" cy="281495"/>
          </a:xfrm>
        </p:grpSpPr>
        <p:sp>
          <p:nvSpPr>
            <p:cNvPr id="9" name="TextBox 8">
              <a:extLst>
                <a:ext uri="{FF2B5EF4-FFF2-40B4-BE49-F238E27FC236}">
                  <a16:creationId xmlns:a16="http://schemas.microsoft.com/office/drawing/2014/main" id="{C2D8E562-AFDF-A314-65CD-5CF2A79EC5B9}"/>
                </a:ext>
              </a:extLst>
            </p:cNvPr>
            <p:cNvSpPr txBox="1"/>
            <p:nvPr/>
          </p:nvSpPr>
          <p:spPr>
            <a:xfrm>
              <a:off x="8023654" y="5336432"/>
              <a:ext cx="2133600" cy="246221"/>
            </a:xfrm>
            <a:prstGeom prst="rect">
              <a:avLst/>
            </a:prstGeom>
            <a:noFill/>
          </p:spPr>
          <p:txBody>
            <a:bodyPr wrap="square" rtlCol="0">
              <a:spAutoFit/>
            </a:bodyPr>
            <a:lstStyle/>
            <a:p>
              <a:r>
                <a:rPr lang="en-GB" sz="1000" b="1">
                  <a:solidFill>
                    <a:srgbClr val="2F5597"/>
                  </a:solidFill>
                  <a:latin typeface="Avenir Next LT Pro Light" panose="020B0304020202020204" pitchFamily="34" charset="0"/>
                  <a:cs typeface="Arial" panose="020B0604020202020204" pitchFamily="34" charset="0"/>
                </a:rPr>
                <a:t>Good to be low </a:t>
              </a:r>
            </a:p>
          </p:txBody>
        </p:sp>
        <p:sp>
          <p:nvSpPr>
            <p:cNvPr id="13" name="Arrow: Up 12">
              <a:extLst>
                <a:ext uri="{FF2B5EF4-FFF2-40B4-BE49-F238E27FC236}">
                  <a16:creationId xmlns:a16="http://schemas.microsoft.com/office/drawing/2014/main" id="{141BBDC9-B95A-6302-BB0D-911398A49501}"/>
                </a:ext>
              </a:extLst>
            </p:cNvPr>
            <p:cNvSpPr/>
            <p:nvPr/>
          </p:nvSpPr>
          <p:spPr>
            <a:xfrm flipV="1">
              <a:off x="9167013" y="5301158"/>
              <a:ext cx="172995" cy="276999"/>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atin typeface="Avenir Next LT Pro Light" panose="020B0304020202020204" pitchFamily="34" charset="0"/>
              </a:endParaRPr>
            </a:p>
          </p:txBody>
        </p:sp>
      </p:grpSp>
      <p:graphicFrame>
        <p:nvGraphicFramePr>
          <p:cNvPr id="7" name="Chart 6">
            <a:extLst>
              <a:ext uri="{FF2B5EF4-FFF2-40B4-BE49-F238E27FC236}">
                <a16:creationId xmlns:a16="http://schemas.microsoft.com/office/drawing/2014/main" id="{EA6AD3DE-5694-41F6-9D71-A97DB14DDB61}"/>
              </a:ext>
            </a:extLst>
          </p:cNvPr>
          <p:cNvGraphicFramePr>
            <a:graphicFrameLocks/>
          </p:cNvGraphicFramePr>
          <p:nvPr>
            <p:extLst>
              <p:ext uri="{D42A27DB-BD31-4B8C-83A1-F6EECF244321}">
                <p14:modId xmlns:p14="http://schemas.microsoft.com/office/powerpoint/2010/main" val="983136075"/>
              </p:ext>
            </p:extLst>
          </p:nvPr>
        </p:nvGraphicFramePr>
        <p:xfrm>
          <a:off x="406195" y="1144076"/>
          <a:ext cx="6481302" cy="402231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268148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7A5FF56C1E19A4F95B14D00202302C6" ma:contentTypeVersion="30" ma:contentTypeDescription="Create a new document." ma:contentTypeScope="" ma:versionID="6979c067bc80981933f573fde8ed3eac">
  <xsd:schema xmlns:xsd="http://www.w3.org/2001/XMLSchema" xmlns:xs="http://www.w3.org/2001/XMLSchema" xmlns:p="http://schemas.microsoft.com/office/2006/metadata/properties" xmlns:ns1="http://schemas.microsoft.com/sharepoint/v3" xmlns:ns2="99408b53-ba36-479d-a9ed-07df1b6f1b68" xmlns:ns3="ab84ba8e-aba5-4a77-a44c-c451f21161ae" xmlns:ns4="26727aab-1b46-4193-bd90-7ac419be894a" xmlns:ns5="b7001b78-b6c6-4676-b223-f8282abff7c4" xmlns:ns6="http://schemas.microsoft.com/sharepoint/v4" xmlns:ns7="768a5e56-e762-4117-a239-3949db651ee7" targetNamespace="http://schemas.microsoft.com/office/2006/metadata/properties" ma:root="true" ma:fieldsID="390541a4a3157ae02c8a0a1e3284f4b3" ns1:_="" ns2:_="" ns3:_="" ns4:_="" ns5:_="" ns6:_="" ns7:_="">
    <xsd:import namespace="http://schemas.microsoft.com/sharepoint/v3"/>
    <xsd:import namespace="99408b53-ba36-479d-a9ed-07df1b6f1b68"/>
    <xsd:import namespace="ab84ba8e-aba5-4a77-a44c-c451f21161ae"/>
    <xsd:import namespace="26727aab-1b46-4193-bd90-7ac419be894a"/>
    <xsd:import namespace="b7001b78-b6c6-4676-b223-f8282abff7c4"/>
    <xsd:import namespace="http://schemas.microsoft.com/sharepoint/v4"/>
    <xsd:import namespace="768a5e56-e762-4117-a239-3949db651ee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4:MediaServiceAutoTags" minOccurs="0"/>
                <xsd:element ref="ns4:MediaServiceOCR" minOccurs="0"/>
                <xsd:element ref="ns5:Delivery_units"/>
                <xsd:element ref="ns5:MediaServiceEventHashCode" minOccurs="0"/>
                <xsd:element ref="ns5:MediaServiceGenerationTime" minOccurs="0"/>
                <xsd:element ref="ns1:_ip_UnifiedCompliancePolicyProperties" minOccurs="0"/>
                <xsd:element ref="ns1:_ip_UnifiedCompliancePolicyUIAction" minOccurs="0"/>
                <xsd:element ref="ns5:MediaServiceDateTaken" minOccurs="0"/>
                <xsd:element ref="ns5:MediaServiceLocation" minOccurs="0"/>
                <xsd:element ref="ns5:MediaServiceAutoKeyPoints" minOccurs="0"/>
                <xsd:element ref="ns5:MediaServiceKeyPoints" minOccurs="0"/>
                <xsd:element ref="ns6:IconOverlay" minOccurs="0"/>
                <xsd:element ref="ns5:MediaLengthInSeconds" minOccurs="0"/>
                <xsd:element ref="ns5:lcf76f155ced4ddcb4097134ff3c332f" minOccurs="0"/>
                <xsd:element ref="ns7:TaxCatchAll" minOccurs="0"/>
                <xsd:element ref="ns5:MediaServiceObjectDetectorVersions" minOccurs="0"/>
                <xsd:element ref="ns5:MediaServiceSearchProperties" minOccurs="0"/>
                <xsd:element ref="ns5: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9408b53-ba36-479d-a9ed-07df1b6f1b6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b84ba8e-aba5-4a77-a44c-c451f21161ae"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727aab-1b46-4193-bd90-7ac419be894a" elementFormDefault="qualified">
    <xsd:import namespace="http://schemas.microsoft.com/office/2006/documentManagement/types"/>
    <xsd:import namespace="http://schemas.microsoft.com/office/infopath/2007/PartnerControls"/>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7001b78-b6c6-4676-b223-f8282abff7c4" elementFormDefault="qualified">
    <xsd:import namespace="http://schemas.microsoft.com/office/2006/documentManagement/types"/>
    <xsd:import namespace="http://schemas.microsoft.com/office/infopath/2007/PartnerControls"/>
    <xsd:element name="Delivery_units" ma:index="14" ma:displayName="Delivery Units" ma:default="General" ma:format="Dropdown" ma:internalName="Delivery_units">
      <xsd:simpleType>
        <xsd:restriction base="dms:Choice">
          <xsd:enumeration value="BSCO"/>
          <xsd:enumeration value="General"/>
          <xsd:enumeration value="HCPH"/>
          <xsd:enumeration value="Health Improvement"/>
          <xsd:enumeration value="Health Protection"/>
          <xsd:enumeration value="PHIT"/>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31606f1c-e8f3-4eea-8781-18564de9924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3"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68a5e56-e762-4117-a239-3949db651ee7"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9f2dbeb2-b869-40bd-8f19-34832cde22af}" ma:internalName="TaxCatchAll" ma:showField="CatchAllData" ma:web="768a5e56-e762-4117-a239-3949db651ee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99408b53-ba36-479d-a9ed-07df1b6f1b68">
      <UserInfo>
        <DisplayName>Qanita Vora</DisplayName>
        <AccountId>353</AccountId>
        <AccountType/>
      </UserInfo>
    </SharedWithUsers>
    <_ip_UnifiedCompliancePolicyUIAction xmlns="http://schemas.microsoft.com/sharepoint/v3" xsi:nil="true"/>
    <Delivery_units xmlns="b7001b78-b6c6-4676-b223-f8282abff7c4">General</Delivery_units>
    <IconOverlay xmlns="http://schemas.microsoft.com/sharepoint/v4" xsi:nil="true"/>
    <lcf76f155ced4ddcb4097134ff3c332f xmlns="b7001b78-b6c6-4676-b223-f8282abff7c4">
      <Terms xmlns="http://schemas.microsoft.com/office/infopath/2007/PartnerControls"/>
    </lcf76f155ced4ddcb4097134ff3c332f>
    <TaxCatchAll xmlns="768a5e56-e762-4117-a239-3949db651ee7"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D4614DAA-BC5E-4962-9D18-6745F9C73168}">
  <ds:schemaRefs>
    <ds:schemaRef ds:uri="http://schemas.microsoft.com/sharepoint/v3/contenttype/forms"/>
  </ds:schemaRefs>
</ds:datastoreItem>
</file>

<file path=customXml/itemProps2.xml><?xml version="1.0" encoding="utf-8"?>
<ds:datastoreItem xmlns:ds="http://schemas.openxmlformats.org/officeDocument/2006/customXml" ds:itemID="{F53D717B-BFF7-4BF3-A021-D09EACDA6D86}">
  <ds:schemaRefs>
    <ds:schemaRef ds:uri="26727aab-1b46-4193-bd90-7ac419be894a"/>
    <ds:schemaRef ds:uri="768a5e56-e762-4117-a239-3949db651ee7"/>
    <ds:schemaRef ds:uri="99408b53-ba36-479d-a9ed-07df1b6f1b68"/>
    <ds:schemaRef ds:uri="ab84ba8e-aba5-4a77-a44c-c451f21161ae"/>
    <ds:schemaRef ds:uri="b7001b78-b6c6-4676-b223-f8282abff7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4"/>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F9FAF50-2831-46AF-84B1-D0CFC19B6DC0}">
  <ds:schemaRefs>
    <ds:schemaRef ds:uri="99408b53-ba36-479d-a9ed-07df1b6f1b68"/>
    <ds:schemaRef ds:uri="http://www.w3.org/XML/1998/namespace"/>
    <ds:schemaRef ds:uri="http://schemas.microsoft.com/sharepoint/v4"/>
    <ds:schemaRef ds:uri="http://schemas.microsoft.com/office/infopath/2007/PartnerControls"/>
    <ds:schemaRef ds:uri="http://schemas.microsoft.com/office/2006/metadata/properties"/>
    <ds:schemaRef ds:uri="http://purl.org/dc/dcmitype/"/>
    <ds:schemaRef ds:uri="768a5e56-e762-4117-a239-3949db651ee7"/>
    <ds:schemaRef ds:uri="http://schemas.openxmlformats.org/package/2006/metadata/core-properties"/>
    <ds:schemaRef ds:uri="http://schemas.microsoft.com/office/2006/documentManagement/types"/>
    <ds:schemaRef ds:uri="http://purl.org/dc/terms/"/>
    <ds:schemaRef ds:uri="ab84ba8e-aba5-4a77-a44c-c451f21161ae"/>
    <ds:schemaRef ds:uri="b7001b78-b6c6-4676-b223-f8282abff7c4"/>
    <ds:schemaRef ds:uri="26727aab-1b46-4193-bd90-7ac419be894a"/>
    <ds:schemaRef ds:uri="http://schemas.microsoft.com/sharepoint/v3"/>
    <ds:schemaRef ds:uri="http://purl.org/dc/elements/1.1/"/>
  </ds:schemaRefs>
</ds:datastoreItem>
</file>

<file path=docMetadata/LabelInfo.xml><?xml version="1.0" encoding="utf-8"?>
<clbl:labelList xmlns:clbl="http://schemas.microsoft.com/office/2020/mipLabelMetadata">
  <clbl:label id="{d961b545-104c-4ed0-8582-1f570f0595cd}" enabled="0" method="" siteId="{d961b545-104c-4ed0-8582-1f570f0595cd}" removed="1"/>
</clbl:labelList>
</file>

<file path=docProps/app.xml><?xml version="1.0" encoding="utf-8"?>
<Properties xmlns="http://schemas.openxmlformats.org/officeDocument/2006/extended-properties" xmlns:vt="http://schemas.openxmlformats.org/officeDocument/2006/docPropsVTypes">
  <TotalTime>0</TotalTime>
  <Words>9377</Words>
  <Application>Microsoft Office PowerPoint</Application>
  <PresentationFormat>Widescreen</PresentationFormat>
  <Paragraphs>1594</Paragraphs>
  <Slides>32</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Avenir Next LT Pro Light</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Surrey Health and Wellbeing Index</dc:title>
  <dc:creator>Richard Carpenter</dc:creator>
  <cp:lastModifiedBy>Rich Carpenter</cp:lastModifiedBy>
  <cp:revision>1</cp:revision>
  <dcterms:created xsi:type="dcterms:W3CDTF">2023-09-20T11:53:39Z</dcterms:created>
  <dcterms:modified xsi:type="dcterms:W3CDTF">2026-06-15T08:10:17Z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0x01010057A5FF56C1E19A4F95B14D00202302C6</vt:lpwstr>
  </property>
  <property fmtid="{D5CDD505-2E9C-101B-9397-08002B2CF9AE}" pid="3" name="xd_ProgID">
    <vt:lpwstr/>
  </property>
  <property fmtid="{D5CDD505-2E9C-101B-9397-08002B2CF9AE}" pid="4" name="MediaServiceImageTags">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